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8"/>
  </p:notesMasterIdLst>
  <p:handoutMasterIdLst>
    <p:handoutMasterId r:id="rId39"/>
  </p:handoutMasterIdLst>
  <p:sldIdLst>
    <p:sldId id="256" r:id="rId2"/>
    <p:sldId id="283" r:id="rId3"/>
    <p:sldId id="260" r:id="rId4"/>
    <p:sldId id="261" r:id="rId5"/>
    <p:sldId id="297" r:id="rId6"/>
    <p:sldId id="284" r:id="rId7"/>
    <p:sldId id="287" r:id="rId8"/>
    <p:sldId id="314" r:id="rId9"/>
    <p:sldId id="265" r:id="rId10"/>
    <p:sldId id="266" r:id="rId11"/>
    <p:sldId id="299" r:id="rId12"/>
    <p:sldId id="300" r:id="rId13"/>
    <p:sldId id="301" r:id="rId14"/>
    <p:sldId id="268" r:id="rId15"/>
    <p:sldId id="269" r:id="rId16"/>
    <p:sldId id="302" r:id="rId17"/>
    <p:sldId id="303" r:id="rId18"/>
    <p:sldId id="305" r:id="rId19"/>
    <p:sldId id="306" r:id="rId20"/>
    <p:sldId id="271" r:id="rId21"/>
    <p:sldId id="272" r:id="rId22"/>
    <p:sldId id="317" r:id="rId23"/>
    <p:sldId id="307" r:id="rId24"/>
    <p:sldId id="273" r:id="rId25"/>
    <p:sldId id="308" r:id="rId26"/>
    <p:sldId id="309" r:id="rId27"/>
    <p:sldId id="311" r:id="rId28"/>
    <p:sldId id="315" r:id="rId29"/>
    <p:sldId id="313" r:id="rId30"/>
    <p:sldId id="312" r:id="rId31"/>
    <p:sldId id="293" r:id="rId32"/>
    <p:sldId id="282" r:id="rId33"/>
    <p:sldId id="316" r:id="rId34"/>
    <p:sldId id="263" r:id="rId35"/>
    <p:sldId id="288" r:id="rId36"/>
    <p:sldId id="28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FF"/>
    <a:srgbClr val="37D100"/>
    <a:srgbClr val="78A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38"/>
    <p:restoredTop sz="79198"/>
  </p:normalViewPr>
  <p:slideViewPr>
    <p:cSldViewPr snapToGrid="0" snapToObjects="1">
      <p:cViewPr varScale="1">
        <p:scale>
          <a:sx n="86" d="100"/>
          <a:sy n="86" d="100"/>
        </p:scale>
        <p:origin x="2536" y="200"/>
      </p:cViewPr>
      <p:guideLst/>
    </p:cSldViewPr>
  </p:slideViewPr>
  <p:notesTextViewPr>
    <p:cViewPr>
      <p:scale>
        <a:sx n="1" d="1"/>
        <a:sy n="1" d="1"/>
      </p:scale>
      <p:origin x="0" y="0"/>
    </p:cViewPr>
  </p:notesTextViewPr>
  <p:notesViewPr>
    <p:cSldViewPr snapToGrid="0" snapToObjects="1">
      <p:cViewPr varScale="1">
        <p:scale>
          <a:sx n="109" d="100"/>
          <a:sy n="109" d="100"/>
        </p:scale>
        <p:origin x="438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Time Spent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F2-D04C-9122-B10338A5C6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2B-8E41-A981-0E1169DE3442}"/>
              </c:ext>
            </c:extLst>
          </c:dPt>
          <c:cat>
            <c:strRef>
              <c:f>Sheet1!$A$2:$A$3</c:f>
              <c:strCache>
                <c:ptCount val="2"/>
                <c:pt idx="0">
                  <c:v>Understanding</c:v>
                </c:pt>
                <c:pt idx="1">
                  <c:v>Labeling</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0-FBF2-D04C-9122-B10338A5C6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B82E1D-7882-694E-844E-4C8EB4FC7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9D86AF-2679-CD41-B810-8EC3810D53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38AF43-FC2A-DC4C-8912-FB4545FF482F}" type="datetimeFigureOut">
              <a:rPr lang="en-US" smtClean="0"/>
              <a:t>7/23/18</a:t>
            </a:fld>
            <a:endParaRPr lang="en-US"/>
          </a:p>
        </p:txBody>
      </p:sp>
      <p:sp>
        <p:nvSpPr>
          <p:cNvPr id="4" name="Footer Placeholder 3">
            <a:extLst>
              <a:ext uri="{FF2B5EF4-FFF2-40B4-BE49-F238E27FC236}">
                <a16:creationId xmlns:a16="http://schemas.microsoft.com/office/drawing/2014/main" id="{5C076A80-C911-B84D-A4DA-59532BFB28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86E733-CFE2-2D4A-8B89-9FB13D9C59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A58413-EC9B-BF4E-9FC4-40B1DE71FE2C}" type="slidenum">
              <a:rPr lang="en-US" smtClean="0"/>
              <a:t>‹#›</a:t>
            </a:fld>
            <a:endParaRPr lang="en-US"/>
          </a:p>
        </p:txBody>
      </p:sp>
    </p:spTree>
    <p:extLst>
      <p:ext uri="{BB962C8B-B14F-4D97-AF65-F5344CB8AC3E}">
        <p14:creationId xmlns:p14="http://schemas.microsoft.com/office/powerpoint/2010/main" val="3017913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0FF6B-A83F-2B4F-B6C5-6138DE96C400}" type="datetimeFigureOut">
              <a:rPr lang="en-US" smtClean="0"/>
              <a:t>7/23/18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AC35B-7E46-B247-9864-3AB5559D1CD5}" type="slidenum">
              <a:rPr lang="en-US" smtClean="0"/>
              <a:t>‹#›</a:t>
            </a:fld>
            <a:endParaRPr lang="en-US"/>
          </a:p>
        </p:txBody>
      </p:sp>
    </p:spTree>
    <p:extLst>
      <p:ext uri="{BB962C8B-B14F-4D97-AF65-F5344CB8AC3E}">
        <p14:creationId xmlns:p14="http://schemas.microsoft.com/office/powerpoint/2010/main" val="1053756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a:t>
            </a:fld>
            <a:endParaRPr lang="en-US"/>
          </a:p>
        </p:txBody>
      </p:sp>
    </p:spTree>
    <p:extLst>
      <p:ext uri="{BB962C8B-B14F-4D97-AF65-F5344CB8AC3E}">
        <p14:creationId xmlns:p14="http://schemas.microsoft.com/office/powerpoint/2010/main" val="192834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predicates supported by our parser are pretty straightforward: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common logic and comparison operators, </a:t>
            </a:r>
          </a:p>
          <a:p>
            <a:pPr rtl="0"/>
            <a:r>
              <a:rPr lang="en-US" sz="1200" b="0" i="0" u="none" strike="noStrike" kern="1200" dirty="0">
                <a:solidFill>
                  <a:schemeClr val="tx1"/>
                </a:solidFill>
                <a:effectLst/>
                <a:latin typeface="+mn-lt"/>
                <a:ea typeface="+mn-ea"/>
                <a:cs typeface="+mn-cs"/>
              </a:rPr>
              <a:t>string matching, </a:t>
            </a:r>
          </a:p>
          <a:p>
            <a:pPr rtl="0"/>
            <a:r>
              <a:rPr lang="en-US" sz="1200" b="0" i="0" u="none" strike="noStrike" kern="1200" dirty="0">
                <a:solidFill>
                  <a:schemeClr val="tx1"/>
                </a:solidFill>
                <a:effectLst/>
                <a:latin typeface="+mn-lt"/>
                <a:ea typeface="+mn-ea"/>
                <a:cs typeface="+mn-cs"/>
              </a:rPr>
              <a:t>basic NER tags from an off-the-shelf tagger, </a:t>
            </a:r>
          </a:p>
          <a:p>
            <a:pPr rtl="0"/>
            <a:r>
              <a:rPr lang="en-US" sz="1200" b="0" i="0" u="none" strike="noStrike" kern="1200" dirty="0">
                <a:solidFill>
                  <a:schemeClr val="tx1"/>
                </a:solidFill>
                <a:effectLst/>
                <a:latin typeface="+mn-lt"/>
                <a:ea typeface="+mn-ea"/>
                <a:cs typeface="+mn-cs"/>
              </a:rPr>
              <a:t>sets and mapping of functions, </a:t>
            </a:r>
          </a:p>
          <a:p>
            <a:pPr rtl="0"/>
            <a:r>
              <a:rPr lang="en-US" sz="1200" b="0" i="0" u="none" strike="noStrike" kern="1200" dirty="0">
                <a:solidFill>
                  <a:schemeClr val="tx1"/>
                </a:solidFill>
                <a:effectLst/>
                <a:latin typeface="+mn-lt"/>
                <a:ea typeface="+mn-ea"/>
                <a:cs typeface="+mn-cs"/>
              </a:rPr>
              <a:t>relative positioning of words in a sentence</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Basically, our function space is a subset of Python, plus a few helper functions.</a:t>
            </a:r>
            <a:br>
              <a:rPr lang="en-US" dirty="0"/>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10</a:t>
            </a:fld>
            <a:endParaRPr lang="en-US"/>
          </a:p>
        </p:txBody>
      </p:sp>
    </p:spTree>
    <p:extLst>
      <p:ext uri="{BB962C8B-B14F-4D97-AF65-F5344CB8AC3E}">
        <p14:creationId xmlns:p14="http://schemas.microsoft.com/office/powerpoint/2010/main" val="264820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in which our parser _is_ unique is that usually a semantic parser outputs a single parse, and it’s trained to increase the likelihood of it choosing the “correct” one.</a:t>
            </a:r>
          </a:p>
          <a:p>
            <a:endParaRPr lang="en-US" dirty="0"/>
          </a:p>
          <a:p>
            <a:r>
              <a:rPr lang="en-US" dirty="0"/>
              <a:t>In our framework, however, semantic parsing is the not main goal; it’s just a cog in the larger system.</a:t>
            </a:r>
          </a:p>
          <a:p>
            <a:r>
              <a:rPr lang="en-US" dirty="0"/>
              <a:t>So instead of focusing on producing the “one true” parse, we’re mostly just interested in producing parses (that is, labeling functions) that will be useful for our end task.</a:t>
            </a:r>
          </a:p>
          <a:p>
            <a:r>
              <a:rPr lang="en-US" dirty="0"/>
              <a:t>[click]</a:t>
            </a:r>
          </a:p>
          <a:p>
            <a:r>
              <a:rPr lang="en-US" dirty="0"/>
              <a:t>So we allow our parser to produce many potential parses for each explanation, and then downstream we’ll figure out which ones are useful enough to keep.</a:t>
            </a:r>
          </a:p>
        </p:txBody>
      </p:sp>
      <p:sp>
        <p:nvSpPr>
          <p:cNvPr id="4" name="Slide Number Placeholder 3"/>
          <p:cNvSpPr>
            <a:spLocks noGrp="1"/>
          </p:cNvSpPr>
          <p:nvPr>
            <p:ph type="sldNum" sz="quarter" idx="10"/>
          </p:nvPr>
        </p:nvSpPr>
        <p:spPr/>
        <p:txBody>
          <a:bodyPr/>
          <a:lstStyle/>
          <a:p>
            <a:fld id="{236AC35B-7E46-B247-9864-3AB5559D1CD5}" type="slidenum">
              <a:rPr lang="en-US" smtClean="0"/>
              <a:t>11</a:t>
            </a:fld>
            <a:endParaRPr lang="en-US"/>
          </a:p>
        </p:txBody>
      </p:sp>
    </p:spTree>
    <p:extLst>
      <p:ext uri="{BB962C8B-B14F-4D97-AF65-F5344CB8AC3E}">
        <p14:creationId xmlns:p14="http://schemas.microsoft.com/office/powerpoint/2010/main" val="163732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that brings us to our next component: the filter bank.</a:t>
            </a:r>
          </a:p>
        </p:txBody>
      </p:sp>
      <p:sp>
        <p:nvSpPr>
          <p:cNvPr id="4" name="Slide Number Placeholder 3"/>
          <p:cNvSpPr>
            <a:spLocks noGrp="1"/>
          </p:cNvSpPr>
          <p:nvPr>
            <p:ph type="sldNum" sz="quarter" idx="10"/>
          </p:nvPr>
        </p:nvSpPr>
        <p:spPr/>
        <p:txBody>
          <a:bodyPr/>
          <a:lstStyle/>
          <a:p>
            <a:fld id="{236AC35B-7E46-B247-9864-3AB5559D1CD5}" type="slidenum">
              <a:rPr lang="en-US" smtClean="0"/>
              <a:t>12</a:t>
            </a:fld>
            <a:endParaRPr lang="en-US"/>
          </a:p>
        </p:txBody>
      </p:sp>
    </p:spTree>
    <p:extLst>
      <p:ext uri="{BB962C8B-B14F-4D97-AF65-F5344CB8AC3E}">
        <p14:creationId xmlns:p14="http://schemas.microsoft.com/office/powerpoint/2010/main" val="1117983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we started with a certain number of explanations.</a:t>
            </a:r>
          </a:p>
          <a:p>
            <a:r>
              <a:rPr lang="en-US" dirty="0"/>
              <a:t>Then the semantic parser produced an even larger number of potential labeling functions.</a:t>
            </a:r>
          </a:p>
          <a:p>
            <a:r>
              <a:rPr lang="en-US" dirty="0"/>
              <a:t>The role of the filter bank now is to prune down that set as much as possible, removing any labeling functions that we can tell aren’t useful for our task.</a:t>
            </a:r>
          </a:p>
          <a:p>
            <a:r>
              <a:rPr lang="en-US" dirty="0"/>
              <a:t>And we do this using two types of filters---semantic and pragmatic.</a:t>
            </a:r>
          </a:p>
        </p:txBody>
      </p:sp>
      <p:sp>
        <p:nvSpPr>
          <p:cNvPr id="4" name="Slide Number Placeholder 3"/>
          <p:cNvSpPr>
            <a:spLocks noGrp="1"/>
          </p:cNvSpPr>
          <p:nvPr>
            <p:ph type="sldNum" sz="quarter" idx="10"/>
          </p:nvPr>
        </p:nvSpPr>
        <p:spPr/>
        <p:txBody>
          <a:bodyPr/>
          <a:lstStyle/>
          <a:p>
            <a:fld id="{236AC35B-7E46-B247-9864-3AB5559D1CD5}" type="slidenum">
              <a:rPr lang="en-US" smtClean="0"/>
              <a:t>13</a:t>
            </a:fld>
            <a:endParaRPr lang="en-US"/>
          </a:p>
        </p:txBody>
      </p:sp>
    </p:spTree>
    <p:extLst>
      <p:ext uri="{BB962C8B-B14F-4D97-AF65-F5344CB8AC3E}">
        <p14:creationId xmlns:p14="http://schemas.microsoft.com/office/powerpoint/2010/main" val="407185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First: the semantic filter.</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Because natural language is inherently ambiguous, it’s possible for a single explanation to be interpreted in multiple different ways.</a:t>
            </a:r>
          </a:p>
          <a:p>
            <a:pPr rtl="0"/>
            <a:r>
              <a:rPr lang="en-US" sz="1200" b="0" i="0" u="none" strike="noStrike" kern="1200" dirty="0">
                <a:solidFill>
                  <a:schemeClr val="tx1"/>
                </a:solidFill>
                <a:effectLst/>
                <a:latin typeface="+mn-lt"/>
                <a:ea typeface="+mn-ea"/>
                <a:cs typeface="+mn-cs"/>
              </a:rPr>
              <a:t>For example, in this explanation, the parser may interpret “right before” as either “to the right of” or “immediately before,” giving us two different candidate labeling functions.</a:t>
            </a:r>
          </a:p>
          <a:p>
            <a:pPr rtl="0"/>
            <a:r>
              <a:rPr lang="en-US" sz="1200" b="0" i="0" u="none" strike="noStrike" kern="1200" dirty="0">
                <a:solidFill>
                  <a:schemeClr val="tx1"/>
                </a:solidFill>
                <a:effectLst/>
                <a:latin typeface="+mn-lt"/>
                <a:ea typeface="+mn-ea"/>
                <a:cs typeface="+mn-cs"/>
              </a:rPr>
              <a:t>[click]</a:t>
            </a:r>
          </a:p>
          <a:p>
            <a:pPr rtl="0"/>
            <a:r>
              <a:rPr lang="en-US" sz="1200" b="0" i="0" u="none" strike="noStrike" kern="1200" dirty="0">
                <a:solidFill>
                  <a:schemeClr val="tx1"/>
                </a:solidFill>
                <a:effectLst/>
                <a:latin typeface="+mn-lt"/>
                <a:ea typeface="+mn-ea"/>
                <a:cs typeface="+mn-cs"/>
              </a:rPr>
              <a:t>But, when we apply these functions to this example that they came with, we see that the one on the left is inconsistent, because it abstains on its own example.</a:t>
            </a:r>
          </a:p>
          <a:p>
            <a:pPr rtl="0"/>
            <a:r>
              <a:rPr lang="en-US" sz="1200" b="0" i="0" u="none" strike="noStrike" kern="1200" dirty="0">
                <a:solidFill>
                  <a:schemeClr val="tx1"/>
                </a:solidFill>
                <a:effectLst/>
                <a:latin typeface="+mn-lt"/>
                <a:ea typeface="+mn-ea"/>
                <a:cs typeface="+mn-cs"/>
              </a:rPr>
              <a:t>From this, we can tell that it clearly doesn’t capture the intended heuristic, so we can go ahead and toss it.</a:t>
            </a:r>
          </a:p>
        </p:txBody>
      </p:sp>
      <p:sp>
        <p:nvSpPr>
          <p:cNvPr id="4" name="Slide Number Placeholder 3"/>
          <p:cNvSpPr>
            <a:spLocks noGrp="1"/>
          </p:cNvSpPr>
          <p:nvPr>
            <p:ph type="sldNum" sz="quarter" idx="10"/>
          </p:nvPr>
        </p:nvSpPr>
        <p:spPr/>
        <p:txBody>
          <a:bodyPr/>
          <a:lstStyle/>
          <a:p>
            <a:fld id="{236AC35B-7E46-B247-9864-3AB5559D1CD5}" type="slidenum">
              <a:rPr lang="en-US" smtClean="0"/>
              <a:t>14</a:t>
            </a:fld>
            <a:endParaRPr lang="en-US"/>
          </a:p>
        </p:txBody>
      </p:sp>
    </p:spTree>
    <p:extLst>
      <p:ext uri="{BB962C8B-B14F-4D97-AF65-F5344CB8AC3E}">
        <p14:creationId xmlns:p14="http://schemas.microsoft.com/office/powerpoint/2010/main" val="633323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pragmatic filters, on the other hand, don’t care what you intended; </a:t>
            </a:r>
          </a:p>
          <a:p>
            <a:pPr rtl="0"/>
            <a:r>
              <a:rPr lang="en-US" sz="1200" b="0" i="0" u="none" strike="noStrike" kern="1200" dirty="0">
                <a:solidFill>
                  <a:schemeClr val="tx1"/>
                </a:solidFill>
                <a:effectLst/>
                <a:latin typeface="+mn-lt"/>
                <a:ea typeface="+mn-ea"/>
                <a:cs typeface="+mn-cs"/>
              </a:rPr>
              <a:t>They’re job is just to remove any labeling functions that we can tell won’t be very useful for making our training set, just by the way they label our unlabeled data.</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For example, some labeling functions label all examples True or all False or always abstain. This is clearly not a useful signal.</a:t>
            </a:r>
          </a:p>
          <a:p>
            <a:pPr rtl="0"/>
            <a:r>
              <a:rPr lang="en-US" sz="1200" b="0" i="0" u="none" strike="noStrike" kern="1200" dirty="0">
                <a:solidFill>
                  <a:schemeClr val="tx1"/>
                </a:solidFill>
                <a:effectLst/>
                <a:latin typeface="+mn-lt"/>
                <a:ea typeface="+mn-ea"/>
                <a:cs typeface="+mn-cs"/>
              </a:rPr>
              <a:t>Others may label the training set identically, either because they are logically equivalent or because they’re so similar that their difference never actually matters when labeling the training set. </a:t>
            </a:r>
          </a:p>
          <a:p>
            <a:pPr rtl="0"/>
            <a:r>
              <a:rPr lang="en-US" b="0" dirty="0">
                <a:effectLst/>
              </a:rPr>
              <a:t>In both instances, we can toss the offenders without worrying that we’re losing a valuable signal.</a:t>
            </a:r>
            <a:br>
              <a:rPr lang="en-US" b="0" dirty="0">
                <a:effectLst/>
              </a:rPr>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15</a:t>
            </a:fld>
            <a:endParaRPr lang="en-US"/>
          </a:p>
        </p:txBody>
      </p:sp>
    </p:spTree>
    <p:extLst>
      <p:ext uri="{BB962C8B-B14F-4D97-AF65-F5344CB8AC3E}">
        <p14:creationId xmlns:p14="http://schemas.microsoft.com/office/powerpoint/2010/main" val="165826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last component of the framework is the label aggregator.</a:t>
            </a: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16</a:t>
            </a:fld>
            <a:endParaRPr lang="en-US"/>
          </a:p>
        </p:txBody>
      </p:sp>
    </p:spTree>
    <p:extLst>
      <p:ext uri="{BB962C8B-B14F-4D97-AF65-F5344CB8AC3E}">
        <p14:creationId xmlns:p14="http://schemas.microsoft.com/office/powerpoint/2010/main" val="151626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apply all of our surviving labeling functions and apply them to the examples in our unlabeled dataset, we get a matrix like this.</a:t>
            </a:r>
          </a:p>
          <a:p>
            <a:r>
              <a:rPr lang="en-US" dirty="0"/>
              <a:t>Essentially, each label output by a labeling functions represents a vote for what the training label of that example should be.</a:t>
            </a:r>
          </a:p>
          <a:p>
            <a:r>
              <a:rPr lang="en-US" dirty="0"/>
              <a:t>[click]</a:t>
            </a:r>
          </a:p>
          <a:p>
            <a:r>
              <a:rPr lang="en-US" dirty="0"/>
              <a:t>And we now to need to somehow combine these many votes so that we end up with one training label per example, a standard dataset of (x, y) pairs that we can feed to some classifier.</a:t>
            </a:r>
          </a:p>
          <a:p>
            <a:endParaRPr lang="en-US" dirty="0"/>
          </a:p>
          <a:p>
            <a:r>
              <a:rPr lang="en-US" dirty="0"/>
              <a:t>One simple way to combine these votes is to take the majority vote for each example [click] (that is, column by column, pick the most frequent label), and that’s a great baseline.</a:t>
            </a:r>
          </a:p>
        </p:txBody>
      </p:sp>
      <p:sp>
        <p:nvSpPr>
          <p:cNvPr id="4" name="Slide Number Placeholder 3"/>
          <p:cNvSpPr>
            <a:spLocks noGrp="1"/>
          </p:cNvSpPr>
          <p:nvPr>
            <p:ph type="sldNum" sz="quarter" idx="10"/>
          </p:nvPr>
        </p:nvSpPr>
        <p:spPr/>
        <p:txBody>
          <a:bodyPr/>
          <a:lstStyle/>
          <a:p>
            <a:fld id="{236AC35B-7E46-B247-9864-3AB5559D1CD5}" type="slidenum">
              <a:rPr lang="en-US" smtClean="0"/>
              <a:t>17</a:t>
            </a:fld>
            <a:endParaRPr lang="en-US"/>
          </a:p>
        </p:txBody>
      </p:sp>
    </p:spTree>
    <p:extLst>
      <p:ext uri="{BB962C8B-B14F-4D97-AF65-F5344CB8AC3E}">
        <p14:creationId xmlns:p14="http://schemas.microsoft.com/office/powerpoint/2010/main" val="202792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may be other interesting phenomena in the data, such as correlations between labeling functions, varying accuracies and coverages, or ties among votes.</a:t>
            </a:r>
          </a:p>
          <a:p>
            <a:r>
              <a:rPr lang="en-US" dirty="0"/>
              <a:t>So we use a more general aggregation technique from our other research called data programming.</a:t>
            </a:r>
          </a:p>
          <a:p>
            <a:r>
              <a:rPr lang="en-US" dirty="0"/>
              <a:t>Data programming takes all these considerations into account to estimate the true accuracies of the labeling functions and reweight them accordingly when aggregating their votes.</a:t>
            </a:r>
          </a:p>
          <a:p>
            <a:r>
              <a:rPr lang="en-US" dirty="0"/>
              <a:t>For full details of how that’s done I’ll refer you to the original paper, but the important thing is that at the end of the day, we now have one aggregated label for each example in our dataset.</a:t>
            </a:r>
          </a:p>
          <a:p>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18</a:t>
            </a:fld>
            <a:endParaRPr lang="en-US"/>
          </a:p>
        </p:txBody>
      </p:sp>
    </p:spTree>
    <p:extLst>
      <p:ext uri="{BB962C8B-B14F-4D97-AF65-F5344CB8AC3E}">
        <p14:creationId xmlns:p14="http://schemas.microsoft.com/office/powerpoint/2010/main" val="495435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that we have a training set, the final step is to train a discriminative classifier for our task.</a:t>
            </a: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19</a:t>
            </a:fld>
            <a:endParaRPr lang="en-US"/>
          </a:p>
        </p:txBody>
      </p:sp>
    </p:spTree>
    <p:extLst>
      <p:ext uri="{BB962C8B-B14F-4D97-AF65-F5344CB8AC3E}">
        <p14:creationId xmlns:p14="http://schemas.microsoft.com/office/powerpoint/2010/main" val="270145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sure you all know, in most real-world applications today, the question on practitioners minds is not “should my neural network have 4 layers or 5 layers?” </a:t>
            </a:r>
          </a:p>
          <a:p>
            <a:r>
              <a:rPr lang="en-US" dirty="0"/>
              <a:t>Far more often, the quality bottleneck comes way before that as they find themselves wondering: “how am I going to get enough training data?”</a:t>
            </a:r>
          </a:p>
        </p:txBody>
      </p:sp>
      <p:sp>
        <p:nvSpPr>
          <p:cNvPr id="4" name="Slide Number Placeholder 3"/>
          <p:cNvSpPr>
            <a:spLocks noGrp="1"/>
          </p:cNvSpPr>
          <p:nvPr>
            <p:ph type="sldNum" sz="quarter" idx="10"/>
          </p:nvPr>
        </p:nvSpPr>
        <p:spPr/>
        <p:txBody>
          <a:bodyPr/>
          <a:lstStyle/>
          <a:p>
            <a:fld id="{236AC35B-7E46-B247-9864-3AB5559D1CD5}" type="slidenum">
              <a:rPr lang="en-US" smtClean="0"/>
              <a:t>2</a:t>
            </a:fld>
            <a:endParaRPr lang="en-US"/>
          </a:p>
        </p:txBody>
      </p:sp>
    </p:spTree>
    <p:extLst>
      <p:ext uri="{BB962C8B-B14F-4D97-AF65-F5344CB8AC3E}">
        <p14:creationId xmlns:p14="http://schemas.microsoft.com/office/powerpoint/2010/main" val="2115815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You may wonder why we don’t use the label aggregator directly as a classifier, since it does take in new data points and output predicted labels, just like a classifier does.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motivation for doing this is the same as it is for distant supervision.</a:t>
            </a:r>
            <a:endParaRPr lang="en-US" b="0" dirty="0">
              <a:effectLst/>
            </a:endParaRPr>
          </a:p>
          <a:p>
            <a:pPr rtl="0"/>
            <a:r>
              <a:rPr lang="en-US" sz="1200" b="0" i="0" u="none" strike="noStrike" kern="1200" dirty="0">
                <a:solidFill>
                  <a:schemeClr val="tx1"/>
                </a:solidFill>
                <a:effectLst/>
                <a:latin typeface="+mn-lt"/>
                <a:ea typeface="+mn-ea"/>
                <a:cs typeface="+mn-cs"/>
              </a:rPr>
              <a:t>Basically, our labeling functions have limited coverage—there may be many examples in our dataset for which no labeling functions fire, but we’d still like to be able to classify them.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 by training a discriminative classifier on our aggregated labels: </a:t>
            </a:r>
          </a:p>
          <a:p>
            <a:pPr marL="228600" indent="-228600" rtl="0">
              <a:buFont typeface="+mj-lt"/>
              <a:buAutoNum type="arabicPeriod"/>
            </a:pPr>
            <a:r>
              <a:rPr lang="en-US" sz="1200" b="0" i="0" u="none" strike="noStrike" kern="1200" dirty="0">
                <a:solidFill>
                  <a:schemeClr val="tx1"/>
                </a:solidFill>
                <a:effectLst/>
                <a:latin typeface="+mn-lt"/>
                <a:ea typeface="+mn-ea"/>
                <a:cs typeface="+mn-cs"/>
              </a:rPr>
              <a:t>we can now </a:t>
            </a:r>
            <a:r>
              <a:rPr lang="en-US" sz="1200" b="1" i="0" u="none" strike="noStrike" kern="1200" dirty="0">
                <a:solidFill>
                  <a:schemeClr val="tx1"/>
                </a:solidFill>
                <a:effectLst/>
                <a:latin typeface="+mn-lt"/>
                <a:ea typeface="+mn-ea"/>
                <a:cs typeface="+mn-cs"/>
              </a:rPr>
              <a:t>generalize </a:t>
            </a:r>
            <a:r>
              <a:rPr lang="en-US" sz="1200" b="0" i="0" u="none" strike="noStrike" kern="1200" dirty="0">
                <a:solidFill>
                  <a:schemeClr val="tx1"/>
                </a:solidFill>
                <a:effectLst/>
                <a:latin typeface="+mn-lt"/>
                <a:ea typeface="+mn-ea"/>
                <a:cs typeface="+mn-cs"/>
              </a:rPr>
              <a:t>and make predictions even for new points that none of our labeling functions voted on</a:t>
            </a:r>
          </a:p>
          <a:p>
            <a:pPr marL="228600" indent="-228600" rtl="0">
              <a:buFont typeface="+mj-lt"/>
              <a:buAutoNum type="arabicPeriod"/>
            </a:pPr>
            <a:r>
              <a:rPr lang="en-US" sz="1200" b="0" i="0" u="none" strike="noStrike" kern="1200" dirty="0">
                <a:solidFill>
                  <a:schemeClr val="tx1"/>
                </a:solidFill>
                <a:effectLst/>
                <a:latin typeface="+mn-lt"/>
                <a:ea typeface="+mn-ea"/>
                <a:cs typeface="+mn-cs"/>
              </a:rPr>
              <a:t>we can take advantage of new features that happen to be helpful for our task, despite not being mentioned in any of our explanations.</a:t>
            </a:r>
            <a:br>
              <a:rPr lang="en-US" dirty="0"/>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20</a:t>
            </a:fld>
            <a:endParaRPr lang="en-US"/>
          </a:p>
        </p:txBody>
      </p:sp>
    </p:spTree>
    <p:extLst>
      <p:ext uri="{BB962C8B-B14F-4D97-AF65-F5344CB8AC3E}">
        <p14:creationId xmlns:p14="http://schemas.microsoft.com/office/powerpoint/2010/main" val="3201429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a concrete example of this: one task we experimented on was recognizing mentions of chemicals causing certain diseases.</a:t>
            </a:r>
            <a:endParaRPr lang="en-US" b="0" dirty="0">
              <a:effectLst/>
            </a:endParaRPr>
          </a:p>
          <a:p>
            <a:pPr rtl="0"/>
            <a:r>
              <a:rPr lang="en-US" sz="1200" b="0" i="0" u="none" strike="noStrike" kern="1200" dirty="0">
                <a:solidFill>
                  <a:schemeClr val="tx1"/>
                </a:solidFill>
                <a:effectLst/>
                <a:latin typeface="+mn-lt"/>
                <a:ea typeface="+mn-ea"/>
                <a:cs typeface="+mn-cs"/>
              </a:rPr>
              <a:t>Explanations mentioned words like “treats”, “causes”, “induces”, “prevents”—all very logical signals—but two of the features weighted most highly by the trained discriminative model were the trigrams “could produce a” and “support diagnosis of”</a:t>
            </a:r>
          </a:p>
          <a:p>
            <a:pPr rtl="0"/>
            <a:r>
              <a:rPr lang="en-US" sz="1200" b="0" i="0" u="none" strike="noStrike" kern="1200" dirty="0">
                <a:solidFill>
                  <a:schemeClr val="tx1"/>
                </a:solidFill>
                <a:effectLst/>
                <a:latin typeface="+mn-lt"/>
                <a:ea typeface="+mn-ea"/>
                <a:cs typeface="+mn-cs"/>
              </a:rPr>
              <a:t>Significantly, neither of these phrases were ever mentioned by the user, but we were still able to take advantage of them.</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By using the labeling functions to train a classifier with this larger feature set, we saw an average extra boost of 4.3 F1 points over our three domains (or 10%).</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21</a:t>
            </a:fld>
            <a:endParaRPr lang="en-US"/>
          </a:p>
        </p:txBody>
      </p:sp>
    </p:spTree>
    <p:extLst>
      <p:ext uri="{BB962C8B-B14F-4D97-AF65-F5344CB8AC3E}">
        <p14:creationId xmlns:p14="http://schemas.microsoft.com/office/powerpoint/2010/main" val="3182893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experiments, we tested on three different relation extraction tasks:</a:t>
            </a:r>
          </a:p>
          <a:p>
            <a:r>
              <a:rPr lang="en-US" dirty="0"/>
              <a:t>-Spouse: which you’ve seen, where we want to identify mentions of married couples in the news.</a:t>
            </a:r>
          </a:p>
          <a:p>
            <a:r>
              <a:rPr lang="en-US" dirty="0"/>
              <a:t>-Disease: which I just introduced, identifying mentions of chemicals causing diseases in scientific literature.</a:t>
            </a:r>
          </a:p>
          <a:p>
            <a:r>
              <a:rPr lang="en-US" dirty="0"/>
              <a:t>-Protein: where we are identifying interacting protein-kinase pairs, again from biomedical literature.</a:t>
            </a:r>
          </a:p>
          <a:p>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22</a:t>
            </a:fld>
            <a:endParaRPr lang="en-US"/>
          </a:p>
        </p:txBody>
      </p:sp>
    </p:spTree>
    <p:extLst>
      <p:ext uri="{BB962C8B-B14F-4D97-AF65-F5344CB8AC3E}">
        <p14:creationId xmlns:p14="http://schemas.microsoft.com/office/powerpoint/2010/main" val="18105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now look at some experimental results.</a:t>
            </a:r>
          </a:p>
          <a:p>
            <a:endParaRPr lang="en-US" dirty="0"/>
          </a:p>
          <a:p>
            <a:r>
              <a:rPr lang="en-US" dirty="0"/>
              <a:t>The result shown in this table is the one I showed a sneak peek of at the beginning of this presentation: we trained classifiers using datasets that were either generated by Babble Labble with 30 explanations or labeled manually with a varying number of labels, and then we found the number of labels where they achieved the same quality.</a:t>
            </a:r>
          </a:p>
          <a:p>
            <a:r>
              <a:rPr lang="en-US" dirty="0"/>
              <a:t>And it varied by task, but we found that in all three cases, with Babble Labble we were able to achieve the given quality with far fewer user inputs, by a factor of 5 up to 100.</a:t>
            </a:r>
          </a:p>
        </p:txBody>
      </p:sp>
      <p:sp>
        <p:nvSpPr>
          <p:cNvPr id="4" name="Slide Number Placeholder 3"/>
          <p:cNvSpPr>
            <a:spLocks noGrp="1"/>
          </p:cNvSpPr>
          <p:nvPr>
            <p:ph type="sldNum" sz="quarter" idx="10"/>
          </p:nvPr>
        </p:nvSpPr>
        <p:spPr/>
        <p:txBody>
          <a:bodyPr/>
          <a:lstStyle/>
          <a:p>
            <a:fld id="{236AC35B-7E46-B247-9864-3AB5559D1CD5}" type="slidenum">
              <a:rPr lang="en-US" smtClean="0"/>
              <a:t>23</a:t>
            </a:fld>
            <a:endParaRPr lang="en-US"/>
          </a:p>
        </p:txBody>
      </p:sp>
    </p:spTree>
    <p:extLst>
      <p:ext uri="{BB962C8B-B14F-4D97-AF65-F5344CB8AC3E}">
        <p14:creationId xmlns:p14="http://schemas.microsoft.com/office/powerpoint/2010/main" val="4237643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One reason why those gains are possible is because each user explanation provides potentially many labeled examples from the automatically labeled training set.</a:t>
            </a:r>
          </a:p>
          <a:p>
            <a:pPr rtl="0"/>
            <a:r>
              <a:rPr lang="en-US" b="0" dirty="0">
                <a:effectLst/>
              </a:rPr>
              <a:t>You can see here that for all three domains,</a:t>
            </a:r>
            <a:r>
              <a:rPr lang="en-US" sz="1200" b="0" i="0" u="none" strike="noStrike" kern="1200" dirty="0">
                <a:solidFill>
                  <a:schemeClr val="tx1"/>
                </a:solidFill>
                <a:effectLst/>
                <a:latin typeface="+mn-lt"/>
                <a:ea typeface="+mn-ea"/>
                <a:cs typeface="+mn-cs"/>
              </a:rPr>
              <a:t> as we dumped in more unlabeled data, quality went up—by 8 points for Disease up to over 30 for Spouses.</a:t>
            </a:r>
          </a:p>
          <a:p>
            <a:pPr rtl="0"/>
            <a:r>
              <a:rPr lang="en-US" sz="1200" b="0" i="0" u="none" strike="noStrike" kern="1200" dirty="0">
                <a:solidFill>
                  <a:schemeClr val="tx1"/>
                </a:solidFill>
                <a:effectLst/>
                <a:latin typeface="+mn-lt"/>
                <a:ea typeface="+mn-ea"/>
                <a:cs typeface="+mn-cs"/>
              </a:rPr>
              <a:t>And that’s pretty powerful, because for a lot of domains, data is plentiful—it’s labels that are scarce.</a:t>
            </a:r>
          </a:p>
          <a:p>
            <a:pPr rtl="0"/>
            <a:endParaRPr lang="en-US" dirty="0"/>
          </a:p>
          <a:p>
            <a:r>
              <a:rPr lang="en-US" dirty="0"/>
              <a:t>[QUESTIONS]</a:t>
            </a:r>
          </a:p>
          <a:p>
            <a:r>
              <a:rPr lang="en-US" dirty="0"/>
              <a:t>Why is the red line flatter than the others?</a:t>
            </a:r>
          </a:p>
          <a:p>
            <a:r>
              <a:rPr lang="en-US" dirty="0"/>
              <a:t>Different tasks have different learning curves.</a:t>
            </a:r>
          </a:p>
          <a:p>
            <a:r>
              <a:rPr lang="en-US" dirty="0"/>
              <a:t>It’s possible that that’s the most performance boost we could get with those particular 30 explanations, but having more or different labeling functions could take us further.</a:t>
            </a:r>
          </a:p>
        </p:txBody>
      </p:sp>
      <p:sp>
        <p:nvSpPr>
          <p:cNvPr id="4" name="Slide Number Placeholder 3"/>
          <p:cNvSpPr>
            <a:spLocks noGrp="1"/>
          </p:cNvSpPr>
          <p:nvPr>
            <p:ph type="sldNum" sz="quarter" idx="10"/>
          </p:nvPr>
        </p:nvSpPr>
        <p:spPr/>
        <p:txBody>
          <a:bodyPr/>
          <a:lstStyle/>
          <a:p>
            <a:fld id="{236AC35B-7E46-B247-9864-3AB5559D1CD5}" type="slidenum">
              <a:rPr lang="en-US" smtClean="0"/>
              <a:t>24</a:t>
            </a:fld>
            <a:endParaRPr lang="en-US"/>
          </a:p>
        </p:txBody>
      </p:sp>
    </p:spTree>
    <p:extLst>
      <p:ext uri="{BB962C8B-B14F-4D97-AF65-F5344CB8AC3E}">
        <p14:creationId xmlns:p14="http://schemas.microsoft.com/office/powerpoint/2010/main" val="1279549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took a look at the effect our filter bank had on end quality.</a:t>
            </a:r>
          </a:p>
          <a:p>
            <a:r>
              <a:rPr lang="en-US" dirty="0"/>
              <a:t>It turns out that the very simple set of filters we described is rather effective, removing almost 97% of generated “incorrect” parses.</a:t>
            </a:r>
          </a:p>
          <a:p>
            <a:r>
              <a:rPr lang="en-US" dirty="0"/>
              <a:t>And this makes sense—any parse that made it through the filters </a:t>
            </a:r>
            <a:r>
              <a:rPr lang="en-US" sz="1200" b="0" i="0" u="none" strike="noStrike" kern="1200" dirty="0">
                <a:solidFill>
                  <a:schemeClr val="tx1"/>
                </a:solidFill>
                <a:effectLst/>
                <a:latin typeface="+mn-lt"/>
                <a:ea typeface="+mn-ea"/>
                <a:cs typeface="+mn-cs"/>
              </a:rPr>
              <a:t>had to be based on the user explanation somehow, _and_ label its own example correctly, _and_ label the training set uniquely.</a:t>
            </a:r>
            <a:endParaRPr lang="en-US" dirty="0"/>
          </a:p>
          <a:p>
            <a:endParaRPr lang="en-US" dirty="0"/>
          </a:p>
          <a:p>
            <a:r>
              <a:rPr lang="en-US" dirty="0"/>
              <a:t>Without the filter bank, F1 score dropped by 15 points on average. </a:t>
            </a:r>
          </a:p>
          <a:p>
            <a:r>
              <a:rPr lang="en-US" dirty="0"/>
              <a:t>So basically, without the filter bank removing obviously bad labeling functions, we lose the signal in all the noise.</a:t>
            </a:r>
          </a:p>
        </p:txBody>
      </p:sp>
      <p:sp>
        <p:nvSpPr>
          <p:cNvPr id="4" name="Slide Number Placeholder 3"/>
          <p:cNvSpPr>
            <a:spLocks noGrp="1"/>
          </p:cNvSpPr>
          <p:nvPr>
            <p:ph type="sldNum" sz="quarter" idx="10"/>
          </p:nvPr>
        </p:nvSpPr>
        <p:spPr/>
        <p:txBody>
          <a:bodyPr/>
          <a:lstStyle/>
          <a:p>
            <a:fld id="{236AC35B-7E46-B247-9864-3AB5559D1CD5}" type="slidenum">
              <a:rPr lang="en-US" smtClean="0"/>
              <a:t>25</a:t>
            </a:fld>
            <a:endParaRPr lang="en-US"/>
          </a:p>
        </p:txBody>
      </p:sp>
    </p:spTree>
    <p:extLst>
      <p:ext uri="{BB962C8B-B14F-4D97-AF65-F5344CB8AC3E}">
        <p14:creationId xmlns:p14="http://schemas.microsoft.com/office/powerpoint/2010/main" val="2795166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because the simple filter bank is so effective, we found that even when we manually converted user explanations into parses, it didn’t really improve final quality.</a:t>
            </a:r>
          </a:p>
          <a:p>
            <a:endParaRPr lang="en-US" dirty="0"/>
          </a:p>
          <a:p>
            <a:r>
              <a:rPr lang="en-US" dirty="0"/>
              <a:t>Now, there are definitely applications where you do need your semantic parser to be as accurate as possible, and using a trained state-of-the-art parser would likely do you no harm.</a:t>
            </a:r>
          </a:p>
          <a:p>
            <a:r>
              <a:rPr lang="en-US" dirty="0"/>
              <a:t>But, it seems that for our tasks and in this framework, it was enough to just generate a large pool of potential parses and pass them downstream.</a:t>
            </a:r>
          </a:p>
        </p:txBody>
      </p:sp>
      <p:sp>
        <p:nvSpPr>
          <p:cNvPr id="4" name="Slide Number Placeholder 3"/>
          <p:cNvSpPr>
            <a:spLocks noGrp="1"/>
          </p:cNvSpPr>
          <p:nvPr>
            <p:ph type="sldNum" sz="quarter" idx="10"/>
          </p:nvPr>
        </p:nvSpPr>
        <p:spPr/>
        <p:txBody>
          <a:bodyPr/>
          <a:lstStyle/>
          <a:p>
            <a:fld id="{236AC35B-7E46-B247-9864-3AB5559D1CD5}" type="slidenum">
              <a:rPr lang="en-US" smtClean="0"/>
              <a:t>26</a:t>
            </a:fld>
            <a:endParaRPr lang="en-US"/>
          </a:p>
        </p:txBody>
      </p:sp>
    </p:spTree>
    <p:extLst>
      <p:ext uri="{BB962C8B-B14F-4D97-AF65-F5344CB8AC3E}">
        <p14:creationId xmlns:p14="http://schemas.microsoft.com/office/powerpoint/2010/main" val="2590560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some limitations to this approach:</a:t>
            </a:r>
          </a:p>
          <a:p>
            <a:pPr rtl="0"/>
            <a:r>
              <a:rPr lang="en-US" sz="1200" b="0" i="0" u="none" strike="noStrike" kern="1200" dirty="0">
                <a:solidFill>
                  <a:schemeClr val="tx1"/>
                </a:solidFill>
                <a:effectLst/>
                <a:latin typeface="+mn-lt"/>
                <a:ea typeface="+mn-ea"/>
                <a:cs typeface="+mn-cs"/>
              </a:rPr>
              <a:t>One is that users’ reasons for labeling are sometimes high-level concepts that are hard to parse, like this example.</a:t>
            </a:r>
          </a:p>
          <a:p>
            <a:pPr rtl="0"/>
            <a:r>
              <a:rPr lang="en-US" sz="1200" b="0" i="0" u="none" strike="noStrike" kern="1200" dirty="0">
                <a:solidFill>
                  <a:schemeClr val="tx1"/>
                </a:solidFill>
                <a:effectLst/>
                <a:latin typeface="+mn-lt"/>
                <a:ea typeface="+mn-ea"/>
                <a:cs typeface="+mn-cs"/>
              </a:rPr>
              <a:t>If we show the users the list of valid primitives, that helps to some extent, but there will still always be concepts that the user would like to refer to that you don’t have a good way to convert into functions.</a:t>
            </a:r>
          </a:p>
          <a:p>
            <a:pPr rtl="0"/>
            <a:r>
              <a:rPr lang="en-US" sz="1200" b="0" i="0" u="none" strike="noStrike" kern="1200" dirty="0">
                <a:solidFill>
                  <a:schemeClr val="tx1"/>
                </a:solidFill>
                <a:effectLst/>
                <a:latin typeface="+mn-lt"/>
                <a:ea typeface="+mn-ea"/>
                <a:cs typeface="+mn-cs"/>
              </a:rPr>
              <a:t>Fortunately, explanations are pretty inexpensive to collect, so we’re not too concerned if we end up needing to toss some of them, so long as we can collect _some_ </a:t>
            </a:r>
            <a:r>
              <a:rPr lang="en-US" sz="1200" b="0" i="0" u="none" strike="noStrike" kern="1200" dirty="0" err="1">
                <a:solidFill>
                  <a:schemeClr val="tx1"/>
                </a:solidFill>
                <a:effectLst/>
                <a:latin typeface="+mn-lt"/>
                <a:ea typeface="+mn-ea"/>
                <a:cs typeface="+mn-cs"/>
              </a:rPr>
              <a:t>parseable</a:t>
            </a:r>
            <a:r>
              <a:rPr lang="en-US" sz="1200" b="0" i="0" u="none" strike="noStrike" kern="1200" dirty="0">
                <a:solidFill>
                  <a:schemeClr val="tx1"/>
                </a:solidFill>
                <a:effectLst/>
                <a:latin typeface="+mn-lt"/>
                <a:ea typeface="+mn-ea"/>
                <a:cs typeface="+mn-cs"/>
              </a:rPr>
              <a:t> explanations.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 also think this is an interesting direction for future work—perhaps we could use a different kind of model to convert the natural language into weak labels, such as a pre-trained open information extraction model, or a question answering model.</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should also note that so far this has only been tested on relation extraction; it’s possible other issues would arise in other kinds of tasks.</a:t>
            </a:r>
          </a:p>
        </p:txBody>
      </p:sp>
      <p:sp>
        <p:nvSpPr>
          <p:cNvPr id="4" name="Slide Number Placeholder 3"/>
          <p:cNvSpPr>
            <a:spLocks noGrp="1"/>
          </p:cNvSpPr>
          <p:nvPr>
            <p:ph type="sldNum" sz="quarter" idx="10"/>
          </p:nvPr>
        </p:nvSpPr>
        <p:spPr/>
        <p:txBody>
          <a:bodyPr/>
          <a:lstStyle/>
          <a:p>
            <a:fld id="{236AC35B-7E46-B247-9864-3AB5559D1CD5}" type="slidenum">
              <a:rPr lang="en-US" smtClean="0"/>
              <a:t>27</a:t>
            </a:fld>
            <a:endParaRPr lang="en-US"/>
          </a:p>
        </p:txBody>
      </p:sp>
    </p:spTree>
    <p:extLst>
      <p:ext uri="{BB962C8B-B14F-4D97-AF65-F5344CB8AC3E}">
        <p14:creationId xmlns:p14="http://schemas.microsoft.com/office/powerpoint/2010/main" val="1137973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related work, the biggest one is other work from our lab with Data Programming.</a:t>
            </a:r>
          </a:p>
          <a:p>
            <a:r>
              <a:rPr lang="en-US" dirty="0"/>
              <a:t>In a number of projects over the past couple of years, we’ve seen that using labeling functions can give us much more efficient and scalable supervision than hand-annotated labels.</a:t>
            </a:r>
          </a:p>
          <a:p>
            <a:r>
              <a:rPr lang="en-US" dirty="0"/>
              <a:t>Babble Labble is the first to consider a natural language interface, but these are some of the other related projects:</a:t>
            </a:r>
          </a:p>
          <a:p>
            <a:endParaRPr lang="en-US" dirty="0"/>
          </a:p>
          <a:p>
            <a:pPr marL="228600" indent="-228600">
              <a:buAutoNum type="arabicParenR"/>
            </a:pPr>
            <a:r>
              <a:rPr lang="en-US" dirty="0"/>
              <a:t>Snorkel – This is our most well-known system, one that I’m actively involved with, and it accepts labeling functions written directly in Python code. This is what Babble Labble calls under the hood after parsing the explanations.</a:t>
            </a:r>
          </a:p>
          <a:p>
            <a:pPr marL="228600" indent="-228600">
              <a:buAutoNum type="arabicParenR"/>
            </a:pPr>
            <a:r>
              <a:rPr lang="en-US" dirty="0"/>
              <a:t>Structure Learning – where we showed that you can automatically learn dependencies between correlated labeling functions (and take that into account as you estimate their accuracies)</a:t>
            </a:r>
          </a:p>
          <a:p>
            <a:r>
              <a:rPr lang="en-US" dirty="0"/>
              <a:t>3) Reef – a paper currently under review (but available online as a tech report) where we use a small labeled seed set to _automatically_ synthesize new labeling functions</a:t>
            </a:r>
          </a:p>
          <a:p>
            <a:r>
              <a:rPr lang="en-US" dirty="0"/>
              <a:t>You can find links to these and a bunch of other papers at </a:t>
            </a:r>
            <a:r>
              <a:rPr lang="en-US" dirty="0" err="1"/>
              <a:t>snorkel.stanford.edu</a:t>
            </a:r>
            <a:r>
              <a:rPr lang="en-US" dirty="0"/>
              <a:t>.</a:t>
            </a:r>
          </a:p>
        </p:txBody>
      </p:sp>
      <p:sp>
        <p:nvSpPr>
          <p:cNvPr id="4" name="Slide Number Placeholder 3"/>
          <p:cNvSpPr>
            <a:spLocks noGrp="1"/>
          </p:cNvSpPr>
          <p:nvPr>
            <p:ph type="sldNum" sz="quarter" idx="10"/>
          </p:nvPr>
        </p:nvSpPr>
        <p:spPr/>
        <p:txBody>
          <a:bodyPr/>
          <a:lstStyle/>
          <a:p>
            <a:fld id="{236AC35B-7E46-B247-9864-3AB5559D1CD5}" type="slidenum">
              <a:rPr lang="en-US" smtClean="0"/>
              <a:t>28</a:t>
            </a:fld>
            <a:endParaRPr lang="en-US"/>
          </a:p>
        </p:txBody>
      </p:sp>
    </p:spTree>
    <p:extLst>
      <p:ext uri="{BB962C8B-B14F-4D97-AF65-F5344CB8AC3E}">
        <p14:creationId xmlns:p14="http://schemas.microsoft.com/office/powerpoint/2010/main" val="1759804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related work that we compared to in our paper was some very cool work from Carnegie Mellon by Srivastava, et al. where they _jointly_ trained a semantic parser and a linear classifier.</a:t>
            </a:r>
          </a:p>
          <a:p>
            <a:r>
              <a:rPr lang="en-US" dirty="0"/>
              <a:t>They make a similar matrix to ours by applying their parsed explanations to individual examples.</a:t>
            </a:r>
          </a:p>
          <a:p>
            <a:r>
              <a:rPr lang="en-US" dirty="0"/>
              <a:t>But then, whereas we used this matrix to create a training set, they use it directly as a feature matrix for the classifier.</a:t>
            </a:r>
          </a:p>
          <a:p>
            <a:r>
              <a:rPr lang="en-US" dirty="0"/>
              <a:t>And this can work really well sometimes, since you’re essentially doing custom feature engineering, just via natural language explanations.</a:t>
            </a:r>
          </a:p>
          <a:p>
            <a:endParaRPr lang="en-US" dirty="0"/>
          </a:p>
          <a:p>
            <a:r>
              <a:rPr lang="en-US" dirty="0"/>
              <a:t>But we found that when we use these explanations to label a training set instead, we can then benefit from those boosts we saw earlier, like using unlabeled data to give us a larger training set, or taking advantage of a larger feature set.</a:t>
            </a:r>
          </a:p>
        </p:txBody>
      </p:sp>
      <p:sp>
        <p:nvSpPr>
          <p:cNvPr id="4" name="Slide Number Placeholder 3"/>
          <p:cNvSpPr>
            <a:spLocks noGrp="1"/>
          </p:cNvSpPr>
          <p:nvPr>
            <p:ph type="sldNum" sz="quarter" idx="10"/>
          </p:nvPr>
        </p:nvSpPr>
        <p:spPr/>
        <p:txBody>
          <a:bodyPr/>
          <a:lstStyle/>
          <a:p>
            <a:fld id="{236AC35B-7E46-B247-9864-3AB5559D1CD5}" type="slidenum">
              <a:rPr lang="en-US" smtClean="0"/>
              <a:t>29</a:t>
            </a:fld>
            <a:endParaRPr lang="en-US"/>
          </a:p>
        </p:txBody>
      </p:sp>
    </p:spTree>
    <p:extLst>
      <p:ext uri="{BB962C8B-B14F-4D97-AF65-F5344CB8AC3E}">
        <p14:creationId xmlns:p14="http://schemas.microsoft.com/office/powerpoint/2010/main" val="330287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let’s consider for a moment where most datasets come from.</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Throughout this presentation I’ll use a running example of a relation extraction task:</a:t>
            </a:r>
          </a:p>
          <a:p>
            <a:pPr rtl="0"/>
            <a:r>
              <a:rPr lang="en-US" sz="1200" b="0" i="0" u="none" strike="noStrike" kern="1200" dirty="0">
                <a:solidFill>
                  <a:schemeClr val="tx1"/>
                </a:solidFill>
                <a:effectLst/>
                <a:latin typeface="+mn-lt"/>
                <a:ea typeface="+mn-ea"/>
                <a:cs typeface="+mn-cs"/>
              </a:rPr>
              <a:t>We are given a sentence from the news with two people highlighted and we want to train a model to classify whether or not person1 and person2 are married.</a:t>
            </a:r>
          </a:p>
          <a:p>
            <a:pPr rtl="0"/>
            <a:br>
              <a:rPr lang="en-US" b="0" dirty="0">
                <a:effectLst/>
              </a:rPr>
            </a:br>
            <a:r>
              <a:rPr lang="en-US" sz="1200" b="0" i="0" u="none" strike="noStrike" kern="1200" dirty="0">
                <a:solidFill>
                  <a:schemeClr val="tx1"/>
                </a:solidFill>
                <a:effectLst/>
                <a:latin typeface="+mn-lt"/>
                <a:ea typeface="+mn-ea"/>
                <a:cs typeface="+mn-cs"/>
              </a:rPr>
              <a:t>The typical approach for a task like this is to have a human view each example individually, read it, understand it, then provide a label.</a:t>
            </a:r>
          </a:p>
          <a:p>
            <a:pPr rtl="0"/>
            <a:r>
              <a:rPr lang="en-US" sz="1200" b="0" i="0" u="none" strike="noStrike" kern="1200" dirty="0">
                <a:solidFill>
                  <a:schemeClr val="tx1"/>
                </a:solidFill>
                <a:effectLst/>
                <a:latin typeface="+mn-lt"/>
                <a:ea typeface="+mn-ea"/>
                <a:cs typeface="+mn-cs"/>
              </a:rPr>
              <a:t>[reveal pie chart]</a:t>
            </a:r>
          </a:p>
          <a:p>
            <a:pPr rtl="0"/>
            <a:r>
              <a:rPr lang="en-US" sz="1200" b="0" i="0" u="none" strike="noStrike" kern="1200" dirty="0">
                <a:solidFill>
                  <a:schemeClr val="tx1"/>
                </a:solidFill>
                <a:effectLst/>
                <a:latin typeface="+mn-lt"/>
                <a:ea typeface="+mn-ea"/>
                <a:cs typeface="+mn-cs"/>
              </a:rPr>
              <a:t>But the bulk of the user effort is spent reading and understanding the example, not clicking Y/N; </a:t>
            </a:r>
          </a:p>
          <a:p>
            <a:pPr rtl="0"/>
            <a:r>
              <a:rPr lang="en-US" sz="1200" b="0" i="0" u="none" strike="noStrike" kern="1200" dirty="0">
                <a:solidFill>
                  <a:schemeClr val="tx1"/>
                </a:solidFill>
                <a:effectLst/>
                <a:latin typeface="+mn-lt"/>
                <a:ea typeface="+mn-ea"/>
                <a:cs typeface="+mn-cs"/>
              </a:rPr>
              <a:t>So after all that effort, all we get is a yes or no, a binary label, a single bit of information.</a:t>
            </a:r>
          </a:p>
        </p:txBody>
      </p:sp>
      <p:sp>
        <p:nvSpPr>
          <p:cNvPr id="4" name="Slide Number Placeholder 3"/>
          <p:cNvSpPr>
            <a:spLocks noGrp="1"/>
          </p:cNvSpPr>
          <p:nvPr>
            <p:ph type="sldNum" sz="quarter" idx="10"/>
          </p:nvPr>
        </p:nvSpPr>
        <p:spPr/>
        <p:txBody>
          <a:bodyPr/>
          <a:lstStyle/>
          <a:p>
            <a:fld id="{236AC35B-7E46-B247-9864-3AB5559D1CD5}" type="slidenum">
              <a:rPr lang="en-US" smtClean="0"/>
              <a:t>3</a:t>
            </a:fld>
            <a:endParaRPr lang="en-US"/>
          </a:p>
        </p:txBody>
      </p:sp>
    </p:spTree>
    <p:extLst>
      <p:ext uri="{BB962C8B-B14F-4D97-AF65-F5344CB8AC3E}">
        <p14:creationId xmlns:p14="http://schemas.microsoft.com/office/powerpoint/2010/main" val="2633423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there have been a number of other proposed approaches for how to get more bang for your buck from labels, often by identifying particularly relevant parts of the input.</a:t>
            </a:r>
          </a:p>
          <a:p>
            <a:r>
              <a:rPr lang="en-US" dirty="0"/>
              <a:t>These included highlighting key phrases in text, marking key regions in images, or labeling key features directly.</a:t>
            </a:r>
          </a:p>
          <a:p>
            <a:endParaRPr lang="en-US" dirty="0"/>
          </a:p>
          <a:p>
            <a:r>
              <a:rPr lang="en-US" dirty="0"/>
              <a:t>But there are a few reasons why we may choose to stick with a natural language interface instead, such as:</a:t>
            </a:r>
          </a:p>
          <a:p>
            <a:pPr marL="228600" indent="-228600">
              <a:buAutoNum type="arabicParenR"/>
            </a:pPr>
            <a:r>
              <a:rPr lang="en-US" dirty="0"/>
              <a:t>More options. There are certain types of patterns that you actually can’t identify using just highlighting, such as the absence of certain words, or the presence of _at least one_ word </a:t>
            </a:r>
          </a:p>
          <a:p>
            <a:pPr marL="228600" indent="-228600">
              <a:buAutoNum type="arabicParenR"/>
            </a:pPr>
            <a:r>
              <a:rPr lang="en-US" dirty="0"/>
              <a:t>We can give more direct credit—for example, if the phrase ‘his wife’ is important, is that because it always is, or only because it’s right next to person2, or because it’s in the same sentence as Tom Brady? We don’t really know with highlighting, but an explanation specifies this.</a:t>
            </a:r>
          </a:p>
          <a:p>
            <a:pPr marL="228600" indent="-228600">
              <a:buAutoNum type="arabicParenR"/>
            </a:pPr>
            <a:r>
              <a:rPr lang="en-US" dirty="0"/>
              <a:t>Because our explanations aren’t tied to specific features, we can use the same supervision with a variety of feature sets, including representation learning if we’re using a neural network, for example.</a:t>
            </a:r>
          </a:p>
        </p:txBody>
      </p:sp>
      <p:sp>
        <p:nvSpPr>
          <p:cNvPr id="4" name="Slide Number Placeholder 3"/>
          <p:cNvSpPr>
            <a:spLocks noGrp="1"/>
          </p:cNvSpPr>
          <p:nvPr>
            <p:ph type="sldNum" sz="quarter" idx="10"/>
          </p:nvPr>
        </p:nvSpPr>
        <p:spPr/>
        <p:txBody>
          <a:bodyPr/>
          <a:lstStyle/>
          <a:p>
            <a:fld id="{236AC35B-7E46-B247-9864-3AB5559D1CD5}" type="slidenum">
              <a:rPr lang="en-US" smtClean="0"/>
              <a:t>30</a:t>
            </a:fld>
            <a:endParaRPr lang="en-US"/>
          </a:p>
        </p:txBody>
      </p:sp>
    </p:spTree>
    <p:extLst>
      <p:ext uri="{BB962C8B-B14F-4D97-AF65-F5344CB8AC3E}">
        <p14:creationId xmlns:p14="http://schemas.microsoft.com/office/powerpoint/2010/main" val="426121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a:t>
            </a:r>
          </a:p>
          <a:p>
            <a:r>
              <a:rPr lang="en-US" dirty="0"/>
              <a:t>1) There is a growing need for training data to feed our data-hungry models, and labeling in a traditional way leaves a lot of signal on the table</a:t>
            </a:r>
          </a:p>
          <a:p>
            <a:r>
              <a:rPr lang="en-US" dirty="0"/>
              <a:t>2) We find that by collecting labeling heuristics (in this case, in the form of natural language explanations), we’re able to more efficiently generate large labeled training sets.</a:t>
            </a:r>
          </a:p>
          <a:p>
            <a:r>
              <a:rPr lang="en-US" dirty="0"/>
              <a:t>3) With this approach, training set size grows with the amount of unlabeled data we have, which allows for improvements in performance to be made without requiring additional user annotations. </a:t>
            </a:r>
          </a:p>
          <a:p>
            <a:r>
              <a:rPr lang="en-US" dirty="0"/>
              <a:t>The result is a much more efficient way to get supervision from a human into a model, using just a natural language interface.</a:t>
            </a:r>
          </a:p>
          <a:p>
            <a:r>
              <a:rPr lang="en-US" dirty="0"/>
              <a:t>And our code will be posted shortly following ACL on </a:t>
            </a:r>
            <a:r>
              <a:rPr lang="en-US" dirty="0" err="1"/>
              <a:t>github</a:t>
            </a:r>
            <a:r>
              <a:rPr lang="en-US" dirty="0"/>
              <a:t>.</a:t>
            </a:r>
          </a:p>
          <a:p>
            <a:r>
              <a:rPr lang="en-US" dirty="0"/>
              <a:t>Thank you very much for listening!</a:t>
            </a:r>
          </a:p>
        </p:txBody>
      </p:sp>
      <p:sp>
        <p:nvSpPr>
          <p:cNvPr id="4" name="Slide Number Placeholder 3"/>
          <p:cNvSpPr>
            <a:spLocks noGrp="1"/>
          </p:cNvSpPr>
          <p:nvPr>
            <p:ph type="sldNum" sz="quarter" idx="10"/>
          </p:nvPr>
        </p:nvSpPr>
        <p:spPr/>
        <p:txBody>
          <a:bodyPr/>
          <a:lstStyle/>
          <a:p>
            <a:fld id="{236AC35B-7E46-B247-9864-3AB5559D1CD5}" type="slidenum">
              <a:rPr lang="en-US" smtClean="0"/>
              <a:t>31</a:t>
            </a:fld>
            <a:endParaRPr lang="en-US"/>
          </a:p>
        </p:txBody>
      </p:sp>
    </p:spTree>
    <p:extLst>
      <p:ext uri="{BB962C8B-B14F-4D97-AF65-F5344CB8AC3E}">
        <p14:creationId xmlns:p14="http://schemas.microsoft.com/office/powerpoint/2010/main" val="315452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make this more concrete, here’s a figure from our paper showing the workflow with some examples:</a:t>
            </a:r>
            <a:endParaRPr lang="en-US" b="0" dirty="0">
              <a:effectLst/>
            </a:endParaRPr>
          </a:p>
          <a:p>
            <a:pPr rtl="0"/>
            <a:r>
              <a:rPr lang="en-US" sz="1200" b="0" i="0" u="none" strike="noStrike" kern="1200" dirty="0">
                <a:solidFill>
                  <a:schemeClr val="tx1"/>
                </a:solidFill>
                <a:effectLst/>
                <a:latin typeface="+mn-lt"/>
                <a:ea typeface="+mn-ea"/>
                <a:cs typeface="+mn-cs"/>
              </a:rPr>
              <a:t>In a large unlabeled dataset, the user provides explanations for a few of them. </a:t>
            </a:r>
            <a:endParaRPr lang="en-US" b="0" dirty="0">
              <a:effectLst/>
            </a:endParaRPr>
          </a:p>
          <a:p>
            <a:pPr rtl="0"/>
            <a:r>
              <a:rPr lang="en-US" sz="1200" b="0" i="0" u="none" strike="noStrike" kern="1200" dirty="0">
                <a:solidFill>
                  <a:schemeClr val="tx1"/>
                </a:solidFill>
                <a:effectLst/>
                <a:latin typeface="+mn-lt"/>
                <a:ea typeface="+mn-ea"/>
                <a:cs typeface="+mn-cs"/>
              </a:rPr>
              <a:t>These are parsed into Python labeling functions, and our filter bank removes some of them.</a:t>
            </a:r>
            <a:endParaRPr lang="en-US" b="0" dirty="0">
              <a:effectLst/>
            </a:endParaRPr>
          </a:p>
          <a:p>
            <a:pPr rtl="0"/>
            <a:r>
              <a:rPr lang="en-US" sz="1200" b="0" i="0" u="none" strike="noStrike" kern="1200" dirty="0">
                <a:solidFill>
                  <a:schemeClr val="tx1"/>
                </a:solidFill>
                <a:effectLst/>
                <a:latin typeface="+mn-lt"/>
                <a:ea typeface="+mn-ea"/>
                <a:cs typeface="+mn-cs"/>
              </a:rPr>
              <a:t>Those that survive the filters go on to label the entire unlabeled dataset, and we aggregate those labels to form our final set of x’s and y’s that we train a model with.</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34</a:t>
            </a:fld>
            <a:endParaRPr lang="en-US"/>
          </a:p>
        </p:txBody>
      </p:sp>
    </p:spTree>
    <p:extLst>
      <p:ext uri="{BB962C8B-B14F-4D97-AF65-F5344CB8AC3E}">
        <p14:creationId xmlns:p14="http://schemas.microsoft.com/office/powerpoint/2010/main" val="1764043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Here I’ll introduce the primary components of the Babble Labble Framework, with their inputs and outputs, and then in the following slides we’ll go into each one in more detail.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inputs from the user are </a:t>
            </a:r>
            <a:r>
              <a:rPr lang="en-US" sz="1200" b="1" i="0" u="none" strike="noStrike" kern="1200" dirty="0">
                <a:solidFill>
                  <a:schemeClr val="tx1"/>
                </a:solidFill>
                <a:effectLst/>
                <a:latin typeface="+mn-lt"/>
                <a:ea typeface="+mn-ea"/>
                <a:cs typeface="+mn-cs"/>
              </a:rPr>
              <a:t>explanations</a:t>
            </a:r>
            <a:r>
              <a:rPr lang="en-US" sz="1200" b="0" i="0" u="none" strike="noStrike" kern="1200" dirty="0">
                <a:solidFill>
                  <a:schemeClr val="tx1"/>
                </a:solidFill>
                <a:effectLst/>
                <a:latin typeface="+mn-lt"/>
                <a:ea typeface="+mn-ea"/>
                <a:cs typeface="+mn-cs"/>
              </a:rPr>
              <a:t> and a whole bunch of</a:t>
            </a:r>
            <a:r>
              <a:rPr lang="en-US" sz="1200" b="1" i="0" u="none" strike="noStrike" kern="1200" dirty="0">
                <a:solidFill>
                  <a:schemeClr val="tx1"/>
                </a:solidFill>
                <a:effectLst/>
                <a:latin typeface="+mn-lt"/>
                <a:ea typeface="+mn-ea"/>
                <a:cs typeface="+mn-cs"/>
              </a:rPr>
              <a:t> unlabeled data</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semantic parser</a:t>
            </a:r>
            <a:r>
              <a:rPr lang="en-US" sz="1200" b="0" i="0" u="none" strike="noStrike" kern="1200" dirty="0">
                <a:solidFill>
                  <a:schemeClr val="tx1"/>
                </a:solidFill>
                <a:effectLst/>
                <a:latin typeface="+mn-lt"/>
                <a:ea typeface="+mn-ea"/>
                <a:cs typeface="+mn-cs"/>
              </a:rPr>
              <a:t> converts these explanations into </a:t>
            </a:r>
            <a:r>
              <a:rPr lang="en-US" sz="1200" b="1" i="0" u="none" strike="noStrike" kern="1200" dirty="0">
                <a:solidFill>
                  <a:schemeClr val="tx1"/>
                </a:solidFill>
                <a:effectLst/>
                <a:latin typeface="+mn-lt"/>
                <a:ea typeface="+mn-ea"/>
                <a:cs typeface="+mn-cs"/>
              </a:rPr>
              <a:t>labeling functions</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Because natural language is inherently ambiguous, we sometimes end up with multiple valid parses (or functions) for a given explanation. </a:t>
            </a:r>
            <a:endParaRPr lang="en-US" b="0" dirty="0">
              <a:effectLst/>
            </a:endParaRPr>
          </a:p>
          <a:p>
            <a:pPr rtl="0"/>
            <a:r>
              <a:rPr lang="en-US" sz="1200" b="0" i="0" u="none" strike="noStrike" kern="1200" dirty="0">
                <a:solidFill>
                  <a:schemeClr val="tx1"/>
                </a:solidFill>
                <a:effectLst/>
                <a:latin typeface="+mn-lt"/>
                <a:ea typeface="+mn-ea"/>
                <a:cs typeface="+mn-cs"/>
              </a:rPr>
              <a:t>The</a:t>
            </a:r>
            <a:r>
              <a:rPr lang="en-US" sz="1200" b="1" i="0" u="none" strike="noStrike" kern="1200" dirty="0">
                <a:solidFill>
                  <a:schemeClr val="tx1"/>
                </a:solidFill>
                <a:effectLst/>
                <a:latin typeface="+mn-lt"/>
                <a:ea typeface="+mn-ea"/>
                <a:cs typeface="+mn-cs"/>
              </a:rPr>
              <a:t> filter bank</a:t>
            </a:r>
            <a:r>
              <a:rPr lang="en-US" sz="1200" b="0" i="0" u="none" strike="noStrike" kern="1200" dirty="0">
                <a:solidFill>
                  <a:schemeClr val="tx1"/>
                </a:solidFill>
                <a:effectLst/>
                <a:latin typeface="+mn-lt"/>
                <a:ea typeface="+mn-ea"/>
                <a:cs typeface="+mn-cs"/>
              </a:rPr>
              <a:t> applies a couple of types of filters to remove the majority of these incorrect functions.</a:t>
            </a:r>
            <a:endParaRPr lang="en-US" b="0" dirty="0">
              <a:effectLst/>
            </a:endParaRPr>
          </a:p>
          <a:p>
            <a:pPr rtl="0"/>
            <a:r>
              <a:rPr lang="en-US" sz="1200" b="0" i="0" u="none" strike="noStrike" kern="1200" dirty="0">
                <a:solidFill>
                  <a:schemeClr val="tx1"/>
                </a:solidFill>
                <a:effectLst/>
                <a:latin typeface="+mn-lt"/>
                <a:ea typeface="+mn-ea"/>
                <a:cs typeface="+mn-cs"/>
              </a:rPr>
              <a:t>The remaining functions are applied to all examples in the unlabeled dataset, giving us this </a:t>
            </a:r>
            <a:r>
              <a:rPr lang="en-US" sz="1200" b="1" i="0" u="none" strike="noStrike" kern="1200" dirty="0">
                <a:solidFill>
                  <a:schemeClr val="tx1"/>
                </a:solidFill>
                <a:effectLst/>
                <a:latin typeface="+mn-lt"/>
                <a:ea typeface="+mn-ea"/>
                <a:cs typeface="+mn-cs"/>
              </a:rPr>
              <a:t>label matrix</a:t>
            </a:r>
            <a:r>
              <a:rPr lang="en-US" sz="1200" b="0" i="0" u="none" strike="noStrike" kern="1200" dirty="0">
                <a:solidFill>
                  <a:schemeClr val="tx1"/>
                </a:solidFill>
                <a:effectLst/>
                <a:latin typeface="+mn-lt"/>
                <a:ea typeface="+mn-ea"/>
                <a:cs typeface="+mn-cs"/>
              </a:rPr>
              <a:t> with multiple noisy labels per example.</a:t>
            </a:r>
            <a:endParaRPr lang="en-US" b="0" dirty="0">
              <a:effectLst/>
            </a:endParaRPr>
          </a:p>
          <a:p>
            <a:pPr rtl="0"/>
            <a:r>
              <a:rPr lang="en-US" sz="1200" b="0" i="0" u="none" strike="noStrike" kern="1200" dirty="0">
                <a:solidFill>
                  <a:schemeClr val="tx1"/>
                </a:solidFill>
                <a:effectLst/>
                <a:latin typeface="+mn-lt"/>
                <a:ea typeface="+mn-ea"/>
                <a:cs typeface="+mn-cs"/>
              </a:rPr>
              <a:t>Because we now have multiple labels for each example, the label aggregator combines these into a single probabilistic label for each example.</a:t>
            </a:r>
            <a:endParaRPr lang="en-US" b="0" dirty="0">
              <a:effectLst/>
            </a:endParaRPr>
          </a:p>
          <a:p>
            <a:pPr rtl="0"/>
            <a:r>
              <a:rPr lang="en-US" sz="1200" b="0" i="0" u="none" strike="noStrike" kern="1200" dirty="0">
                <a:solidFill>
                  <a:schemeClr val="tx1"/>
                </a:solidFill>
                <a:effectLst/>
                <a:latin typeface="+mn-lt"/>
                <a:ea typeface="+mn-ea"/>
                <a:cs typeface="+mn-cs"/>
              </a:rPr>
              <a:t>From this, we now have the (x’s and y’s), data points and auto-generated labels with which to train the model we ultimately care about.</a:t>
            </a:r>
            <a:endParaRPr lang="en-US" b="0" dirty="0">
              <a:effectLst/>
            </a:endParaRPr>
          </a:p>
          <a:p>
            <a:pPr rtl="0"/>
            <a:r>
              <a:rPr lang="en-US" sz="1200" b="0" i="0" u="none" strike="noStrike" kern="1200" dirty="0">
                <a:solidFill>
                  <a:schemeClr val="tx1"/>
                </a:solidFill>
                <a:effectLst/>
                <a:latin typeface="+mn-lt"/>
                <a:ea typeface="+mn-ea"/>
                <a:cs typeface="+mn-cs"/>
              </a:rPr>
              <a:t>*Importantly, none of these components require any labeled training data, making this framework able to be used pretty much “out of the box” on new domains.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35</a:t>
            </a:fld>
            <a:endParaRPr lang="en-US"/>
          </a:p>
        </p:txBody>
      </p:sp>
    </p:spTree>
    <p:extLst>
      <p:ext uri="{BB962C8B-B14F-4D97-AF65-F5344CB8AC3E}">
        <p14:creationId xmlns:p14="http://schemas.microsoft.com/office/powerpoint/2010/main" val="27025820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many such labeling functions to a large unlabeled dataset gives us a matrix of votes for how those examples should be labeled.</a:t>
            </a:r>
          </a:p>
          <a:p>
            <a:r>
              <a:rPr lang="en-US" dirty="0"/>
              <a:t>Using some of our other work on combining weak supervision sources, we are able to intelligently reweight and aggregate these noisy labels to form a single probabilistic label per example, which can then be used to train a classifier.</a:t>
            </a:r>
          </a:p>
          <a:p>
            <a:r>
              <a:rPr lang="en-US" dirty="0"/>
              <a:t>We’ll go into each of these components in greater detail in the coming slides, but this is the high-level picture:</a:t>
            </a:r>
          </a:p>
          <a:p>
            <a:r>
              <a:rPr lang="en-US" dirty="0"/>
              <a:t>Explanations to labeling functions, labeling functions to many approximate labels per data point, and then aggregating these intelligently to form our training set for a final classifier.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36</a:t>
            </a:fld>
            <a:endParaRPr lang="en-US"/>
          </a:p>
        </p:txBody>
      </p:sp>
    </p:spTree>
    <p:extLst>
      <p:ext uri="{BB962C8B-B14F-4D97-AF65-F5344CB8AC3E}">
        <p14:creationId xmlns:p14="http://schemas.microsoft.com/office/powerpoint/2010/main" val="3647278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given that the user has already gone through the effort to understand this example well enough to label it, we would like to collect a bit more information from each example, and in a richer format than just a label.</a:t>
            </a:r>
          </a:p>
          <a:p>
            <a:pPr rtl="0"/>
            <a:r>
              <a:rPr lang="en-US" sz="1200" b="0" i="0" u="none" strike="noStrike" kern="1200" dirty="0">
                <a:solidFill>
                  <a:schemeClr val="tx1"/>
                </a:solidFill>
                <a:effectLst/>
                <a:latin typeface="+mn-lt"/>
                <a:ea typeface="+mn-ea"/>
                <a:cs typeface="+mn-cs"/>
              </a:rPr>
              <a:t>For example, the user could explain why they labeled it the way they did, in natural language.</a:t>
            </a:r>
          </a:p>
          <a:p>
            <a:pPr rtl="0"/>
            <a:r>
              <a:rPr lang="en-US" sz="1200" b="0" i="0" u="none" strike="noStrike" kern="1200" dirty="0">
                <a:solidFill>
                  <a:schemeClr val="tx1"/>
                </a:solidFill>
                <a:effectLst/>
                <a:latin typeface="+mn-lt"/>
                <a:ea typeface="+mn-ea"/>
                <a:cs typeface="+mn-cs"/>
              </a:rPr>
              <a:t>This allows the user to convey information in a much higher bandwidth way than with individual labels.</a:t>
            </a:r>
          </a:p>
        </p:txBody>
      </p:sp>
      <p:sp>
        <p:nvSpPr>
          <p:cNvPr id="4" name="Slide Number Placeholder 3"/>
          <p:cNvSpPr>
            <a:spLocks noGrp="1"/>
          </p:cNvSpPr>
          <p:nvPr>
            <p:ph type="sldNum" sz="quarter" idx="10"/>
          </p:nvPr>
        </p:nvSpPr>
        <p:spPr/>
        <p:txBody>
          <a:bodyPr/>
          <a:lstStyle/>
          <a:p>
            <a:fld id="{236AC35B-7E46-B247-9864-3AB5559D1CD5}" type="slidenum">
              <a:rPr lang="en-US" smtClean="0"/>
              <a:t>4</a:t>
            </a:fld>
            <a:endParaRPr lang="en-US"/>
          </a:p>
        </p:txBody>
      </p:sp>
    </p:spTree>
    <p:extLst>
      <p:ext uri="{BB962C8B-B14F-4D97-AF65-F5344CB8AC3E}">
        <p14:creationId xmlns:p14="http://schemas.microsoft.com/office/powerpoint/2010/main" val="113859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And we can view each of these explanations as encoding a heuristic for how to label new examples.</a:t>
            </a:r>
          </a:p>
          <a:p>
            <a:pPr rtl="0"/>
            <a:r>
              <a:rPr lang="en-US" sz="1200" b="0" i="0" u="none" strike="noStrike" kern="1200" dirty="0">
                <a:solidFill>
                  <a:schemeClr val="tx1"/>
                </a:solidFill>
                <a:effectLst/>
                <a:latin typeface="+mn-lt"/>
                <a:ea typeface="+mn-ea"/>
                <a:cs typeface="+mn-cs"/>
              </a:rPr>
              <a:t>For instance, the given explanation which we’ve already collected also applies to these three new examples, which we get labels for “for free” since we now know _why_ that last example got its label and can reapply that logic.</a:t>
            </a:r>
          </a:p>
          <a:p>
            <a:pPr rtl="0"/>
            <a:r>
              <a:rPr lang="en-US" sz="1200" b="0" i="0" u="none" strike="noStrike" kern="1200" dirty="0">
                <a:solidFill>
                  <a:schemeClr val="tx1"/>
                </a:solidFill>
                <a:effectLst/>
                <a:latin typeface="+mn-lt"/>
                <a:ea typeface="+mn-ea"/>
                <a:cs typeface="+mn-cs"/>
              </a:rPr>
              <a:t>[click]</a:t>
            </a:r>
          </a:p>
          <a:p>
            <a:pPr rtl="0"/>
            <a:r>
              <a:rPr lang="en-US" sz="1200" b="0" i="0" u="none" strike="noStrike" kern="1200" dirty="0">
                <a:solidFill>
                  <a:schemeClr val="tx1"/>
                </a:solidFill>
                <a:effectLst/>
                <a:latin typeface="+mn-lt"/>
                <a:ea typeface="+mn-ea"/>
                <a:cs typeface="+mn-cs"/>
              </a:rPr>
              <a:t>So the big idea is that instead of collecting labels, we’re going to collect labeling heuristics (in the form of explanations).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If we gave enough of these explanations to a human, along with a bunch of unlabeled data, he or she could essentially label a training set for you, using your own heuristics.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Instead, we’re going to give the explanations to the computer, and have it create our training set for us.</a:t>
            </a:r>
          </a:p>
        </p:txBody>
      </p:sp>
      <p:sp>
        <p:nvSpPr>
          <p:cNvPr id="4" name="Slide Number Placeholder 3"/>
          <p:cNvSpPr>
            <a:spLocks noGrp="1"/>
          </p:cNvSpPr>
          <p:nvPr>
            <p:ph type="sldNum" sz="quarter" idx="10"/>
          </p:nvPr>
        </p:nvSpPr>
        <p:spPr/>
        <p:txBody>
          <a:bodyPr/>
          <a:lstStyle/>
          <a:p>
            <a:fld id="{236AC35B-7E46-B247-9864-3AB5559D1CD5}" type="slidenum">
              <a:rPr lang="en-US" smtClean="0"/>
              <a:t>5</a:t>
            </a:fld>
            <a:endParaRPr lang="en-US"/>
          </a:p>
        </p:txBody>
      </p:sp>
    </p:spTree>
    <p:extLst>
      <p:ext uri="{BB962C8B-B14F-4D97-AF65-F5344CB8AC3E}">
        <p14:creationId xmlns:p14="http://schemas.microsoft.com/office/powerpoint/2010/main" val="110008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be concrete, in our paper, we propose Babble Labble:</a:t>
            </a:r>
          </a:p>
          <a:p>
            <a:r>
              <a:rPr lang="en-US" dirty="0"/>
              <a:t>A framework for generating large training sets from natural language explanations and unlabeled data.</a:t>
            </a:r>
          </a:p>
          <a:p>
            <a:r>
              <a:rPr lang="en-US" dirty="0"/>
              <a:t>[click]</a:t>
            </a:r>
          </a:p>
          <a:p>
            <a:r>
              <a:rPr lang="en-US" dirty="0"/>
              <a:t>And our main quantitative result was that we found that we could train classifiers with the same F1 score using 5-100x fewer user inputs when we collected explanations from users instead of just labels.</a:t>
            </a:r>
          </a:p>
        </p:txBody>
      </p:sp>
      <p:sp>
        <p:nvSpPr>
          <p:cNvPr id="4" name="Slide Number Placeholder 3"/>
          <p:cNvSpPr>
            <a:spLocks noGrp="1"/>
          </p:cNvSpPr>
          <p:nvPr>
            <p:ph type="sldNum" sz="quarter" idx="10"/>
          </p:nvPr>
        </p:nvSpPr>
        <p:spPr/>
        <p:txBody>
          <a:bodyPr/>
          <a:lstStyle/>
          <a:p>
            <a:fld id="{236AC35B-7E46-B247-9864-3AB5559D1CD5}" type="slidenum">
              <a:rPr lang="en-US" smtClean="0"/>
              <a:t>6</a:t>
            </a:fld>
            <a:endParaRPr lang="en-US"/>
          </a:p>
        </p:txBody>
      </p:sp>
    </p:spTree>
    <p:extLst>
      <p:ext uri="{BB962C8B-B14F-4D97-AF65-F5344CB8AC3E}">
        <p14:creationId xmlns:p14="http://schemas.microsoft.com/office/powerpoint/2010/main" val="368106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We’ll now take a closer look at the individual components of the Babble Labble framework, and then present our experimental results.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So I’ve already mentioned the inputs to the system: unlabeled examples, and natural language explanations.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 first component of the framework then is the semantic parser.</a:t>
            </a:r>
            <a:endParaRPr lang="en-US" dirty="0"/>
          </a:p>
        </p:txBody>
      </p:sp>
      <p:sp>
        <p:nvSpPr>
          <p:cNvPr id="4" name="Slide Number Placeholder 3"/>
          <p:cNvSpPr>
            <a:spLocks noGrp="1"/>
          </p:cNvSpPr>
          <p:nvPr>
            <p:ph type="sldNum" sz="quarter" idx="10"/>
          </p:nvPr>
        </p:nvSpPr>
        <p:spPr/>
        <p:txBody>
          <a:bodyPr/>
          <a:lstStyle/>
          <a:p>
            <a:fld id="{236AC35B-7E46-B247-9864-3AB5559D1CD5}" type="slidenum">
              <a:rPr lang="en-US" smtClean="0"/>
              <a:t>7</a:t>
            </a:fld>
            <a:endParaRPr lang="en-US"/>
          </a:p>
        </p:txBody>
      </p:sp>
    </p:spTree>
    <p:extLst>
      <p:ext uri="{BB962C8B-B14F-4D97-AF65-F5344CB8AC3E}">
        <p14:creationId xmlns:p14="http://schemas.microsoft.com/office/powerpoint/2010/main" val="140598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purpose of our semantic parser is to convert our labeling heuristics from natural language explanations into executable _labeling functions_.</a:t>
            </a:r>
          </a:p>
          <a:p>
            <a:pPr rtl="0"/>
            <a:r>
              <a:rPr lang="en-US" sz="1200" b="0" i="0" u="none" strike="noStrike" kern="1200" dirty="0">
                <a:solidFill>
                  <a:schemeClr val="tx1"/>
                </a:solidFill>
                <a:effectLst/>
                <a:latin typeface="+mn-lt"/>
                <a:ea typeface="+mn-ea"/>
                <a:cs typeface="+mn-cs"/>
              </a:rPr>
              <a:t>A labeling function in our case is simply a small Python function that takes as input an example ”x” and outputs either a label, (in this case, 1) or abstains.</a:t>
            </a:r>
          </a:p>
        </p:txBody>
      </p:sp>
      <p:sp>
        <p:nvSpPr>
          <p:cNvPr id="4" name="Slide Number Placeholder 3"/>
          <p:cNvSpPr>
            <a:spLocks noGrp="1"/>
          </p:cNvSpPr>
          <p:nvPr>
            <p:ph type="sldNum" sz="quarter" idx="10"/>
          </p:nvPr>
        </p:nvSpPr>
        <p:spPr/>
        <p:txBody>
          <a:bodyPr/>
          <a:lstStyle/>
          <a:p>
            <a:fld id="{236AC35B-7E46-B247-9864-3AB5559D1CD5}" type="slidenum">
              <a:rPr lang="en-US" smtClean="0"/>
              <a:t>8</a:t>
            </a:fld>
            <a:endParaRPr lang="en-US"/>
          </a:p>
        </p:txBody>
      </p:sp>
    </p:spTree>
    <p:extLst>
      <p:ext uri="{BB962C8B-B14F-4D97-AF65-F5344CB8AC3E}">
        <p14:creationId xmlns:p14="http://schemas.microsoft.com/office/powerpoint/2010/main" val="4294205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actually create our parses, we start with the input sentence [click] and a static set of about 200 substitution rules like these; basically a context-free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Then our substitution rules are applied repeatedly until we’ve identified all the ways a given input could be interpreted to produce a valid labeling function.</a:t>
            </a:r>
          </a:p>
          <a:p>
            <a:pPr rtl="0"/>
            <a:r>
              <a:rPr lang="en-US" sz="1200" b="0" i="0" u="none" strike="noStrike" kern="1200" dirty="0">
                <a:solidFill>
                  <a:schemeClr val="tx1"/>
                </a:solidFill>
                <a:effectLst/>
                <a:latin typeface="+mn-lt"/>
                <a:ea typeface="+mn-ea"/>
                <a:cs typeface="+mn-cs"/>
              </a:rPr>
              <a:t>This is pretty much just your standard rule-based parsing algorithm.</a:t>
            </a:r>
          </a:p>
          <a:p>
            <a:pPr rtl="0"/>
            <a:r>
              <a:rPr lang="en-US" sz="1200" b="0" i="0" u="none" strike="noStrike" kern="1200" dirty="0">
                <a:solidFill>
                  <a:schemeClr val="tx1"/>
                </a:solidFill>
                <a:effectLst/>
                <a:latin typeface="+mn-lt"/>
                <a:ea typeface="+mn-ea"/>
                <a:cs typeface="+mn-cs"/>
              </a:rPr>
              <a:t>[click]</a:t>
            </a:r>
          </a:p>
          <a:p>
            <a:pPr rtl="0"/>
            <a:r>
              <a:rPr lang="en-US" sz="1200" b="0" i="0" u="none" strike="noStrike" kern="1200" dirty="0">
                <a:solidFill>
                  <a:schemeClr val="tx1"/>
                </a:solidFill>
                <a:effectLst/>
                <a:latin typeface="+mn-lt"/>
                <a:ea typeface="+mn-ea"/>
                <a:cs typeface="+mn-cs"/>
              </a:rPr>
              <a:t>And the labeling functions that we build will always follow the same template:</a:t>
            </a:r>
          </a:p>
          <a:p>
            <a:pPr rtl="0"/>
            <a:r>
              <a:rPr lang="en-US" sz="1200" b="0" i="0" u="none" strike="noStrike" kern="1200" dirty="0">
                <a:solidFill>
                  <a:schemeClr val="tx1"/>
                </a:solidFill>
                <a:effectLst/>
                <a:latin typeface="+mn-lt"/>
                <a:ea typeface="+mn-ea"/>
                <a:cs typeface="+mn-cs"/>
              </a:rPr>
              <a:t>Return [a certain label] if [the given condition holds] otherwise [abstain].</a:t>
            </a:r>
          </a:p>
        </p:txBody>
      </p:sp>
      <p:sp>
        <p:nvSpPr>
          <p:cNvPr id="4" name="Slide Number Placeholder 3"/>
          <p:cNvSpPr>
            <a:spLocks noGrp="1"/>
          </p:cNvSpPr>
          <p:nvPr>
            <p:ph type="sldNum" sz="quarter" idx="10"/>
          </p:nvPr>
        </p:nvSpPr>
        <p:spPr/>
        <p:txBody>
          <a:bodyPr/>
          <a:lstStyle/>
          <a:p>
            <a:fld id="{236AC35B-7E46-B247-9864-3AB5559D1CD5}" type="slidenum">
              <a:rPr lang="en-US" smtClean="0"/>
              <a:t>9</a:t>
            </a:fld>
            <a:endParaRPr lang="en-US"/>
          </a:p>
        </p:txBody>
      </p:sp>
    </p:spTree>
    <p:extLst>
      <p:ext uri="{BB962C8B-B14F-4D97-AF65-F5344CB8AC3E}">
        <p14:creationId xmlns:p14="http://schemas.microsoft.com/office/powerpoint/2010/main" val="147873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0" i="0">
                <a:latin typeface="Helvetica" pitchFamily="2"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0" i="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26402B7C-D57B-FA44-BF0C-F802361BD21F}"/>
              </a:ext>
            </a:extLst>
          </p:cNvPr>
          <p:cNvSpPr/>
          <p:nvPr userDrawn="1"/>
        </p:nvSpPr>
        <p:spPr>
          <a:xfrm>
            <a:off x="0" y="4698749"/>
            <a:ext cx="9144000" cy="2159251"/>
          </a:xfrm>
          <a:prstGeom prst="rect">
            <a:avLst/>
          </a:prstGeom>
          <a:solidFill>
            <a:srgbClr val="00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5ADEE7B-F379-4A4E-9791-8A39E6591931}"/>
              </a:ext>
            </a:extLst>
          </p:cNvPr>
          <p:cNvSpPr/>
          <p:nvPr userDrawn="1"/>
        </p:nvSpPr>
        <p:spPr>
          <a:xfrm>
            <a:off x="0" y="0"/>
            <a:ext cx="9144000" cy="1030288"/>
          </a:xfrm>
          <a:prstGeom prst="rect">
            <a:avLst/>
          </a:prstGeom>
          <a:solidFill>
            <a:srgbClr val="00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240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62C62D-9B79-8148-99BD-4915B117AC21}" type="datetime1">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57179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07B0A3-5A66-594C-85DD-7C6780FAE90F}" type="datetime1">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1314836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i="0">
                <a:latin typeface="Helvetica Light" panose="020B04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Autofit/>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B04C6A02-732B-8C4A-B8B8-C4E217E23F90}"/>
              </a:ext>
            </a:extLst>
          </p:cNvPr>
          <p:cNvSpPr/>
          <p:nvPr userDrawn="1"/>
        </p:nvSpPr>
        <p:spPr>
          <a:xfrm>
            <a:off x="0" y="0"/>
            <a:ext cx="9144000" cy="253497"/>
          </a:xfrm>
          <a:prstGeom prst="rect">
            <a:avLst/>
          </a:prstGeom>
          <a:solidFill>
            <a:srgbClr val="00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396E432-728C-AD4F-82A6-9DD271503EC0}"/>
              </a:ext>
            </a:extLst>
          </p:cNvPr>
          <p:cNvSpPr/>
          <p:nvPr userDrawn="1"/>
        </p:nvSpPr>
        <p:spPr>
          <a:xfrm>
            <a:off x="0" y="6621886"/>
            <a:ext cx="9144000" cy="253497"/>
          </a:xfrm>
          <a:prstGeom prst="rect">
            <a:avLst/>
          </a:prstGeom>
          <a:solidFill>
            <a:srgbClr val="00A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30894E79-E13F-0449-92E1-AC58463B3196}"/>
              </a:ext>
            </a:extLst>
          </p:cNvPr>
          <p:cNvSpPr>
            <a:spLocks noGrp="1"/>
          </p:cNvSpPr>
          <p:nvPr>
            <p:ph type="sldNum" sz="quarter" idx="12"/>
          </p:nvPr>
        </p:nvSpPr>
        <p:spPr>
          <a:xfrm>
            <a:off x="8776769" y="6566071"/>
            <a:ext cx="367231" cy="365125"/>
          </a:xfrm>
        </p:spPr>
        <p:txBody>
          <a:bodyPr/>
          <a:lstStyle>
            <a:lvl1pPr algn="ctr">
              <a:defRPr>
                <a:solidFill>
                  <a:schemeClr val="bg1"/>
                </a:solidFill>
              </a:defRPr>
            </a:lvl1pPr>
          </a:lstStyle>
          <a:p>
            <a:fld id="{50ED7F7D-0BF7-DF49-A005-0374284B4A14}" type="slidenum">
              <a:rPr lang="en-US" smtClean="0"/>
              <a:pPr/>
              <a:t>‹#›</a:t>
            </a:fld>
            <a:endParaRPr lang="en-US" dirty="0"/>
          </a:p>
        </p:txBody>
      </p:sp>
    </p:spTree>
    <p:extLst>
      <p:ext uri="{BB962C8B-B14F-4D97-AF65-F5344CB8AC3E}">
        <p14:creationId xmlns:p14="http://schemas.microsoft.com/office/powerpoint/2010/main" val="214128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D50663-0242-4949-AF30-E57F02CFEF33}" type="datetime1">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98185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B485EF-202B-9144-A1DC-BC231DAEF339}" type="datetime1">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136921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CD200F-39A2-3F45-ADD8-8B0707B03D64}" type="datetime1">
              <a:rPr lang="en-US" smtClean="0"/>
              <a:t>7/23/18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243803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B6D84E-377D-924B-8A22-BB614F0617D6}" type="datetime1">
              <a:rPr lang="en-US" smtClean="0"/>
              <a:t>7/23/18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163080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53754B-30E8-BA4F-81FF-CFDFC5E59318}" type="datetime1">
              <a:rPr lang="en-US" smtClean="0"/>
              <a:t>7/23/18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1139308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322D626-FDE8-2747-AC5A-B3335D48C445}" type="datetime1">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775451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5D4303-EDF7-7340-8739-2D56925D5638}" type="datetime1">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2EB6-EAC9-6244-8493-2D9D662E5622}" type="slidenum">
              <a:rPr lang="en-US" smtClean="0"/>
              <a:t>‹#›</a:t>
            </a:fld>
            <a:endParaRPr lang="en-US"/>
          </a:p>
        </p:txBody>
      </p:sp>
    </p:spTree>
    <p:extLst>
      <p:ext uri="{BB962C8B-B14F-4D97-AF65-F5344CB8AC3E}">
        <p14:creationId xmlns:p14="http://schemas.microsoft.com/office/powerpoint/2010/main" val="334364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0208E-C8DB-B94A-A2E6-3C042CDCADE9}" type="datetime1">
              <a:rPr lang="en-US" smtClean="0"/>
              <a:t>7/23/18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2EB6-EAC9-6244-8493-2D9D662E5622}" type="slidenum">
              <a:rPr lang="en-US" smtClean="0"/>
              <a:t>‹#›</a:t>
            </a:fld>
            <a:endParaRPr lang="en-US"/>
          </a:p>
        </p:txBody>
      </p:sp>
    </p:spTree>
    <p:extLst>
      <p:ext uri="{BB962C8B-B14F-4D97-AF65-F5344CB8AC3E}">
        <p14:creationId xmlns:p14="http://schemas.microsoft.com/office/powerpoint/2010/main" val="39808785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nul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null)"/><Relationship Id="rId5" Type="http://schemas.openxmlformats.org/officeDocument/2006/relationships/image" Target="../media/image9.emf"/><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nul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23.tiff"/><Relationship Id="rId7" Type="http://schemas.openxmlformats.org/officeDocument/2006/relationships/image" Target="../media/image16.tif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8.tiff"/><Relationship Id="rId4" Type="http://schemas.openxmlformats.org/officeDocument/2006/relationships/image" Target="../media/image7.png"/><Relationship Id="rId9" Type="http://schemas.openxmlformats.org/officeDocument/2006/relationships/image" Target="../media/image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8CF0081-CF3B-B249-8EE3-25DB52638AE0}"/>
              </a:ext>
            </a:extLst>
          </p:cNvPr>
          <p:cNvSpPr/>
          <p:nvPr/>
        </p:nvSpPr>
        <p:spPr>
          <a:xfrm>
            <a:off x="6276814" y="123986"/>
            <a:ext cx="2719952" cy="8446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46EE5-1FD1-9047-BE50-E269B6902FF9}"/>
              </a:ext>
            </a:extLst>
          </p:cNvPr>
          <p:cNvSpPr>
            <a:spLocks noGrp="1"/>
          </p:cNvSpPr>
          <p:nvPr>
            <p:ph type="ctrTitle"/>
          </p:nvPr>
        </p:nvSpPr>
        <p:spPr>
          <a:xfrm>
            <a:off x="685800" y="1300503"/>
            <a:ext cx="7772400" cy="2010347"/>
          </a:xfrm>
        </p:spPr>
        <p:txBody>
          <a:bodyPr>
            <a:normAutofit/>
          </a:bodyPr>
          <a:lstStyle/>
          <a:p>
            <a:r>
              <a:rPr lang="en-US" sz="5400" dirty="0"/>
              <a:t>Babble Labble:</a:t>
            </a:r>
            <a:br>
              <a:rPr lang="en-US" dirty="0"/>
            </a:br>
            <a:r>
              <a:rPr lang="en-US" sz="3200" dirty="0"/>
              <a:t>Training Classifiers with Natural Language Explanations</a:t>
            </a:r>
            <a:endParaRPr lang="en-US" dirty="0"/>
          </a:p>
        </p:txBody>
      </p:sp>
      <p:sp>
        <p:nvSpPr>
          <p:cNvPr id="3" name="Subtitle 2">
            <a:extLst>
              <a:ext uri="{FF2B5EF4-FFF2-40B4-BE49-F238E27FC236}">
                <a16:creationId xmlns:a16="http://schemas.microsoft.com/office/drawing/2014/main" id="{39F4C921-6D05-A546-B19D-82E82A8EBEE9}"/>
              </a:ext>
            </a:extLst>
          </p:cNvPr>
          <p:cNvSpPr>
            <a:spLocks noGrp="1"/>
          </p:cNvSpPr>
          <p:nvPr>
            <p:ph type="subTitle" idx="1"/>
          </p:nvPr>
        </p:nvSpPr>
        <p:spPr>
          <a:xfrm>
            <a:off x="1143000" y="3750628"/>
            <a:ext cx="6858000" cy="787082"/>
          </a:xfrm>
        </p:spPr>
        <p:txBody>
          <a:bodyPr>
            <a:normAutofit/>
          </a:bodyPr>
          <a:lstStyle/>
          <a:p>
            <a:r>
              <a:rPr lang="en-US" sz="1600" dirty="0"/>
              <a:t>Braden Hancock, </a:t>
            </a:r>
            <a:r>
              <a:rPr lang="en-US" sz="1600" dirty="0" err="1"/>
              <a:t>Paroma</a:t>
            </a:r>
            <a:r>
              <a:rPr lang="en-US" sz="1600" dirty="0"/>
              <a:t> Varma, Stephanie Wang, Martin </a:t>
            </a:r>
            <a:r>
              <a:rPr lang="en-US" sz="1600" dirty="0" err="1"/>
              <a:t>Bringmann</a:t>
            </a:r>
            <a:r>
              <a:rPr lang="en-US" sz="1600" dirty="0"/>
              <a:t>, </a:t>
            </a:r>
            <a:br>
              <a:rPr lang="en-US" sz="1600" dirty="0"/>
            </a:br>
            <a:r>
              <a:rPr lang="en-US" sz="1600" dirty="0"/>
              <a:t>Percy Liang, Chris Ré</a:t>
            </a:r>
          </a:p>
        </p:txBody>
      </p:sp>
      <p:sp>
        <p:nvSpPr>
          <p:cNvPr id="4" name="Subtitle 2">
            <a:extLst>
              <a:ext uri="{FF2B5EF4-FFF2-40B4-BE49-F238E27FC236}">
                <a16:creationId xmlns:a16="http://schemas.microsoft.com/office/drawing/2014/main" id="{395D96FA-1A64-B54A-BE84-230ADBE48037}"/>
              </a:ext>
            </a:extLst>
          </p:cNvPr>
          <p:cNvSpPr txBox="1">
            <a:spLocks/>
          </p:cNvSpPr>
          <p:nvPr/>
        </p:nvSpPr>
        <p:spPr>
          <a:xfrm>
            <a:off x="1143000" y="5093208"/>
            <a:ext cx="6858000" cy="131368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chemeClr val="bg1"/>
                </a:solidFill>
                <a:latin typeface="Helvetica" pitchFamily="2" charset="0"/>
              </a:rPr>
              <a:t>ACL</a:t>
            </a:r>
          </a:p>
          <a:p>
            <a:r>
              <a:rPr lang="en-US" sz="2000" dirty="0">
                <a:solidFill>
                  <a:schemeClr val="bg1"/>
                </a:solidFill>
                <a:latin typeface="Helvetica" pitchFamily="2" charset="0"/>
              </a:rPr>
              <a:t>17 July 2018</a:t>
            </a:r>
          </a:p>
          <a:p>
            <a:r>
              <a:rPr lang="en-US" sz="2000" dirty="0">
                <a:solidFill>
                  <a:schemeClr val="bg1"/>
                </a:solidFill>
                <a:latin typeface="Helvetica" pitchFamily="2" charset="0"/>
              </a:rPr>
              <a:t>Melbourne, Australia</a:t>
            </a:r>
          </a:p>
        </p:txBody>
      </p:sp>
      <p:pic>
        <p:nvPicPr>
          <p:cNvPr id="12" name="Picture 11">
            <a:extLst>
              <a:ext uri="{FF2B5EF4-FFF2-40B4-BE49-F238E27FC236}">
                <a16:creationId xmlns:a16="http://schemas.microsoft.com/office/drawing/2014/main" id="{7CFCD149-D932-3847-9A50-6FF08CAEBC14}"/>
              </a:ext>
            </a:extLst>
          </p:cNvPr>
          <p:cNvPicPr>
            <a:picLocks noChangeAspect="1"/>
          </p:cNvPicPr>
          <p:nvPr/>
        </p:nvPicPr>
        <p:blipFill>
          <a:blip r:embed="rId3"/>
          <a:stretch>
            <a:fillRect/>
          </a:stretch>
        </p:blipFill>
        <p:spPr>
          <a:xfrm>
            <a:off x="6379430" y="135629"/>
            <a:ext cx="717688" cy="827734"/>
          </a:xfrm>
          <a:prstGeom prst="rect">
            <a:avLst/>
          </a:prstGeom>
        </p:spPr>
      </p:pic>
      <p:pic>
        <p:nvPicPr>
          <p:cNvPr id="15" name="Picture 14">
            <a:extLst>
              <a:ext uri="{FF2B5EF4-FFF2-40B4-BE49-F238E27FC236}">
                <a16:creationId xmlns:a16="http://schemas.microsoft.com/office/drawing/2014/main" id="{0ED83489-09CE-2E4C-87ED-1909995B7A7E}"/>
              </a:ext>
            </a:extLst>
          </p:cNvPr>
          <p:cNvPicPr>
            <a:picLocks noChangeAspect="1"/>
          </p:cNvPicPr>
          <p:nvPr/>
        </p:nvPicPr>
        <p:blipFill>
          <a:blip r:embed="rId4"/>
          <a:stretch>
            <a:fillRect/>
          </a:stretch>
        </p:blipFill>
        <p:spPr>
          <a:xfrm>
            <a:off x="8166559" y="134901"/>
            <a:ext cx="828462" cy="828462"/>
          </a:xfrm>
          <a:prstGeom prst="rect">
            <a:avLst/>
          </a:prstGeom>
        </p:spPr>
      </p:pic>
      <p:pic>
        <p:nvPicPr>
          <p:cNvPr id="17" name="Picture 16">
            <a:extLst>
              <a:ext uri="{FF2B5EF4-FFF2-40B4-BE49-F238E27FC236}">
                <a16:creationId xmlns:a16="http://schemas.microsoft.com/office/drawing/2014/main" id="{DE4FF1F4-A119-F845-811C-1E6EEB48066E}"/>
              </a:ext>
            </a:extLst>
          </p:cNvPr>
          <p:cNvPicPr>
            <a:picLocks noChangeAspect="1"/>
          </p:cNvPicPr>
          <p:nvPr/>
        </p:nvPicPr>
        <p:blipFill>
          <a:blip r:embed="rId5"/>
          <a:stretch>
            <a:fillRect/>
          </a:stretch>
        </p:blipFill>
        <p:spPr>
          <a:xfrm>
            <a:off x="7293675" y="185406"/>
            <a:ext cx="707325" cy="707325"/>
          </a:xfrm>
          <a:prstGeom prst="rect">
            <a:avLst/>
          </a:prstGeom>
        </p:spPr>
      </p:pic>
    </p:spTree>
    <p:extLst>
      <p:ext uri="{BB962C8B-B14F-4D97-AF65-F5344CB8AC3E}">
        <p14:creationId xmlns:p14="http://schemas.microsoft.com/office/powerpoint/2010/main" val="1539429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F7C8-2AFD-BA40-AFA3-E1CE6D50FCC5}"/>
              </a:ext>
            </a:extLst>
          </p:cNvPr>
          <p:cNvSpPr>
            <a:spLocks noGrp="1"/>
          </p:cNvSpPr>
          <p:nvPr>
            <p:ph type="title"/>
          </p:nvPr>
        </p:nvSpPr>
        <p:spPr/>
        <p:txBody>
          <a:bodyPr/>
          <a:lstStyle/>
          <a:p>
            <a:r>
              <a:rPr lang="en-US" dirty="0"/>
              <a:t>Predicates</a:t>
            </a:r>
          </a:p>
        </p:txBody>
      </p:sp>
      <p:sp>
        <p:nvSpPr>
          <p:cNvPr id="4" name="Slide Number Placeholder 3">
            <a:extLst>
              <a:ext uri="{FF2B5EF4-FFF2-40B4-BE49-F238E27FC236}">
                <a16:creationId xmlns:a16="http://schemas.microsoft.com/office/drawing/2014/main" id="{1F4A16E9-CD92-704F-B04D-73749CB63527}"/>
              </a:ext>
            </a:extLst>
          </p:cNvPr>
          <p:cNvSpPr>
            <a:spLocks noGrp="1"/>
          </p:cNvSpPr>
          <p:nvPr>
            <p:ph type="sldNum" sz="quarter" idx="12"/>
          </p:nvPr>
        </p:nvSpPr>
        <p:spPr/>
        <p:txBody>
          <a:bodyPr/>
          <a:lstStyle/>
          <a:p>
            <a:fld id="{50ED7F7D-0BF7-DF49-A005-0374284B4A14}" type="slidenum">
              <a:rPr lang="en-US" smtClean="0"/>
              <a:pPr/>
              <a:t>10</a:t>
            </a:fld>
            <a:endParaRPr lang="en-US" dirty="0"/>
          </a:p>
        </p:txBody>
      </p:sp>
      <p:pic>
        <p:nvPicPr>
          <p:cNvPr id="7" name="Picture 6">
            <a:extLst>
              <a:ext uri="{FF2B5EF4-FFF2-40B4-BE49-F238E27FC236}">
                <a16:creationId xmlns:a16="http://schemas.microsoft.com/office/drawing/2014/main" id="{210788D0-13E7-6440-AEE3-82EEAF1F6D3B}"/>
              </a:ext>
            </a:extLst>
          </p:cNvPr>
          <p:cNvPicPr>
            <a:picLocks noChangeAspect="1"/>
          </p:cNvPicPr>
          <p:nvPr/>
        </p:nvPicPr>
        <p:blipFill>
          <a:blip r:embed="rId3"/>
          <a:stretch>
            <a:fillRect/>
          </a:stretch>
        </p:blipFill>
        <p:spPr>
          <a:xfrm>
            <a:off x="2987651" y="1426464"/>
            <a:ext cx="3168698" cy="5011928"/>
          </a:xfrm>
          <a:prstGeom prst="rect">
            <a:avLst/>
          </a:prstGeom>
        </p:spPr>
      </p:pic>
      <p:sp>
        <p:nvSpPr>
          <p:cNvPr id="3" name="Rounded Rectangle 2">
            <a:extLst>
              <a:ext uri="{FF2B5EF4-FFF2-40B4-BE49-F238E27FC236}">
                <a16:creationId xmlns:a16="http://schemas.microsoft.com/office/drawing/2014/main" id="{B840D39F-3A80-974B-9199-C96F7BD3AD0E}"/>
              </a:ext>
            </a:extLst>
          </p:cNvPr>
          <p:cNvSpPr/>
          <p:nvPr/>
        </p:nvSpPr>
        <p:spPr>
          <a:xfrm>
            <a:off x="565688" y="1782305"/>
            <a:ext cx="3797085" cy="953146"/>
          </a:xfrm>
          <a:prstGeom prst="roundRect">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Helvetica" pitchFamily="2" charset="0"/>
              </a:rPr>
              <a:t>Logic &amp; Comparison</a:t>
            </a:r>
          </a:p>
        </p:txBody>
      </p:sp>
      <p:sp>
        <p:nvSpPr>
          <p:cNvPr id="6" name="Rounded Rectangle 5">
            <a:extLst>
              <a:ext uri="{FF2B5EF4-FFF2-40B4-BE49-F238E27FC236}">
                <a16:creationId xmlns:a16="http://schemas.microsoft.com/office/drawing/2014/main" id="{D6803A22-746A-9541-9EB6-9AC502B057D8}"/>
              </a:ext>
            </a:extLst>
          </p:cNvPr>
          <p:cNvSpPr/>
          <p:nvPr/>
        </p:nvSpPr>
        <p:spPr>
          <a:xfrm>
            <a:off x="565688" y="2759776"/>
            <a:ext cx="3797085" cy="742841"/>
          </a:xfrm>
          <a:prstGeom prst="roundRect">
            <a:avLst/>
          </a:prstGeom>
          <a:solidFill>
            <a:schemeClr val="accent2">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Helvetica" pitchFamily="2" charset="0"/>
              </a:rPr>
              <a:t>String Matching</a:t>
            </a:r>
          </a:p>
        </p:txBody>
      </p:sp>
      <p:sp>
        <p:nvSpPr>
          <p:cNvPr id="8" name="Rounded Rectangle 7">
            <a:extLst>
              <a:ext uri="{FF2B5EF4-FFF2-40B4-BE49-F238E27FC236}">
                <a16:creationId xmlns:a16="http://schemas.microsoft.com/office/drawing/2014/main" id="{7C1E91DA-E614-A545-907E-28FC54DCBDD8}"/>
              </a:ext>
            </a:extLst>
          </p:cNvPr>
          <p:cNvSpPr/>
          <p:nvPr/>
        </p:nvSpPr>
        <p:spPr>
          <a:xfrm>
            <a:off x="565687" y="3530012"/>
            <a:ext cx="3797085" cy="429805"/>
          </a:xfrm>
          <a:prstGeom prst="roundRect">
            <a:avLst/>
          </a:prstGeom>
          <a:solidFill>
            <a:srgbClr val="FFFF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Helvetica" pitchFamily="2" charset="0"/>
              </a:rPr>
              <a:t>NER Tags</a:t>
            </a:r>
          </a:p>
        </p:txBody>
      </p:sp>
      <p:sp>
        <p:nvSpPr>
          <p:cNvPr id="9" name="Rounded Rectangle 8">
            <a:extLst>
              <a:ext uri="{FF2B5EF4-FFF2-40B4-BE49-F238E27FC236}">
                <a16:creationId xmlns:a16="http://schemas.microsoft.com/office/drawing/2014/main" id="{1E8F565F-4CCE-974C-841B-D4679A73FA22}"/>
              </a:ext>
            </a:extLst>
          </p:cNvPr>
          <p:cNvSpPr/>
          <p:nvPr/>
        </p:nvSpPr>
        <p:spPr>
          <a:xfrm>
            <a:off x="565686" y="3987212"/>
            <a:ext cx="3797085" cy="1272015"/>
          </a:xfrm>
          <a:prstGeom prst="roundRect">
            <a:avLst>
              <a:gd name="adj" fmla="val 6923"/>
            </a:avLst>
          </a:prstGeom>
          <a:solidFill>
            <a:srgbClr val="00B05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Helvetica" pitchFamily="2" charset="0"/>
              </a:rPr>
              <a:t>Sets &amp; Mapping</a:t>
            </a:r>
          </a:p>
        </p:txBody>
      </p:sp>
      <p:sp>
        <p:nvSpPr>
          <p:cNvPr id="10" name="Rounded Rectangle 9">
            <a:extLst>
              <a:ext uri="{FF2B5EF4-FFF2-40B4-BE49-F238E27FC236}">
                <a16:creationId xmlns:a16="http://schemas.microsoft.com/office/drawing/2014/main" id="{7866C81A-C0B7-4A42-951B-E127E128F4CD}"/>
              </a:ext>
            </a:extLst>
          </p:cNvPr>
          <p:cNvSpPr/>
          <p:nvPr/>
        </p:nvSpPr>
        <p:spPr>
          <a:xfrm>
            <a:off x="565686" y="5286623"/>
            <a:ext cx="3797085" cy="1044436"/>
          </a:xfrm>
          <a:prstGeom prst="roundRect">
            <a:avLst/>
          </a:prstGeom>
          <a:solidFill>
            <a:srgbClr val="00B0F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Helvetica" pitchFamily="2" charset="0"/>
              </a:rPr>
              <a:t>Relative Positioning</a:t>
            </a:r>
          </a:p>
        </p:txBody>
      </p:sp>
    </p:spTree>
    <p:extLst>
      <p:ext uri="{BB962C8B-B14F-4D97-AF65-F5344CB8AC3E}">
        <p14:creationId xmlns:p14="http://schemas.microsoft.com/office/powerpoint/2010/main" val="29987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73FC3-4C2E-3D4E-A1FA-59404BFC0F9D}"/>
              </a:ext>
            </a:extLst>
          </p:cNvPr>
          <p:cNvSpPr>
            <a:spLocks noGrp="1"/>
          </p:cNvSpPr>
          <p:nvPr>
            <p:ph type="title"/>
          </p:nvPr>
        </p:nvSpPr>
        <p:spPr/>
        <p:txBody>
          <a:bodyPr/>
          <a:lstStyle/>
          <a:p>
            <a:r>
              <a:rPr lang="en-US" dirty="0"/>
              <a:t>Semantic Parser I/O</a:t>
            </a:r>
          </a:p>
        </p:txBody>
      </p:sp>
      <p:sp>
        <p:nvSpPr>
          <p:cNvPr id="4" name="Slide Number Placeholder 3">
            <a:extLst>
              <a:ext uri="{FF2B5EF4-FFF2-40B4-BE49-F238E27FC236}">
                <a16:creationId xmlns:a16="http://schemas.microsoft.com/office/drawing/2014/main" id="{CBA72BD2-7305-FE42-A1AF-05E5298A4062}"/>
              </a:ext>
            </a:extLst>
          </p:cNvPr>
          <p:cNvSpPr>
            <a:spLocks noGrp="1"/>
          </p:cNvSpPr>
          <p:nvPr>
            <p:ph type="sldNum" sz="quarter" idx="12"/>
          </p:nvPr>
        </p:nvSpPr>
        <p:spPr/>
        <p:txBody>
          <a:bodyPr/>
          <a:lstStyle/>
          <a:p>
            <a:fld id="{50ED7F7D-0BF7-DF49-A005-0374284B4A14}" type="slidenum">
              <a:rPr lang="en-US" smtClean="0"/>
              <a:pPr/>
              <a:t>11</a:t>
            </a:fld>
            <a:endParaRPr lang="en-US" dirty="0"/>
          </a:p>
        </p:txBody>
      </p:sp>
      <p:sp>
        <p:nvSpPr>
          <p:cNvPr id="10" name="Rounded Rectangle 9">
            <a:extLst>
              <a:ext uri="{FF2B5EF4-FFF2-40B4-BE49-F238E27FC236}">
                <a16:creationId xmlns:a16="http://schemas.microsoft.com/office/drawing/2014/main" id="{9A3CD724-A07B-6C4F-9201-338B7666E861}"/>
              </a:ext>
            </a:extLst>
          </p:cNvPr>
          <p:cNvSpPr/>
          <p:nvPr/>
        </p:nvSpPr>
        <p:spPr>
          <a:xfrm>
            <a:off x="1765005" y="2474603"/>
            <a:ext cx="1197932"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B050"/>
                </a:solidFill>
                <a:latin typeface="Helvetica" pitchFamily="2" charset="0"/>
                <a:ea typeface="Beirut" charset="-78"/>
                <a:cs typeface="Beirut" charset="-78"/>
              </a:rPr>
              <a:t>True, because</a:t>
            </a:r>
            <a:r>
              <a:rPr lang="mr-IN" sz="1200" dirty="0">
                <a:solidFill>
                  <a:srgbClr val="00B050"/>
                </a:solidFill>
                <a:latin typeface="Helvetica" pitchFamily="2" charset="0"/>
                <a:ea typeface="Beirut" charset="-78"/>
                <a:cs typeface="Beirut" charset="-78"/>
              </a:rPr>
              <a:t>…</a:t>
            </a:r>
            <a:endParaRPr lang="en-US" sz="1200" dirty="0">
              <a:solidFill>
                <a:srgbClr val="00B050"/>
              </a:solidFill>
              <a:latin typeface="Helvetica" pitchFamily="2" charset="0"/>
              <a:ea typeface="Beirut" charset="-78"/>
              <a:cs typeface="Beirut" charset="-78"/>
            </a:endParaRPr>
          </a:p>
        </p:txBody>
      </p:sp>
      <p:sp>
        <p:nvSpPr>
          <p:cNvPr id="11" name="Rounded Rectangle 10">
            <a:extLst>
              <a:ext uri="{FF2B5EF4-FFF2-40B4-BE49-F238E27FC236}">
                <a16:creationId xmlns:a16="http://schemas.microsoft.com/office/drawing/2014/main" id="{90C13539-666F-EC4C-9612-A8D8F2534ECD}"/>
              </a:ext>
            </a:extLst>
          </p:cNvPr>
          <p:cNvSpPr/>
          <p:nvPr/>
        </p:nvSpPr>
        <p:spPr>
          <a:xfrm>
            <a:off x="3650511" y="2154637"/>
            <a:ext cx="1644503" cy="971107"/>
          </a:xfrm>
          <a:prstGeom prst="roundRect">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Typical Semantic Parser</a:t>
            </a:r>
          </a:p>
        </p:txBody>
      </p:sp>
      <p:sp>
        <p:nvSpPr>
          <p:cNvPr id="13" name="Rounded Rectangle 12">
            <a:extLst>
              <a:ext uri="{FF2B5EF4-FFF2-40B4-BE49-F238E27FC236}">
                <a16:creationId xmlns:a16="http://schemas.microsoft.com/office/drawing/2014/main" id="{FFF5BA4F-D359-AA4A-AC71-9F9D8EC3DF90}"/>
              </a:ext>
            </a:extLst>
          </p:cNvPr>
          <p:cNvSpPr/>
          <p:nvPr/>
        </p:nvSpPr>
        <p:spPr>
          <a:xfrm>
            <a:off x="3650510" y="4695351"/>
            <a:ext cx="1644503" cy="971107"/>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Our </a:t>
            </a:r>
          </a:p>
          <a:p>
            <a:pPr algn="ctr"/>
            <a:r>
              <a:rPr lang="en-US" dirty="0"/>
              <a:t>Semantic Parser</a:t>
            </a:r>
          </a:p>
        </p:txBody>
      </p:sp>
      <p:sp>
        <p:nvSpPr>
          <p:cNvPr id="15" name="Rounded Rectangle 14">
            <a:extLst>
              <a:ext uri="{FF2B5EF4-FFF2-40B4-BE49-F238E27FC236}">
                <a16:creationId xmlns:a16="http://schemas.microsoft.com/office/drawing/2014/main" id="{028101CE-F066-FD4A-ABC0-AC8B16C6F142}"/>
              </a:ext>
            </a:extLst>
          </p:cNvPr>
          <p:cNvSpPr/>
          <p:nvPr/>
        </p:nvSpPr>
        <p:spPr>
          <a:xfrm>
            <a:off x="5982588" y="2453341"/>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B050"/>
                </a:solidFill>
                <a:latin typeface="Helvetica" pitchFamily="2" charset="0"/>
                <a:ea typeface="Beirut" charset="-78"/>
                <a:cs typeface="Beirut" charset="-78"/>
              </a:rPr>
              <a:t>def f(x): return 1 if…</a:t>
            </a:r>
          </a:p>
        </p:txBody>
      </p:sp>
      <p:sp>
        <p:nvSpPr>
          <p:cNvPr id="16" name="TextBox 15">
            <a:extLst>
              <a:ext uri="{FF2B5EF4-FFF2-40B4-BE49-F238E27FC236}">
                <a16:creationId xmlns:a16="http://schemas.microsoft.com/office/drawing/2014/main" id="{12D21F89-E7FF-4A43-BFCC-D0F82D32EBE8}"/>
              </a:ext>
            </a:extLst>
          </p:cNvPr>
          <p:cNvSpPr txBox="1"/>
          <p:nvPr/>
        </p:nvSpPr>
        <p:spPr>
          <a:xfrm>
            <a:off x="1636432" y="1756097"/>
            <a:ext cx="1455335" cy="369332"/>
          </a:xfrm>
          <a:prstGeom prst="rect">
            <a:avLst/>
          </a:prstGeom>
          <a:noFill/>
        </p:spPr>
        <p:txBody>
          <a:bodyPr wrap="none" rtlCol="0">
            <a:spAutoFit/>
          </a:bodyPr>
          <a:lstStyle/>
          <a:p>
            <a:r>
              <a:rPr lang="en-US" dirty="0"/>
              <a:t>1 Explanation</a:t>
            </a:r>
          </a:p>
        </p:txBody>
      </p:sp>
      <p:sp>
        <p:nvSpPr>
          <p:cNvPr id="17" name="TextBox 16">
            <a:extLst>
              <a:ext uri="{FF2B5EF4-FFF2-40B4-BE49-F238E27FC236}">
                <a16:creationId xmlns:a16="http://schemas.microsoft.com/office/drawing/2014/main" id="{A3B0D6E2-AA33-AE44-A75A-6142F771757B}"/>
              </a:ext>
            </a:extLst>
          </p:cNvPr>
          <p:cNvSpPr txBox="1"/>
          <p:nvPr/>
        </p:nvSpPr>
        <p:spPr>
          <a:xfrm>
            <a:off x="6266095" y="1756097"/>
            <a:ext cx="860235" cy="369332"/>
          </a:xfrm>
          <a:prstGeom prst="rect">
            <a:avLst/>
          </a:prstGeom>
          <a:noFill/>
        </p:spPr>
        <p:txBody>
          <a:bodyPr wrap="none" rtlCol="0">
            <a:spAutoFit/>
          </a:bodyPr>
          <a:lstStyle/>
          <a:p>
            <a:r>
              <a:rPr lang="en-US" dirty="0"/>
              <a:t>1 Parse</a:t>
            </a:r>
          </a:p>
        </p:txBody>
      </p:sp>
      <p:cxnSp>
        <p:nvCxnSpPr>
          <p:cNvPr id="19" name="Straight Arrow Connector 18">
            <a:extLst>
              <a:ext uri="{FF2B5EF4-FFF2-40B4-BE49-F238E27FC236}">
                <a16:creationId xmlns:a16="http://schemas.microsoft.com/office/drawing/2014/main" id="{5168D680-64C4-074A-9E31-F8B93E142875}"/>
              </a:ext>
            </a:extLst>
          </p:cNvPr>
          <p:cNvCxnSpPr/>
          <p:nvPr/>
        </p:nvCxnSpPr>
        <p:spPr>
          <a:xfrm>
            <a:off x="3091510" y="2659269"/>
            <a:ext cx="403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89B6094-CBA7-DD43-A45B-2F6351EEBDBA}"/>
              </a:ext>
            </a:extLst>
          </p:cNvPr>
          <p:cNvCxnSpPr/>
          <p:nvPr/>
        </p:nvCxnSpPr>
        <p:spPr>
          <a:xfrm>
            <a:off x="5405863" y="2640190"/>
            <a:ext cx="403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ED037C34-EF2A-0543-81D6-5DC3AB22FB96}"/>
              </a:ext>
            </a:extLst>
          </p:cNvPr>
          <p:cNvSpPr/>
          <p:nvPr/>
        </p:nvSpPr>
        <p:spPr>
          <a:xfrm>
            <a:off x="1765005" y="5022406"/>
            <a:ext cx="1197932"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B050"/>
                </a:solidFill>
                <a:latin typeface="Helvetica" pitchFamily="2" charset="0"/>
                <a:ea typeface="Beirut" charset="-78"/>
                <a:cs typeface="Beirut" charset="-78"/>
              </a:rPr>
              <a:t>True, because</a:t>
            </a:r>
            <a:r>
              <a:rPr lang="mr-IN" sz="1200" dirty="0">
                <a:solidFill>
                  <a:srgbClr val="00B050"/>
                </a:solidFill>
                <a:latin typeface="Helvetica" pitchFamily="2" charset="0"/>
                <a:ea typeface="Beirut" charset="-78"/>
                <a:cs typeface="Beirut" charset="-78"/>
              </a:rPr>
              <a:t>…</a:t>
            </a:r>
            <a:endParaRPr lang="en-US" sz="1200" dirty="0">
              <a:solidFill>
                <a:srgbClr val="00B050"/>
              </a:solidFill>
              <a:latin typeface="Helvetica" pitchFamily="2" charset="0"/>
              <a:ea typeface="Beirut" charset="-78"/>
              <a:cs typeface="Beirut" charset="-78"/>
            </a:endParaRPr>
          </a:p>
        </p:txBody>
      </p:sp>
      <p:cxnSp>
        <p:nvCxnSpPr>
          <p:cNvPr id="22" name="Straight Arrow Connector 21">
            <a:extLst>
              <a:ext uri="{FF2B5EF4-FFF2-40B4-BE49-F238E27FC236}">
                <a16:creationId xmlns:a16="http://schemas.microsoft.com/office/drawing/2014/main" id="{87628A49-D5BB-E743-B8F5-12C59B0444ED}"/>
              </a:ext>
            </a:extLst>
          </p:cNvPr>
          <p:cNvCxnSpPr/>
          <p:nvPr/>
        </p:nvCxnSpPr>
        <p:spPr>
          <a:xfrm>
            <a:off x="3091510" y="5207072"/>
            <a:ext cx="403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C1774146-2B09-D74F-8846-C8025B219AFC}"/>
              </a:ext>
            </a:extLst>
          </p:cNvPr>
          <p:cNvSpPr/>
          <p:nvPr/>
        </p:nvSpPr>
        <p:spPr>
          <a:xfrm>
            <a:off x="5982586" y="5022406"/>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B050"/>
                </a:solidFill>
                <a:latin typeface="Helvetica" pitchFamily="2" charset="0"/>
                <a:ea typeface="Beirut" charset="-78"/>
                <a:cs typeface="Beirut" charset="-78"/>
              </a:rPr>
              <a:t>def f(x): return 1 if…</a:t>
            </a:r>
          </a:p>
        </p:txBody>
      </p:sp>
      <p:cxnSp>
        <p:nvCxnSpPr>
          <p:cNvPr id="24" name="Straight Arrow Connector 23">
            <a:extLst>
              <a:ext uri="{FF2B5EF4-FFF2-40B4-BE49-F238E27FC236}">
                <a16:creationId xmlns:a16="http://schemas.microsoft.com/office/drawing/2014/main" id="{D31E0CCA-C6E0-DB45-BFA9-53673A4A431C}"/>
              </a:ext>
            </a:extLst>
          </p:cNvPr>
          <p:cNvCxnSpPr/>
          <p:nvPr/>
        </p:nvCxnSpPr>
        <p:spPr>
          <a:xfrm>
            <a:off x="5405861" y="5209255"/>
            <a:ext cx="4030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C888C69-74AC-4F4C-BD0E-A91F41E74B4D}"/>
              </a:ext>
            </a:extLst>
          </p:cNvPr>
          <p:cNvCxnSpPr>
            <a:cxnSpLocks/>
          </p:cNvCxnSpPr>
          <p:nvPr/>
        </p:nvCxnSpPr>
        <p:spPr>
          <a:xfrm flipV="1">
            <a:off x="5405861" y="4798133"/>
            <a:ext cx="403057" cy="41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3FC40B-D598-B942-B9A2-94EB240FA8C4}"/>
              </a:ext>
            </a:extLst>
          </p:cNvPr>
          <p:cNvCxnSpPr>
            <a:cxnSpLocks/>
          </p:cNvCxnSpPr>
          <p:nvPr/>
        </p:nvCxnSpPr>
        <p:spPr>
          <a:xfrm>
            <a:off x="5405860" y="5217701"/>
            <a:ext cx="403058" cy="367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44D50BDA-0D9C-7A41-B5C2-40AEAAAC7B74}"/>
              </a:ext>
            </a:extLst>
          </p:cNvPr>
          <p:cNvSpPr/>
          <p:nvPr/>
        </p:nvSpPr>
        <p:spPr>
          <a:xfrm>
            <a:off x="5982586" y="4510685"/>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70C0"/>
                </a:solidFill>
                <a:latin typeface="Helvetica" pitchFamily="2" charset="0"/>
                <a:ea typeface="Beirut" charset="-78"/>
                <a:cs typeface="Beirut" charset="-78"/>
              </a:rPr>
              <a:t>def f(x): return 1 if…</a:t>
            </a:r>
          </a:p>
        </p:txBody>
      </p:sp>
      <p:sp>
        <p:nvSpPr>
          <p:cNvPr id="30" name="Rounded Rectangle 29">
            <a:extLst>
              <a:ext uri="{FF2B5EF4-FFF2-40B4-BE49-F238E27FC236}">
                <a16:creationId xmlns:a16="http://schemas.microsoft.com/office/drawing/2014/main" id="{D84F5AA9-AFF4-0748-9701-FF286B7161DB}"/>
              </a:ext>
            </a:extLst>
          </p:cNvPr>
          <p:cNvSpPr/>
          <p:nvPr/>
        </p:nvSpPr>
        <p:spPr>
          <a:xfrm>
            <a:off x="5982586" y="5534127"/>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7030A0"/>
                </a:solidFill>
                <a:latin typeface="Helvetica" pitchFamily="2" charset="0"/>
                <a:ea typeface="Beirut" charset="-78"/>
                <a:cs typeface="Beirut" charset="-78"/>
              </a:rPr>
              <a:t>def f(x): return 1 if…</a:t>
            </a:r>
          </a:p>
        </p:txBody>
      </p:sp>
      <p:sp>
        <p:nvSpPr>
          <p:cNvPr id="31" name="TextBox 30">
            <a:extLst>
              <a:ext uri="{FF2B5EF4-FFF2-40B4-BE49-F238E27FC236}">
                <a16:creationId xmlns:a16="http://schemas.microsoft.com/office/drawing/2014/main" id="{16E88391-6699-7F4A-AA67-90AA11B95A35}"/>
              </a:ext>
            </a:extLst>
          </p:cNvPr>
          <p:cNvSpPr txBox="1"/>
          <p:nvPr/>
        </p:nvSpPr>
        <p:spPr>
          <a:xfrm>
            <a:off x="1636432" y="4061609"/>
            <a:ext cx="1455335" cy="369332"/>
          </a:xfrm>
          <a:prstGeom prst="rect">
            <a:avLst/>
          </a:prstGeom>
          <a:noFill/>
        </p:spPr>
        <p:txBody>
          <a:bodyPr wrap="none" rtlCol="0">
            <a:spAutoFit/>
          </a:bodyPr>
          <a:lstStyle/>
          <a:p>
            <a:r>
              <a:rPr lang="en-US" dirty="0"/>
              <a:t>1 Explanation</a:t>
            </a:r>
          </a:p>
        </p:txBody>
      </p:sp>
      <p:sp>
        <p:nvSpPr>
          <p:cNvPr id="32" name="TextBox 31">
            <a:extLst>
              <a:ext uri="{FF2B5EF4-FFF2-40B4-BE49-F238E27FC236}">
                <a16:creationId xmlns:a16="http://schemas.microsoft.com/office/drawing/2014/main" id="{F6A1EE0A-68CE-C448-9CFC-6979C56B69BE}"/>
              </a:ext>
            </a:extLst>
          </p:cNvPr>
          <p:cNvSpPr txBox="1"/>
          <p:nvPr/>
        </p:nvSpPr>
        <p:spPr>
          <a:xfrm>
            <a:off x="6031820" y="4061609"/>
            <a:ext cx="1362489" cy="369332"/>
          </a:xfrm>
          <a:prstGeom prst="rect">
            <a:avLst/>
          </a:prstGeom>
          <a:noFill/>
        </p:spPr>
        <p:txBody>
          <a:bodyPr wrap="none" rtlCol="0">
            <a:spAutoFit/>
          </a:bodyPr>
          <a:lstStyle/>
          <a:p>
            <a:r>
              <a:rPr lang="en-US" dirty="0"/>
              <a:t>Many Parses</a:t>
            </a:r>
          </a:p>
        </p:txBody>
      </p:sp>
      <p:sp>
        <p:nvSpPr>
          <p:cNvPr id="33" name="TextBox 32">
            <a:extLst>
              <a:ext uri="{FF2B5EF4-FFF2-40B4-BE49-F238E27FC236}">
                <a16:creationId xmlns:a16="http://schemas.microsoft.com/office/drawing/2014/main" id="{F2C53752-9587-8E4F-89BF-F9CC45578F58}"/>
              </a:ext>
            </a:extLst>
          </p:cNvPr>
          <p:cNvSpPr txBox="1"/>
          <p:nvPr/>
        </p:nvSpPr>
        <p:spPr>
          <a:xfrm>
            <a:off x="2991984" y="3195108"/>
            <a:ext cx="3160032" cy="369332"/>
          </a:xfrm>
          <a:prstGeom prst="rect">
            <a:avLst/>
          </a:prstGeom>
          <a:noFill/>
        </p:spPr>
        <p:txBody>
          <a:bodyPr wrap="none" rtlCol="0">
            <a:spAutoFit/>
          </a:bodyPr>
          <a:lstStyle/>
          <a:p>
            <a:r>
              <a:rPr lang="en-US" dirty="0"/>
              <a:t>Goal: produce the </a:t>
            </a:r>
            <a:r>
              <a:rPr lang="en-US" i="1" dirty="0"/>
              <a:t>correct</a:t>
            </a:r>
            <a:r>
              <a:rPr lang="en-US" dirty="0"/>
              <a:t> parse</a:t>
            </a:r>
          </a:p>
        </p:txBody>
      </p:sp>
      <p:sp>
        <p:nvSpPr>
          <p:cNvPr id="34" name="TextBox 33">
            <a:extLst>
              <a:ext uri="{FF2B5EF4-FFF2-40B4-BE49-F238E27FC236}">
                <a16:creationId xmlns:a16="http://schemas.microsoft.com/office/drawing/2014/main" id="{103BE755-A0CF-0E41-B3F7-F5282010D377}"/>
              </a:ext>
            </a:extLst>
          </p:cNvPr>
          <p:cNvSpPr txBox="1"/>
          <p:nvPr/>
        </p:nvSpPr>
        <p:spPr>
          <a:xfrm>
            <a:off x="2962937" y="5869708"/>
            <a:ext cx="3189591" cy="646331"/>
          </a:xfrm>
          <a:prstGeom prst="rect">
            <a:avLst/>
          </a:prstGeom>
          <a:noFill/>
        </p:spPr>
        <p:txBody>
          <a:bodyPr wrap="none" rtlCol="0">
            <a:spAutoFit/>
          </a:bodyPr>
          <a:lstStyle/>
          <a:p>
            <a:pPr algn="ctr"/>
            <a:r>
              <a:rPr lang="en-US" dirty="0"/>
              <a:t>Goal: produce </a:t>
            </a:r>
            <a:r>
              <a:rPr lang="en-US" i="1" dirty="0"/>
              <a:t>useful</a:t>
            </a:r>
            <a:r>
              <a:rPr lang="en-US" dirty="0"/>
              <a:t> parses </a:t>
            </a:r>
            <a:br>
              <a:rPr lang="en-US" dirty="0"/>
            </a:br>
            <a:r>
              <a:rPr lang="en-US" dirty="0"/>
              <a:t>(whether they’re correct or not)</a:t>
            </a:r>
          </a:p>
        </p:txBody>
      </p:sp>
    </p:spTree>
    <p:extLst>
      <p:ext uri="{BB962C8B-B14F-4D97-AF65-F5344CB8AC3E}">
        <p14:creationId xmlns:p14="http://schemas.microsoft.com/office/powerpoint/2010/main" val="41157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29" grpId="0" animBg="1"/>
      <p:bldP spid="30" grpId="0" animBg="1"/>
      <p:bldP spid="31"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FAE0-5A0D-F941-BE8E-936EEA969897}"/>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083AE905-F9E9-634C-B200-819EB9043391}"/>
              </a:ext>
            </a:extLst>
          </p:cNvPr>
          <p:cNvSpPr>
            <a:spLocks noGrp="1"/>
          </p:cNvSpPr>
          <p:nvPr>
            <p:ph type="sldNum" sz="quarter" idx="12"/>
          </p:nvPr>
        </p:nvSpPr>
        <p:spPr/>
        <p:txBody>
          <a:bodyPr/>
          <a:lstStyle/>
          <a:p>
            <a:fld id="{50ED7F7D-0BF7-DF49-A005-0374284B4A14}" type="slidenum">
              <a:rPr lang="en-US" smtClean="0"/>
              <a:pPr/>
              <a:t>12</a:t>
            </a:fld>
            <a:endParaRPr lang="en-US" dirty="0"/>
          </a:p>
        </p:txBody>
      </p:sp>
      <p:sp>
        <p:nvSpPr>
          <p:cNvPr id="7" name="TextBox 6">
            <a:extLst>
              <a:ext uri="{FF2B5EF4-FFF2-40B4-BE49-F238E27FC236}">
                <a16:creationId xmlns:a16="http://schemas.microsoft.com/office/drawing/2014/main" id="{9058AB07-37B1-584C-BA02-AF06CF1CB23F}"/>
              </a:ext>
            </a:extLst>
          </p:cNvPr>
          <p:cNvSpPr txBox="1"/>
          <p:nvPr/>
        </p:nvSpPr>
        <p:spPr>
          <a:xfrm>
            <a:off x="2028406" y="3176998"/>
            <a:ext cx="1547027" cy="276999"/>
          </a:xfrm>
          <a:prstGeom prst="rect">
            <a:avLst/>
          </a:prstGeom>
          <a:noFill/>
        </p:spPr>
        <p:txBody>
          <a:bodyPr wrap="none" rtlCol="0">
            <a:spAutoFit/>
          </a:bodyPr>
          <a:lstStyle/>
          <a:p>
            <a:r>
              <a:rPr lang="en-US" sz="1200" b="1" dirty="0">
                <a:latin typeface="Avenir Book" charset="0"/>
                <a:ea typeface="Avenir Book" charset="0"/>
                <a:cs typeface="Avenir Book" charset="0"/>
              </a:rPr>
              <a:t>SEMANTIC PARSER</a:t>
            </a:r>
          </a:p>
        </p:txBody>
      </p:sp>
      <p:sp>
        <p:nvSpPr>
          <p:cNvPr id="8" name="TextBox 7">
            <a:extLst>
              <a:ext uri="{FF2B5EF4-FFF2-40B4-BE49-F238E27FC236}">
                <a16:creationId xmlns:a16="http://schemas.microsoft.com/office/drawing/2014/main" id="{9F38315B-83C9-A74C-9FCF-7D8B67DA6284}"/>
              </a:ext>
            </a:extLst>
          </p:cNvPr>
          <p:cNvSpPr txBox="1"/>
          <p:nvPr/>
        </p:nvSpPr>
        <p:spPr>
          <a:xfrm>
            <a:off x="3927248" y="3176998"/>
            <a:ext cx="1108252" cy="276999"/>
          </a:xfrm>
          <a:prstGeom prst="rect">
            <a:avLst/>
          </a:prstGeom>
          <a:noFill/>
        </p:spPr>
        <p:txBody>
          <a:bodyPr wrap="none" rtlCol="0">
            <a:spAutoFit/>
          </a:bodyPr>
          <a:lstStyle/>
          <a:p>
            <a:r>
              <a:rPr lang="en-US" sz="1200" b="1" dirty="0">
                <a:latin typeface="Avenir Book" charset="0"/>
                <a:ea typeface="Avenir Book" charset="0"/>
                <a:cs typeface="Avenir Book" charset="0"/>
              </a:rPr>
              <a:t>FILTER BANK</a:t>
            </a:r>
          </a:p>
        </p:txBody>
      </p:sp>
      <p:sp>
        <p:nvSpPr>
          <p:cNvPr id="11" name="Rounded Rectangle 10">
            <a:extLst>
              <a:ext uri="{FF2B5EF4-FFF2-40B4-BE49-F238E27FC236}">
                <a16:creationId xmlns:a16="http://schemas.microsoft.com/office/drawing/2014/main" id="{86AAA896-C186-7244-8FED-559F75AA3D02}"/>
              </a:ext>
            </a:extLst>
          </p:cNvPr>
          <p:cNvSpPr/>
          <p:nvPr/>
        </p:nvSpPr>
        <p:spPr>
          <a:xfrm>
            <a:off x="1910879" y="2961057"/>
            <a:ext cx="5186070" cy="1758267"/>
          </a:xfrm>
          <a:prstGeom prst="roundRect">
            <a:avLst>
              <a:gd name="adj" fmla="val 47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2" name="Rounded Rectangle 11">
            <a:extLst>
              <a:ext uri="{FF2B5EF4-FFF2-40B4-BE49-F238E27FC236}">
                <a16:creationId xmlns:a16="http://schemas.microsoft.com/office/drawing/2014/main" id="{2315394C-F1A7-1046-B650-E50D8CDED483}"/>
              </a:ext>
            </a:extLst>
          </p:cNvPr>
          <p:cNvSpPr/>
          <p:nvPr/>
        </p:nvSpPr>
        <p:spPr>
          <a:xfrm>
            <a:off x="920706" y="4621269"/>
            <a:ext cx="711572"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FF0000"/>
                </a:solidFill>
                <a:latin typeface="Beirut" charset="-78"/>
                <a:ea typeface="Beirut" charset="-78"/>
                <a:cs typeface="Beirut" charset="-78"/>
              </a:rPr>
              <a:t> </a:t>
            </a:r>
            <a:r>
              <a:rPr lang="en-US" sz="800" dirty="0">
                <a:solidFill>
                  <a:srgbClr val="FF4C41"/>
                </a:solidFill>
                <a:latin typeface="Beirut" charset="-78"/>
                <a:ea typeface="Beirut" charset="-78"/>
                <a:cs typeface="Beirut" charset="-78"/>
              </a:rPr>
              <a:t>False</a:t>
            </a:r>
            <a:r>
              <a:rPr lang="en-US" sz="800" dirty="0">
                <a:solidFill>
                  <a:srgbClr val="FF0000"/>
                </a:solidFill>
                <a:latin typeface="Beirut" charset="-78"/>
                <a:ea typeface="Beirut" charset="-78"/>
                <a:cs typeface="Beirut" charset="-78"/>
              </a:rPr>
              <a:t>, because</a:t>
            </a:r>
            <a:r>
              <a:rPr lang="mr-IN" sz="800" dirty="0">
                <a:solidFill>
                  <a:srgbClr val="FF0000"/>
                </a:solidFill>
                <a:latin typeface="Beirut" charset="-78"/>
                <a:ea typeface="Beirut" charset="-78"/>
                <a:cs typeface="Beirut" charset="-78"/>
              </a:rPr>
              <a:t>…</a:t>
            </a:r>
            <a:endParaRPr lang="en-US" sz="800" dirty="0">
              <a:solidFill>
                <a:srgbClr val="FF0000"/>
              </a:solidFill>
              <a:latin typeface="Beirut" charset="-78"/>
              <a:ea typeface="Beirut" charset="-78"/>
              <a:cs typeface="Beirut" charset="-78"/>
            </a:endParaRPr>
          </a:p>
        </p:txBody>
      </p:sp>
      <p:sp>
        <p:nvSpPr>
          <p:cNvPr id="13" name="TextBox 12">
            <a:extLst>
              <a:ext uri="{FF2B5EF4-FFF2-40B4-BE49-F238E27FC236}">
                <a16:creationId xmlns:a16="http://schemas.microsoft.com/office/drawing/2014/main" id="{2C54FDF6-904F-9748-A0FA-113B20F20E3E}"/>
              </a:ext>
            </a:extLst>
          </p:cNvPr>
          <p:cNvSpPr txBox="1"/>
          <p:nvPr/>
        </p:nvSpPr>
        <p:spPr>
          <a:xfrm>
            <a:off x="612078" y="3979028"/>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1</a:t>
            </a:r>
          </a:p>
        </p:txBody>
      </p:sp>
      <p:sp>
        <p:nvSpPr>
          <p:cNvPr id="14" name="TextBox 13">
            <a:extLst>
              <a:ext uri="{FF2B5EF4-FFF2-40B4-BE49-F238E27FC236}">
                <a16:creationId xmlns:a16="http://schemas.microsoft.com/office/drawing/2014/main" id="{C9DB6B7E-5FE8-AC4A-BCAE-AA7EE51012C0}"/>
              </a:ext>
            </a:extLst>
          </p:cNvPr>
          <p:cNvSpPr txBox="1"/>
          <p:nvPr/>
        </p:nvSpPr>
        <p:spPr>
          <a:xfrm>
            <a:off x="612078" y="4291675"/>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2</a:t>
            </a:r>
          </a:p>
        </p:txBody>
      </p:sp>
      <p:sp>
        <p:nvSpPr>
          <p:cNvPr id="15" name="TextBox 14">
            <a:extLst>
              <a:ext uri="{FF2B5EF4-FFF2-40B4-BE49-F238E27FC236}">
                <a16:creationId xmlns:a16="http://schemas.microsoft.com/office/drawing/2014/main" id="{EF686019-14FF-4040-B600-C90305AE2C06}"/>
              </a:ext>
            </a:extLst>
          </p:cNvPr>
          <p:cNvSpPr txBox="1"/>
          <p:nvPr/>
        </p:nvSpPr>
        <p:spPr>
          <a:xfrm>
            <a:off x="612078" y="4588977"/>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3</a:t>
            </a:r>
          </a:p>
        </p:txBody>
      </p:sp>
      <p:sp>
        <p:nvSpPr>
          <p:cNvPr id="16" name="TextBox 15">
            <a:extLst>
              <a:ext uri="{FF2B5EF4-FFF2-40B4-BE49-F238E27FC236}">
                <a16:creationId xmlns:a16="http://schemas.microsoft.com/office/drawing/2014/main" id="{6EAD387B-5D0D-3F4A-B75A-6A9D7F8A6F44}"/>
              </a:ext>
            </a:extLst>
          </p:cNvPr>
          <p:cNvSpPr txBox="1"/>
          <p:nvPr/>
        </p:nvSpPr>
        <p:spPr>
          <a:xfrm>
            <a:off x="731036" y="3505109"/>
            <a:ext cx="986168" cy="430887"/>
          </a:xfrm>
          <a:prstGeom prst="rect">
            <a:avLst/>
          </a:prstGeom>
          <a:noFill/>
        </p:spPr>
        <p:txBody>
          <a:bodyPr wrap="none" rtlCol="0">
            <a:spAutoFit/>
          </a:bodyPr>
          <a:lstStyle/>
          <a:p>
            <a:pPr algn="ctr"/>
            <a:r>
              <a:rPr lang="en-US" sz="1100" dirty="0">
                <a:latin typeface="Avenir Book" charset="0"/>
                <a:ea typeface="Avenir Book" charset="0"/>
                <a:cs typeface="Avenir Book" charset="0"/>
              </a:rPr>
              <a:t>UNLABELED</a:t>
            </a:r>
          </a:p>
          <a:p>
            <a:pPr algn="ctr"/>
            <a:r>
              <a:rPr lang="en-US" sz="1100" dirty="0">
                <a:latin typeface="Avenir Book" charset="0"/>
                <a:ea typeface="Avenir Book" charset="0"/>
                <a:cs typeface="Avenir Book" charset="0"/>
              </a:rPr>
              <a:t>EXAMPLES</a:t>
            </a:r>
          </a:p>
        </p:txBody>
      </p:sp>
      <p:sp>
        <p:nvSpPr>
          <p:cNvPr id="17" name="TextBox 16">
            <a:extLst>
              <a:ext uri="{FF2B5EF4-FFF2-40B4-BE49-F238E27FC236}">
                <a16:creationId xmlns:a16="http://schemas.microsoft.com/office/drawing/2014/main" id="{796922B1-20B2-0143-B850-8CD6599AE495}"/>
              </a:ext>
            </a:extLst>
          </p:cNvPr>
          <p:cNvSpPr txBox="1"/>
          <p:nvPr/>
        </p:nvSpPr>
        <p:spPr>
          <a:xfrm>
            <a:off x="546456" y="4931195"/>
            <a:ext cx="1320361" cy="276999"/>
          </a:xfrm>
          <a:prstGeom prst="rect">
            <a:avLst/>
          </a:prstGeom>
          <a:noFill/>
        </p:spPr>
        <p:txBody>
          <a:bodyPr wrap="none" rtlCol="0">
            <a:spAutoFit/>
          </a:bodyPr>
          <a:lstStyle/>
          <a:p>
            <a:r>
              <a:rPr lang="en-US" sz="1200" dirty="0">
                <a:latin typeface="Avenir Book" charset="0"/>
                <a:ea typeface="Avenir Book" charset="0"/>
                <a:cs typeface="Avenir Book" charset="0"/>
              </a:rPr>
              <a:t>EXPLANATIONS</a:t>
            </a:r>
          </a:p>
        </p:txBody>
      </p:sp>
      <p:sp>
        <p:nvSpPr>
          <p:cNvPr id="18" name="Trapezoid 17">
            <a:extLst>
              <a:ext uri="{FF2B5EF4-FFF2-40B4-BE49-F238E27FC236}">
                <a16:creationId xmlns:a16="http://schemas.microsoft.com/office/drawing/2014/main" id="{C8B278F4-276C-DC4E-98DD-35BFAAA24EC4}"/>
              </a:ext>
            </a:extLst>
          </p:cNvPr>
          <p:cNvSpPr/>
          <p:nvPr/>
        </p:nvSpPr>
        <p:spPr>
          <a:xfrm rot="10800000">
            <a:off x="3877299" y="3518580"/>
            <a:ext cx="1243663" cy="881826"/>
          </a:xfrm>
          <a:prstGeom prst="trapezoid">
            <a:avLst/>
          </a:prstGeom>
          <a:gradFill flip="none" rotWithShape="1">
            <a:gsLst>
              <a:gs pos="100000">
                <a:schemeClr val="accent2">
                  <a:lumMod val="75000"/>
                </a:schemeClr>
              </a:gs>
              <a:gs pos="66000">
                <a:srgbClr val="FFC000"/>
              </a:gs>
              <a:gs pos="33000">
                <a:srgbClr val="FFC000"/>
              </a:gs>
              <a:gs pos="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21" name="TextBox 20">
            <a:extLst>
              <a:ext uri="{FF2B5EF4-FFF2-40B4-BE49-F238E27FC236}">
                <a16:creationId xmlns:a16="http://schemas.microsoft.com/office/drawing/2014/main" id="{A48A2780-6A29-024B-BBD7-D2F5F7ED3336}"/>
              </a:ext>
            </a:extLst>
          </p:cNvPr>
          <p:cNvSpPr txBox="1"/>
          <p:nvPr/>
        </p:nvSpPr>
        <p:spPr>
          <a:xfrm>
            <a:off x="4018763" y="3631339"/>
            <a:ext cx="978025"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SEMANTIC</a:t>
            </a:r>
          </a:p>
        </p:txBody>
      </p:sp>
      <p:sp>
        <p:nvSpPr>
          <p:cNvPr id="22" name="TextBox 21">
            <a:extLst>
              <a:ext uri="{FF2B5EF4-FFF2-40B4-BE49-F238E27FC236}">
                <a16:creationId xmlns:a16="http://schemas.microsoft.com/office/drawing/2014/main" id="{2F049FA7-2BC5-C442-A8B8-91FD734C71B8}"/>
              </a:ext>
            </a:extLst>
          </p:cNvPr>
          <p:cNvSpPr txBox="1"/>
          <p:nvPr/>
        </p:nvSpPr>
        <p:spPr>
          <a:xfrm>
            <a:off x="3997493" y="4045236"/>
            <a:ext cx="1002904"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PRAGMATIC</a:t>
            </a:r>
          </a:p>
        </p:txBody>
      </p:sp>
      <p:sp>
        <p:nvSpPr>
          <p:cNvPr id="36" name="Right Arrow 35">
            <a:extLst>
              <a:ext uri="{FF2B5EF4-FFF2-40B4-BE49-F238E27FC236}">
                <a16:creationId xmlns:a16="http://schemas.microsoft.com/office/drawing/2014/main" id="{F883275B-F19D-9F4E-A55E-DD13C518A9FB}"/>
              </a:ext>
            </a:extLst>
          </p:cNvPr>
          <p:cNvSpPr/>
          <p:nvPr/>
        </p:nvSpPr>
        <p:spPr>
          <a:xfrm>
            <a:off x="3537995" y="3822531"/>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46" name="TextBox 45">
            <a:extLst>
              <a:ext uri="{FF2B5EF4-FFF2-40B4-BE49-F238E27FC236}">
                <a16:creationId xmlns:a16="http://schemas.microsoft.com/office/drawing/2014/main" id="{DE344047-9D96-8745-A2EE-861C31A69992}"/>
              </a:ext>
            </a:extLst>
          </p:cNvPr>
          <p:cNvSpPr txBox="1"/>
          <p:nvPr/>
        </p:nvSpPr>
        <p:spPr>
          <a:xfrm>
            <a:off x="609381" y="2515691"/>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7" name="TextBox 46">
            <a:extLst>
              <a:ext uri="{FF2B5EF4-FFF2-40B4-BE49-F238E27FC236}">
                <a16:creationId xmlns:a16="http://schemas.microsoft.com/office/drawing/2014/main" id="{F55F109D-F02D-1F41-82D1-EFFE42F1F822}"/>
              </a:ext>
            </a:extLst>
          </p:cNvPr>
          <p:cNvSpPr txBox="1"/>
          <p:nvPr/>
        </p:nvSpPr>
        <p:spPr>
          <a:xfrm>
            <a:off x="609381" y="281492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8" name="TextBox 47">
            <a:extLst>
              <a:ext uri="{FF2B5EF4-FFF2-40B4-BE49-F238E27FC236}">
                <a16:creationId xmlns:a16="http://schemas.microsoft.com/office/drawing/2014/main" id="{1E91B277-69CF-0A42-93BC-D42CC0D7A112}"/>
              </a:ext>
            </a:extLst>
          </p:cNvPr>
          <p:cNvSpPr txBox="1"/>
          <p:nvPr/>
        </p:nvSpPr>
        <p:spPr>
          <a:xfrm>
            <a:off x="617949" y="312471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9" name="Rounded Rectangle 48">
            <a:extLst>
              <a:ext uri="{FF2B5EF4-FFF2-40B4-BE49-F238E27FC236}">
                <a16:creationId xmlns:a16="http://schemas.microsoft.com/office/drawing/2014/main" id="{0F5C813E-22C1-1C41-8CCE-1523DB0E7D3A}"/>
              </a:ext>
            </a:extLst>
          </p:cNvPr>
          <p:cNvSpPr/>
          <p:nvPr/>
        </p:nvSpPr>
        <p:spPr>
          <a:xfrm>
            <a:off x="911980" y="4324703"/>
            <a:ext cx="711813"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sp>
        <p:nvSpPr>
          <p:cNvPr id="50" name="Rounded Rectangle 49">
            <a:extLst>
              <a:ext uri="{FF2B5EF4-FFF2-40B4-BE49-F238E27FC236}">
                <a16:creationId xmlns:a16="http://schemas.microsoft.com/office/drawing/2014/main" id="{A8ACF8B6-809B-B943-A2D8-5CC516CEAAE2}"/>
              </a:ext>
            </a:extLst>
          </p:cNvPr>
          <p:cNvSpPr/>
          <p:nvPr/>
        </p:nvSpPr>
        <p:spPr>
          <a:xfrm>
            <a:off x="914585" y="4052306"/>
            <a:ext cx="706280"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pic>
        <p:nvPicPr>
          <p:cNvPr id="99" name="Picture 98">
            <a:extLst>
              <a:ext uri="{FF2B5EF4-FFF2-40B4-BE49-F238E27FC236}">
                <a16:creationId xmlns:a16="http://schemas.microsoft.com/office/drawing/2014/main" id="{18BC4FA5-5526-394F-9B41-526BBEEF8099}"/>
              </a:ext>
            </a:extLst>
          </p:cNvPr>
          <p:cNvPicPr>
            <a:picLocks noChangeAspect="1"/>
          </p:cNvPicPr>
          <p:nvPr/>
        </p:nvPicPr>
        <p:blipFill>
          <a:blip r:embed="rId3"/>
          <a:stretch>
            <a:fillRect/>
          </a:stretch>
        </p:blipFill>
        <p:spPr>
          <a:xfrm>
            <a:off x="2042729" y="3524695"/>
            <a:ext cx="1530404" cy="930995"/>
          </a:xfrm>
          <a:prstGeom prst="rect">
            <a:avLst/>
          </a:prstGeom>
        </p:spPr>
      </p:pic>
      <p:pic>
        <p:nvPicPr>
          <p:cNvPr id="100" name="Picture 99">
            <a:extLst>
              <a:ext uri="{FF2B5EF4-FFF2-40B4-BE49-F238E27FC236}">
                <a16:creationId xmlns:a16="http://schemas.microsoft.com/office/drawing/2014/main" id="{0F3764F7-6D6D-094D-8B7F-6BA03D83D2B9}"/>
              </a:ext>
            </a:extLst>
          </p:cNvPr>
          <p:cNvPicPr>
            <a:picLocks noChangeAspect="1"/>
          </p:cNvPicPr>
          <p:nvPr/>
        </p:nvPicPr>
        <p:blipFill>
          <a:blip r:embed="rId4"/>
          <a:stretch>
            <a:fillRect/>
          </a:stretch>
        </p:blipFill>
        <p:spPr>
          <a:xfrm>
            <a:off x="901982" y="2652388"/>
            <a:ext cx="728429" cy="728429"/>
          </a:xfrm>
          <a:prstGeom prst="rect">
            <a:avLst/>
          </a:prstGeom>
        </p:spPr>
      </p:pic>
      <p:cxnSp>
        <p:nvCxnSpPr>
          <p:cNvPr id="107" name="Straight Connector 106">
            <a:extLst>
              <a:ext uri="{FF2B5EF4-FFF2-40B4-BE49-F238E27FC236}">
                <a16:creationId xmlns:a16="http://schemas.microsoft.com/office/drawing/2014/main" id="{FD14FBD1-6B72-EF4D-BD18-CC8E1EF63235}"/>
              </a:ext>
            </a:extLst>
          </p:cNvPr>
          <p:cNvCxnSpPr>
            <a:stCxn id="18" idx="3"/>
            <a:endCxn id="18" idx="1"/>
          </p:cNvCxnSpPr>
          <p:nvPr/>
        </p:nvCxnSpPr>
        <p:spPr>
          <a:xfrm>
            <a:off x="3987527" y="3959493"/>
            <a:ext cx="1023207"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ight Arrow 107">
            <a:extLst>
              <a:ext uri="{FF2B5EF4-FFF2-40B4-BE49-F238E27FC236}">
                <a16:creationId xmlns:a16="http://schemas.microsoft.com/office/drawing/2014/main" id="{2ADC5FE5-F168-E647-B310-A0FE5D2B172D}"/>
              </a:ext>
            </a:extLst>
          </p:cNvPr>
          <p:cNvSpPr/>
          <p:nvPr/>
        </p:nvSpPr>
        <p:spPr>
          <a:xfrm>
            <a:off x="1809581" y="3827122"/>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26" name="Picture 125">
            <a:extLst>
              <a:ext uri="{FF2B5EF4-FFF2-40B4-BE49-F238E27FC236}">
                <a16:creationId xmlns:a16="http://schemas.microsoft.com/office/drawing/2014/main" id="{0362589D-B028-2944-808E-7317EEA25D2B}"/>
              </a:ext>
            </a:extLst>
          </p:cNvPr>
          <p:cNvPicPr>
            <a:picLocks noChangeAspect="1"/>
          </p:cNvPicPr>
          <p:nvPr/>
        </p:nvPicPr>
        <p:blipFill rotWithShape="1">
          <a:blip r:embed="rId5"/>
          <a:srcRect l="43163" t="33855" r="43463" b="43303"/>
          <a:stretch/>
        </p:blipFill>
        <p:spPr>
          <a:xfrm>
            <a:off x="4133185" y="1844993"/>
            <a:ext cx="731520" cy="972589"/>
          </a:xfrm>
          <a:prstGeom prst="rect">
            <a:avLst/>
          </a:prstGeom>
        </p:spPr>
      </p:pic>
    </p:spTree>
    <p:extLst>
      <p:ext uri="{BB962C8B-B14F-4D97-AF65-F5344CB8AC3E}">
        <p14:creationId xmlns:p14="http://schemas.microsoft.com/office/powerpoint/2010/main" val="117992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5B41-D027-E84C-9280-B73306BF8F09}"/>
              </a:ext>
            </a:extLst>
          </p:cNvPr>
          <p:cNvSpPr>
            <a:spLocks noGrp="1"/>
          </p:cNvSpPr>
          <p:nvPr>
            <p:ph type="title"/>
          </p:nvPr>
        </p:nvSpPr>
        <p:spPr/>
        <p:txBody>
          <a:bodyPr/>
          <a:lstStyle/>
          <a:p>
            <a:r>
              <a:rPr lang="en-US" dirty="0"/>
              <a:t>Filter Bank</a:t>
            </a:r>
          </a:p>
        </p:txBody>
      </p:sp>
      <p:sp>
        <p:nvSpPr>
          <p:cNvPr id="4" name="Slide Number Placeholder 3">
            <a:extLst>
              <a:ext uri="{FF2B5EF4-FFF2-40B4-BE49-F238E27FC236}">
                <a16:creationId xmlns:a16="http://schemas.microsoft.com/office/drawing/2014/main" id="{BC6C602E-E96A-0A46-B9C3-A9B45E41168F}"/>
              </a:ext>
            </a:extLst>
          </p:cNvPr>
          <p:cNvSpPr>
            <a:spLocks noGrp="1"/>
          </p:cNvSpPr>
          <p:nvPr>
            <p:ph type="sldNum" sz="quarter" idx="12"/>
          </p:nvPr>
        </p:nvSpPr>
        <p:spPr/>
        <p:txBody>
          <a:bodyPr/>
          <a:lstStyle/>
          <a:p>
            <a:fld id="{50ED7F7D-0BF7-DF49-A005-0374284B4A14}" type="slidenum">
              <a:rPr lang="en-US" smtClean="0"/>
              <a:pPr/>
              <a:t>13</a:t>
            </a:fld>
            <a:endParaRPr lang="en-US" dirty="0"/>
          </a:p>
        </p:txBody>
      </p:sp>
      <p:sp>
        <p:nvSpPr>
          <p:cNvPr id="5" name="Rounded Rectangle 4">
            <a:extLst>
              <a:ext uri="{FF2B5EF4-FFF2-40B4-BE49-F238E27FC236}">
                <a16:creationId xmlns:a16="http://schemas.microsoft.com/office/drawing/2014/main" id="{D43E16CC-1E8C-8649-8B5C-D799FD9477ED}"/>
              </a:ext>
            </a:extLst>
          </p:cNvPr>
          <p:cNvSpPr/>
          <p:nvPr/>
        </p:nvSpPr>
        <p:spPr>
          <a:xfrm>
            <a:off x="554215" y="3704663"/>
            <a:ext cx="1272367"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3">
                    <a:lumMod val="50000"/>
                  </a:schemeClr>
                </a:solidFill>
                <a:latin typeface="Helvetica" pitchFamily="2" charset="0"/>
                <a:ea typeface="Beirut" charset="-78"/>
                <a:cs typeface="Beirut" charset="-78"/>
              </a:rPr>
              <a:t>False, because</a:t>
            </a:r>
            <a:r>
              <a:rPr lang="mr-IN" sz="1200" dirty="0">
                <a:solidFill>
                  <a:schemeClr val="accent3">
                    <a:lumMod val="50000"/>
                  </a:schemeClr>
                </a:solidFill>
                <a:latin typeface="Helvetica" pitchFamily="2" charset="0"/>
                <a:ea typeface="Beirut" charset="-78"/>
                <a:cs typeface="Beirut" charset="-78"/>
              </a:rPr>
              <a:t>…</a:t>
            </a:r>
            <a:endParaRPr lang="en-US" sz="1200" dirty="0">
              <a:solidFill>
                <a:schemeClr val="accent3">
                  <a:lumMod val="50000"/>
                </a:schemeClr>
              </a:solidFill>
              <a:latin typeface="Helvetica" pitchFamily="2" charset="0"/>
              <a:ea typeface="Beirut" charset="-78"/>
              <a:cs typeface="Beirut" charset="-78"/>
            </a:endParaRPr>
          </a:p>
        </p:txBody>
      </p:sp>
      <p:sp>
        <p:nvSpPr>
          <p:cNvPr id="6" name="Rounded Rectangle 5">
            <a:extLst>
              <a:ext uri="{FF2B5EF4-FFF2-40B4-BE49-F238E27FC236}">
                <a16:creationId xmlns:a16="http://schemas.microsoft.com/office/drawing/2014/main" id="{55940770-3235-3847-903B-A86E2FC11933}"/>
              </a:ext>
            </a:extLst>
          </p:cNvPr>
          <p:cNvSpPr/>
          <p:nvPr/>
        </p:nvSpPr>
        <p:spPr>
          <a:xfrm>
            <a:off x="554215" y="3111241"/>
            <a:ext cx="1272367"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3">
                    <a:lumMod val="50000"/>
                  </a:schemeClr>
                </a:solidFill>
                <a:latin typeface="Helvetica" pitchFamily="2" charset="0"/>
                <a:ea typeface="Beirut" charset="-78"/>
                <a:cs typeface="Beirut" charset="-78"/>
              </a:rPr>
              <a:t>True, because</a:t>
            </a:r>
            <a:r>
              <a:rPr lang="mr-IN" sz="1200" dirty="0">
                <a:solidFill>
                  <a:schemeClr val="accent3">
                    <a:lumMod val="50000"/>
                  </a:schemeClr>
                </a:solidFill>
                <a:latin typeface="Helvetica" pitchFamily="2" charset="0"/>
                <a:ea typeface="Beirut" charset="-78"/>
                <a:cs typeface="Beirut" charset="-78"/>
              </a:rPr>
              <a:t>…</a:t>
            </a:r>
            <a:endParaRPr lang="en-US" sz="1200" dirty="0">
              <a:solidFill>
                <a:schemeClr val="accent3">
                  <a:lumMod val="50000"/>
                </a:schemeClr>
              </a:solidFill>
              <a:latin typeface="Helvetica" pitchFamily="2" charset="0"/>
              <a:ea typeface="Beirut" charset="-78"/>
              <a:cs typeface="Beirut" charset="-78"/>
            </a:endParaRPr>
          </a:p>
        </p:txBody>
      </p:sp>
      <p:sp>
        <p:nvSpPr>
          <p:cNvPr id="7" name="Rounded Rectangle 6">
            <a:extLst>
              <a:ext uri="{FF2B5EF4-FFF2-40B4-BE49-F238E27FC236}">
                <a16:creationId xmlns:a16="http://schemas.microsoft.com/office/drawing/2014/main" id="{5A4575D7-0D0C-AE4D-AAD1-5073A07472EC}"/>
              </a:ext>
            </a:extLst>
          </p:cNvPr>
          <p:cNvSpPr/>
          <p:nvPr/>
        </p:nvSpPr>
        <p:spPr>
          <a:xfrm>
            <a:off x="554215" y="4298085"/>
            <a:ext cx="1272367"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3">
                    <a:lumMod val="50000"/>
                  </a:schemeClr>
                </a:solidFill>
                <a:latin typeface="Helvetica" pitchFamily="2" charset="0"/>
                <a:ea typeface="Beirut" charset="-78"/>
                <a:cs typeface="Beirut" charset="-78"/>
              </a:rPr>
              <a:t>True, because</a:t>
            </a:r>
            <a:r>
              <a:rPr lang="mr-IN" sz="1200" dirty="0">
                <a:solidFill>
                  <a:schemeClr val="accent3">
                    <a:lumMod val="50000"/>
                  </a:schemeClr>
                </a:solidFill>
                <a:latin typeface="Helvetica" pitchFamily="2" charset="0"/>
                <a:ea typeface="Beirut" charset="-78"/>
                <a:cs typeface="Beirut" charset="-78"/>
              </a:rPr>
              <a:t>…</a:t>
            </a:r>
            <a:endParaRPr lang="en-US" sz="1200" dirty="0">
              <a:solidFill>
                <a:schemeClr val="accent3">
                  <a:lumMod val="50000"/>
                </a:schemeClr>
              </a:solidFill>
              <a:latin typeface="Helvetica" pitchFamily="2" charset="0"/>
              <a:ea typeface="Beirut" charset="-78"/>
              <a:cs typeface="Beirut" charset="-78"/>
            </a:endParaRPr>
          </a:p>
        </p:txBody>
      </p:sp>
      <p:sp>
        <p:nvSpPr>
          <p:cNvPr id="8" name="Rectangle 7">
            <a:extLst>
              <a:ext uri="{FF2B5EF4-FFF2-40B4-BE49-F238E27FC236}">
                <a16:creationId xmlns:a16="http://schemas.microsoft.com/office/drawing/2014/main" id="{B1EEC95C-ACAA-EE48-92C3-F2A25AF064A7}"/>
              </a:ext>
            </a:extLst>
          </p:cNvPr>
          <p:cNvSpPr/>
          <p:nvPr/>
        </p:nvSpPr>
        <p:spPr>
          <a:xfrm>
            <a:off x="516523" y="1698170"/>
            <a:ext cx="1422185" cy="338554"/>
          </a:xfrm>
          <a:prstGeom prst="rect">
            <a:avLst/>
          </a:prstGeom>
        </p:spPr>
        <p:txBody>
          <a:bodyPr wrap="none">
            <a:spAutoFit/>
          </a:bodyPr>
          <a:lstStyle/>
          <a:p>
            <a:pPr algn="ctr"/>
            <a:r>
              <a:rPr lang="en-US" sz="1600" b="1" dirty="0">
                <a:latin typeface="Avenir Black" charset="0"/>
                <a:ea typeface="Avenir Black" charset="0"/>
                <a:cs typeface="Avenir Black" charset="0"/>
              </a:rPr>
              <a:t>Explanations</a:t>
            </a:r>
          </a:p>
        </p:txBody>
      </p:sp>
      <p:sp>
        <p:nvSpPr>
          <p:cNvPr id="9" name="Rectangle 8">
            <a:extLst>
              <a:ext uri="{FF2B5EF4-FFF2-40B4-BE49-F238E27FC236}">
                <a16:creationId xmlns:a16="http://schemas.microsoft.com/office/drawing/2014/main" id="{0D381F85-E6D6-A440-8E8E-6593460DEA5B}"/>
              </a:ext>
            </a:extLst>
          </p:cNvPr>
          <p:cNvSpPr/>
          <p:nvPr/>
        </p:nvSpPr>
        <p:spPr>
          <a:xfrm>
            <a:off x="3574774" y="1690689"/>
            <a:ext cx="1994457" cy="338554"/>
          </a:xfrm>
          <a:prstGeom prst="rect">
            <a:avLst/>
          </a:prstGeom>
        </p:spPr>
        <p:txBody>
          <a:bodyPr wrap="none">
            <a:spAutoFit/>
          </a:bodyPr>
          <a:lstStyle/>
          <a:p>
            <a:pPr algn="ctr"/>
            <a:r>
              <a:rPr lang="en-US" sz="1600" b="1" dirty="0">
                <a:latin typeface="Avenir Black" charset="0"/>
                <a:ea typeface="Avenir Black" charset="0"/>
                <a:cs typeface="Avenir Black" charset="0"/>
              </a:rPr>
              <a:t>Labeling Functions</a:t>
            </a:r>
          </a:p>
        </p:txBody>
      </p:sp>
      <p:sp>
        <p:nvSpPr>
          <p:cNvPr id="10" name="Rectangle 9">
            <a:extLst>
              <a:ext uri="{FF2B5EF4-FFF2-40B4-BE49-F238E27FC236}">
                <a16:creationId xmlns:a16="http://schemas.microsoft.com/office/drawing/2014/main" id="{C5CFBF75-5B58-B943-8403-13DCF9AF7C2F}"/>
              </a:ext>
            </a:extLst>
          </p:cNvPr>
          <p:cNvSpPr/>
          <p:nvPr/>
        </p:nvSpPr>
        <p:spPr>
          <a:xfrm>
            <a:off x="6782312" y="1454581"/>
            <a:ext cx="1994457" cy="584775"/>
          </a:xfrm>
          <a:prstGeom prst="rect">
            <a:avLst/>
          </a:prstGeom>
        </p:spPr>
        <p:txBody>
          <a:bodyPr wrap="none">
            <a:spAutoFit/>
          </a:bodyPr>
          <a:lstStyle/>
          <a:p>
            <a:pPr algn="ctr"/>
            <a:r>
              <a:rPr lang="en-US" sz="1600" b="1" dirty="0">
                <a:latin typeface="Avenir Black" charset="0"/>
                <a:ea typeface="Avenir Black" charset="0"/>
                <a:cs typeface="Avenir Black" charset="0"/>
              </a:rPr>
              <a:t>(Filtered)</a:t>
            </a:r>
          </a:p>
          <a:p>
            <a:pPr algn="ctr"/>
            <a:r>
              <a:rPr lang="en-US" sz="1600" b="1" dirty="0">
                <a:latin typeface="Avenir Black" charset="0"/>
                <a:ea typeface="Avenir Black" charset="0"/>
                <a:cs typeface="Avenir Black" charset="0"/>
              </a:rPr>
              <a:t>Labeling Functions</a:t>
            </a:r>
          </a:p>
        </p:txBody>
      </p:sp>
      <p:sp>
        <p:nvSpPr>
          <p:cNvPr id="11" name="Rounded Rectangle 10">
            <a:extLst>
              <a:ext uri="{FF2B5EF4-FFF2-40B4-BE49-F238E27FC236}">
                <a16:creationId xmlns:a16="http://schemas.microsoft.com/office/drawing/2014/main" id="{82547C4C-01D6-AD4E-8BD3-E24BA5F30667}"/>
              </a:ext>
            </a:extLst>
          </p:cNvPr>
          <p:cNvSpPr/>
          <p:nvPr/>
        </p:nvSpPr>
        <p:spPr>
          <a:xfrm>
            <a:off x="2239925" y="3362419"/>
            <a:ext cx="1155406" cy="971107"/>
          </a:xfrm>
          <a:prstGeom prst="roundRect">
            <a:avLst/>
          </a:prstGeom>
          <a:solidFill>
            <a:schemeClr val="accent2"/>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Semantic Parser</a:t>
            </a:r>
          </a:p>
        </p:txBody>
      </p:sp>
      <p:sp>
        <p:nvSpPr>
          <p:cNvPr id="12" name="Rounded Rectangle 11">
            <a:extLst>
              <a:ext uri="{FF2B5EF4-FFF2-40B4-BE49-F238E27FC236}">
                <a16:creationId xmlns:a16="http://schemas.microsoft.com/office/drawing/2014/main" id="{87C0DD5B-0F2F-1148-B3B6-C97FB7129AAD}"/>
              </a:ext>
            </a:extLst>
          </p:cNvPr>
          <p:cNvSpPr/>
          <p:nvPr/>
        </p:nvSpPr>
        <p:spPr>
          <a:xfrm>
            <a:off x="3808674" y="3010001"/>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2"/>
                </a:solidFill>
                <a:latin typeface="Helvetica" pitchFamily="2" charset="0"/>
                <a:ea typeface="Beirut" charset="-78"/>
                <a:cs typeface="Beirut" charset="-78"/>
              </a:rPr>
              <a:t>def f(x): return 1 if…</a:t>
            </a:r>
          </a:p>
        </p:txBody>
      </p:sp>
      <p:sp>
        <p:nvSpPr>
          <p:cNvPr id="13" name="Rounded Rectangle 12">
            <a:extLst>
              <a:ext uri="{FF2B5EF4-FFF2-40B4-BE49-F238E27FC236}">
                <a16:creationId xmlns:a16="http://schemas.microsoft.com/office/drawing/2014/main" id="{E6D0280B-F7E0-944B-8B27-23216E2E39C8}"/>
              </a:ext>
            </a:extLst>
          </p:cNvPr>
          <p:cNvSpPr/>
          <p:nvPr/>
        </p:nvSpPr>
        <p:spPr>
          <a:xfrm>
            <a:off x="3808674" y="2498280"/>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FF0000"/>
                </a:solidFill>
                <a:latin typeface="Helvetica" pitchFamily="2" charset="0"/>
                <a:ea typeface="Beirut" charset="-78"/>
                <a:cs typeface="Beirut" charset="-78"/>
              </a:rPr>
              <a:t>def f(x): return 1 if…</a:t>
            </a:r>
          </a:p>
        </p:txBody>
      </p:sp>
      <p:sp>
        <p:nvSpPr>
          <p:cNvPr id="14" name="Rounded Rectangle 13">
            <a:extLst>
              <a:ext uri="{FF2B5EF4-FFF2-40B4-BE49-F238E27FC236}">
                <a16:creationId xmlns:a16="http://schemas.microsoft.com/office/drawing/2014/main" id="{3199F01E-231F-1748-9C91-D36794D2BAAB}"/>
              </a:ext>
            </a:extLst>
          </p:cNvPr>
          <p:cNvSpPr/>
          <p:nvPr/>
        </p:nvSpPr>
        <p:spPr>
          <a:xfrm>
            <a:off x="3808674" y="3521722"/>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4"/>
                </a:solidFill>
                <a:latin typeface="Helvetica" pitchFamily="2" charset="0"/>
                <a:ea typeface="Beirut" charset="-78"/>
                <a:cs typeface="Beirut" charset="-78"/>
              </a:rPr>
              <a:t>def f(x): return 1 if…</a:t>
            </a:r>
          </a:p>
        </p:txBody>
      </p:sp>
      <p:sp>
        <p:nvSpPr>
          <p:cNvPr id="15" name="Rounded Rectangle 14">
            <a:extLst>
              <a:ext uri="{FF2B5EF4-FFF2-40B4-BE49-F238E27FC236}">
                <a16:creationId xmlns:a16="http://schemas.microsoft.com/office/drawing/2014/main" id="{C9DCCD14-5550-2842-84E6-16A111A08DA8}"/>
              </a:ext>
            </a:extLst>
          </p:cNvPr>
          <p:cNvSpPr/>
          <p:nvPr/>
        </p:nvSpPr>
        <p:spPr>
          <a:xfrm>
            <a:off x="3808674" y="4545164"/>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70C0"/>
                </a:solidFill>
                <a:latin typeface="Helvetica" pitchFamily="2" charset="0"/>
                <a:ea typeface="Beirut" charset="-78"/>
                <a:cs typeface="Beirut" charset="-78"/>
              </a:rPr>
              <a:t>def f(x): return 1 if…</a:t>
            </a:r>
          </a:p>
        </p:txBody>
      </p:sp>
      <p:sp>
        <p:nvSpPr>
          <p:cNvPr id="16" name="Rounded Rectangle 15">
            <a:extLst>
              <a:ext uri="{FF2B5EF4-FFF2-40B4-BE49-F238E27FC236}">
                <a16:creationId xmlns:a16="http://schemas.microsoft.com/office/drawing/2014/main" id="{C1BAC4A4-F53B-BA40-901A-EF6C34949CDC}"/>
              </a:ext>
            </a:extLst>
          </p:cNvPr>
          <p:cNvSpPr/>
          <p:nvPr/>
        </p:nvSpPr>
        <p:spPr>
          <a:xfrm>
            <a:off x="3808674" y="4033443"/>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6">
                    <a:lumMod val="75000"/>
                  </a:schemeClr>
                </a:solidFill>
                <a:latin typeface="Helvetica" pitchFamily="2" charset="0"/>
                <a:ea typeface="Beirut" charset="-78"/>
                <a:cs typeface="Beirut" charset="-78"/>
              </a:rPr>
              <a:t>def f(x): return 1 if…</a:t>
            </a:r>
          </a:p>
        </p:txBody>
      </p:sp>
      <p:sp>
        <p:nvSpPr>
          <p:cNvPr id="17" name="Rounded Rectangle 16">
            <a:extLst>
              <a:ext uri="{FF2B5EF4-FFF2-40B4-BE49-F238E27FC236}">
                <a16:creationId xmlns:a16="http://schemas.microsoft.com/office/drawing/2014/main" id="{7B8890EF-0BD9-F242-BB9D-7419C2128D60}"/>
              </a:ext>
            </a:extLst>
          </p:cNvPr>
          <p:cNvSpPr/>
          <p:nvPr/>
        </p:nvSpPr>
        <p:spPr>
          <a:xfrm>
            <a:off x="3808674" y="5056885"/>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7030A0"/>
                </a:solidFill>
                <a:latin typeface="Helvetica" pitchFamily="2" charset="0"/>
                <a:ea typeface="Beirut" charset="-78"/>
                <a:cs typeface="Beirut" charset="-78"/>
              </a:rPr>
              <a:t>def f(x): return 1 if…</a:t>
            </a:r>
          </a:p>
        </p:txBody>
      </p:sp>
      <p:sp>
        <p:nvSpPr>
          <p:cNvPr id="18" name="Right Brace 17">
            <a:extLst>
              <a:ext uri="{FF2B5EF4-FFF2-40B4-BE49-F238E27FC236}">
                <a16:creationId xmlns:a16="http://schemas.microsoft.com/office/drawing/2014/main" id="{05478174-BBC5-534B-BC89-EEAD945AC9C1}"/>
              </a:ext>
            </a:extLst>
          </p:cNvPr>
          <p:cNvSpPr/>
          <p:nvPr/>
        </p:nvSpPr>
        <p:spPr>
          <a:xfrm>
            <a:off x="1893920" y="3097065"/>
            <a:ext cx="253855" cy="1545669"/>
          </a:xfrm>
          <a:prstGeom prst="rightBrace">
            <a:avLst>
              <a:gd name="adj1" fmla="val 8333"/>
              <a:gd name="adj2" fmla="val 495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56D67F75-991C-624B-B348-2B5F4A49D513}"/>
              </a:ext>
            </a:extLst>
          </p:cNvPr>
          <p:cNvSpPr/>
          <p:nvPr/>
        </p:nvSpPr>
        <p:spPr>
          <a:xfrm rot="10800000">
            <a:off x="3487481" y="2452187"/>
            <a:ext cx="233914" cy="2974029"/>
          </a:xfrm>
          <a:prstGeom prst="rightBrace">
            <a:avLst>
              <a:gd name="adj1" fmla="val 8333"/>
              <a:gd name="adj2" fmla="val 495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B1096414-E0CE-3540-AF82-B3CC43526953}"/>
              </a:ext>
            </a:extLst>
          </p:cNvPr>
          <p:cNvSpPr/>
          <p:nvPr/>
        </p:nvSpPr>
        <p:spPr>
          <a:xfrm>
            <a:off x="5462566" y="2065895"/>
            <a:ext cx="1231427" cy="338554"/>
          </a:xfrm>
          <a:prstGeom prst="rect">
            <a:avLst/>
          </a:prstGeom>
        </p:spPr>
        <p:txBody>
          <a:bodyPr wrap="none">
            <a:spAutoFit/>
          </a:bodyPr>
          <a:lstStyle/>
          <a:p>
            <a:pPr algn="ctr"/>
            <a:r>
              <a:rPr lang="en-US" sz="1600" b="1" dirty="0">
                <a:latin typeface="Avenir Black" charset="0"/>
                <a:ea typeface="Avenir Black" charset="0"/>
                <a:cs typeface="Avenir Black" charset="0"/>
              </a:rPr>
              <a:t>Filter Bank</a:t>
            </a:r>
          </a:p>
        </p:txBody>
      </p:sp>
      <p:sp>
        <p:nvSpPr>
          <p:cNvPr id="22" name="Rounded Rectangle 21">
            <a:extLst>
              <a:ext uri="{FF2B5EF4-FFF2-40B4-BE49-F238E27FC236}">
                <a16:creationId xmlns:a16="http://schemas.microsoft.com/office/drawing/2014/main" id="{9B58F755-550F-BA46-AED9-9149FB504D00}"/>
              </a:ext>
            </a:extLst>
          </p:cNvPr>
          <p:cNvSpPr/>
          <p:nvPr/>
        </p:nvSpPr>
        <p:spPr>
          <a:xfrm>
            <a:off x="5382292" y="2391312"/>
            <a:ext cx="1429633" cy="3180148"/>
          </a:xfrm>
          <a:prstGeom prst="roundRect">
            <a:avLst/>
          </a:prstGeom>
          <a:solidFill>
            <a:schemeClr val="bg1">
              <a:lumMod val="8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701C7230-326C-9A4D-9EFA-ABF97C3ED2FD}"/>
              </a:ext>
            </a:extLst>
          </p:cNvPr>
          <p:cNvPicPr>
            <a:picLocks noChangeAspect="1"/>
          </p:cNvPicPr>
          <p:nvPr/>
        </p:nvPicPr>
        <p:blipFill>
          <a:blip r:embed="rId3"/>
          <a:stretch>
            <a:fillRect/>
          </a:stretch>
        </p:blipFill>
        <p:spPr>
          <a:xfrm>
            <a:off x="5904616" y="2508420"/>
            <a:ext cx="347331" cy="347331"/>
          </a:xfrm>
          <a:prstGeom prst="rect">
            <a:avLst/>
          </a:prstGeom>
        </p:spPr>
      </p:pic>
      <p:pic>
        <p:nvPicPr>
          <p:cNvPr id="24" name="Picture 23">
            <a:extLst>
              <a:ext uri="{FF2B5EF4-FFF2-40B4-BE49-F238E27FC236}">
                <a16:creationId xmlns:a16="http://schemas.microsoft.com/office/drawing/2014/main" id="{923F8643-F414-CC42-943A-4BE334E2D3D0}"/>
              </a:ext>
            </a:extLst>
          </p:cNvPr>
          <p:cNvPicPr>
            <a:picLocks noChangeAspect="1"/>
          </p:cNvPicPr>
          <p:nvPr/>
        </p:nvPicPr>
        <p:blipFill>
          <a:blip r:embed="rId3">
            <a:grayscl/>
          </a:blip>
          <a:stretch>
            <a:fillRect/>
          </a:stretch>
        </p:blipFill>
        <p:spPr>
          <a:xfrm>
            <a:off x="5904615" y="3520859"/>
            <a:ext cx="347331" cy="347331"/>
          </a:xfrm>
          <a:prstGeom prst="rect">
            <a:avLst/>
          </a:prstGeom>
        </p:spPr>
      </p:pic>
      <p:pic>
        <p:nvPicPr>
          <p:cNvPr id="25" name="Picture 24">
            <a:extLst>
              <a:ext uri="{FF2B5EF4-FFF2-40B4-BE49-F238E27FC236}">
                <a16:creationId xmlns:a16="http://schemas.microsoft.com/office/drawing/2014/main" id="{4E52C30A-D977-E744-829E-0980647F0C5D}"/>
              </a:ext>
            </a:extLst>
          </p:cNvPr>
          <p:cNvPicPr>
            <a:picLocks noChangeAspect="1"/>
          </p:cNvPicPr>
          <p:nvPr/>
        </p:nvPicPr>
        <p:blipFill>
          <a:blip r:embed="rId3"/>
          <a:stretch>
            <a:fillRect/>
          </a:stretch>
        </p:blipFill>
        <p:spPr>
          <a:xfrm>
            <a:off x="5884458" y="4033443"/>
            <a:ext cx="347331" cy="347331"/>
          </a:xfrm>
          <a:prstGeom prst="rect">
            <a:avLst/>
          </a:prstGeom>
        </p:spPr>
      </p:pic>
      <p:cxnSp>
        <p:nvCxnSpPr>
          <p:cNvPr id="27" name="Straight Arrow Connector 26">
            <a:extLst>
              <a:ext uri="{FF2B5EF4-FFF2-40B4-BE49-F238E27FC236}">
                <a16:creationId xmlns:a16="http://schemas.microsoft.com/office/drawing/2014/main" id="{71D217E0-45D9-1743-9178-8CC1713AA27B}"/>
              </a:ext>
            </a:extLst>
          </p:cNvPr>
          <p:cNvCxnSpPr>
            <a:endCxn id="23" idx="1"/>
          </p:cNvCxnSpPr>
          <p:nvPr/>
        </p:nvCxnSpPr>
        <p:spPr>
          <a:xfrm>
            <a:off x="5309191" y="2682085"/>
            <a:ext cx="5954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FFD557A-D4B3-8C44-AD29-8B17C7507770}"/>
              </a:ext>
            </a:extLst>
          </p:cNvPr>
          <p:cNvCxnSpPr/>
          <p:nvPr/>
        </p:nvCxnSpPr>
        <p:spPr>
          <a:xfrm>
            <a:off x="5309190" y="3691345"/>
            <a:ext cx="5954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391A579-3834-6742-92A2-0553D618E3EE}"/>
              </a:ext>
            </a:extLst>
          </p:cNvPr>
          <p:cNvCxnSpPr/>
          <p:nvPr/>
        </p:nvCxnSpPr>
        <p:spPr>
          <a:xfrm>
            <a:off x="5309189" y="4196199"/>
            <a:ext cx="5954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B27408E-2B25-D545-871A-5B91255B3BC1}"/>
              </a:ext>
            </a:extLst>
          </p:cNvPr>
          <p:cNvCxnSpPr>
            <a:cxnSpLocks/>
          </p:cNvCxnSpPr>
          <p:nvPr/>
        </p:nvCxnSpPr>
        <p:spPr>
          <a:xfrm>
            <a:off x="5309189" y="3187880"/>
            <a:ext cx="1708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7A3892D-D64E-3041-9341-296E68BE5C57}"/>
              </a:ext>
            </a:extLst>
          </p:cNvPr>
          <p:cNvCxnSpPr>
            <a:cxnSpLocks/>
          </p:cNvCxnSpPr>
          <p:nvPr/>
        </p:nvCxnSpPr>
        <p:spPr>
          <a:xfrm>
            <a:off x="5309188" y="4729830"/>
            <a:ext cx="1708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8EADC73-B311-E947-82F6-7DF5A28A50C7}"/>
              </a:ext>
            </a:extLst>
          </p:cNvPr>
          <p:cNvCxnSpPr>
            <a:cxnSpLocks/>
          </p:cNvCxnSpPr>
          <p:nvPr/>
        </p:nvCxnSpPr>
        <p:spPr>
          <a:xfrm>
            <a:off x="5309188" y="5241551"/>
            <a:ext cx="17082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19729564-DBC4-6E4E-92E5-7C915E2A875E}"/>
              </a:ext>
            </a:extLst>
          </p:cNvPr>
          <p:cNvSpPr/>
          <p:nvPr/>
        </p:nvSpPr>
        <p:spPr>
          <a:xfrm>
            <a:off x="7084391" y="3010001"/>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chemeClr val="accent2"/>
                </a:solidFill>
                <a:latin typeface="Helvetica" pitchFamily="2" charset="0"/>
                <a:ea typeface="Beirut" charset="-78"/>
                <a:cs typeface="Beirut" charset="-78"/>
              </a:rPr>
              <a:t>def f(x): return 1 if…</a:t>
            </a:r>
          </a:p>
        </p:txBody>
      </p:sp>
      <p:sp>
        <p:nvSpPr>
          <p:cNvPr id="36" name="Rounded Rectangle 35">
            <a:extLst>
              <a:ext uri="{FF2B5EF4-FFF2-40B4-BE49-F238E27FC236}">
                <a16:creationId xmlns:a16="http://schemas.microsoft.com/office/drawing/2014/main" id="{405BDEE5-AB69-7345-A148-3146815A563B}"/>
              </a:ext>
            </a:extLst>
          </p:cNvPr>
          <p:cNvSpPr/>
          <p:nvPr/>
        </p:nvSpPr>
        <p:spPr>
          <a:xfrm>
            <a:off x="7084391" y="4545164"/>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0070C0"/>
                </a:solidFill>
                <a:latin typeface="Helvetica" pitchFamily="2" charset="0"/>
                <a:ea typeface="Beirut" charset="-78"/>
                <a:cs typeface="Beirut" charset="-78"/>
              </a:rPr>
              <a:t>def f(x): return 1 if…</a:t>
            </a:r>
          </a:p>
        </p:txBody>
      </p:sp>
      <p:sp>
        <p:nvSpPr>
          <p:cNvPr id="37" name="Rounded Rectangle 36">
            <a:extLst>
              <a:ext uri="{FF2B5EF4-FFF2-40B4-BE49-F238E27FC236}">
                <a16:creationId xmlns:a16="http://schemas.microsoft.com/office/drawing/2014/main" id="{54374192-5F9F-6C48-A1CE-9983F6318B19}"/>
              </a:ext>
            </a:extLst>
          </p:cNvPr>
          <p:cNvSpPr/>
          <p:nvPr/>
        </p:nvSpPr>
        <p:spPr>
          <a:xfrm>
            <a:off x="7084391" y="5056885"/>
            <a:ext cx="1435394" cy="36933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1200" dirty="0">
                <a:solidFill>
                  <a:srgbClr val="7030A0"/>
                </a:solidFill>
                <a:latin typeface="Helvetica" pitchFamily="2" charset="0"/>
                <a:ea typeface="Beirut" charset="-78"/>
                <a:cs typeface="Beirut" charset="-78"/>
              </a:rPr>
              <a:t>def f(x): return 1 if…</a:t>
            </a:r>
          </a:p>
        </p:txBody>
      </p:sp>
      <p:pic>
        <p:nvPicPr>
          <p:cNvPr id="38" name="Picture 37">
            <a:extLst>
              <a:ext uri="{FF2B5EF4-FFF2-40B4-BE49-F238E27FC236}">
                <a16:creationId xmlns:a16="http://schemas.microsoft.com/office/drawing/2014/main" id="{8489CB25-468D-844F-9F5F-628CAE0C8702}"/>
              </a:ext>
            </a:extLst>
          </p:cNvPr>
          <p:cNvPicPr>
            <a:picLocks noChangeAspect="1"/>
          </p:cNvPicPr>
          <p:nvPr/>
        </p:nvPicPr>
        <p:blipFill>
          <a:blip r:embed="rId3"/>
          <a:stretch>
            <a:fillRect/>
          </a:stretch>
        </p:blipFill>
        <p:spPr>
          <a:xfrm>
            <a:off x="5304053" y="5694008"/>
            <a:ext cx="347331" cy="347331"/>
          </a:xfrm>
          <a:prstGeom prst="rect">
            <a:avLst/>
          </a:prstGeom>
        </p:spPr>
      </p:pic>
      <p:pic>
        <p:nvPicPr>
          <p:cNvPr id="39" name="Picture 38">
            <a:extLst>
              <a:ext uri="{FF2B5EF4-FFF2-40B4-BE49-F238E27FC236}">
                <a16:creationId xmlns:a16="http://schemas.microsoft.com/office/drawing/2014/main" id="{96093AF0-AAD7-BF46-BF05-82D64EF6310B}"/>
              </a:ext>
            </a:extLst>
          </p:cNvPr>
          <p:cNvPicPr>
            <a:picLocks noChangeAspect="1"/>
          </p:cNvPicPr>
          <p:nvPr/>
        </p:nvPicPr>
        <p:blipFill>
          <a:blip r:embed="rId3">
            <a:duotone>
              <a:prstClr val="black"/>
              <a:schemeClr val="tx2">
                <a:tint val="45000"/>
                <a:satMod val="400000"/>
              </a:schemeClr>
            </a:duotone>
          </a:blip>
          <a:stretch>
            <a:fillRect/>
          </a:stretch>
        </p:blipFill>
        <p:spPr>
          <a:xfrm>
            <a:off x="5304052" y="6144673"/>
            <a:ext cx="347331" cy="347331"/>
          </a:xfrm>
          <a:prstGeom prst="rect">
            <a:avLst/>
          </a:prstGeom>
        </p:spPr>
      </p:pic>
      <p:sp>
        <p:nvSpPr>
          <p:cNvPr id="40" name="TextBox 39">
            <a:extLst>
              <a:ext uri="{FF2B5EF4-FFF2-40B4-BE49-F238E27FC236}">
                <a16:creationId xmlns:a16="http://schemas.microsoft.com/office/drawing/2014/main" id="{88A3EABF-0737-9E4F-9097-7C0AE1DE9E0D}"/>
              </a:ext>
            </a:extLst>
          </p:cNvPr>
          <p:cNvSpPr txBox="1"/>
          <p:nvPr/>
        </p:nvSpPr>
        <p:spPr>
          <a:xfrm>
            <a:off x="5615585" y="5708344"/>
            <a:ext cx="1272721" cy="307777"/>
          </a:xfrm>
          <a:prstGeom prst="rect">
            <a:avLst/>
          </a:prstGeom>
          <a:noFill/>
        </p:spPr>
        <p:txBody>
          <a:bodyPr wrap="none" rtlCol="0">
            <a:spAutoFit/>
          </a:bodyPr>
          <a:lstStyle/>
          <a:p>
            <a:r>
              <a:rPr lang="en-US" sz="1400" dirty="0"/>
              <a:t>Semantic Filter</a:t>
            </a:r>
          </a:p>
        </p:txBody>
      </p:sp>
      <p:sp>
        <p:nvSpPr>
          <p:cNvPr id="41" name="TextBox 40">
            <a:extLst>
              <a:ext uri="{FF2B5EF4-FFF2-40B4-BE49-F238E27FC236}">
                <a16:creationId xmlns:a16="http://schemas.microsoft.com/office/drawing/2014/main" id="{1CA50AEA-E2CB-ED4B-970E-49DCB1C1D792}"/>
              </a:ext>
            </a:extLst>
          </p:cNvPr>
          <p:cNvSpPr txBox="1"/>
          <p:nvPr/>
        </p:nvSpPr>
        <p:spPr>
          <a:xfrm>
            <a:off x="5615585" y="6132556"/>
            <a:ext cx="1329979" cy="307777"/>
          </a:xfrm>
          <a:prstGeom prst="rect">
            <a:avLst/>
          </a:prstGeom>
          <a:noFill/>
        </p:spPr>
        <p:txBody>
          <a:bodyPr wrap="none" rtlCol="0">
            <a:spAutoFit/>
          </a:bodyPr>
          <a:lstStyle/>
          <a:p>
            <a:r>
              <a:rPr lang="en-US" sz="1400" dirty="0"/>
              <a:t>Pragmatic Filter</a:t>
            </a:r>
          </a:p>
        </p:txBody>
      </p:sp>
    </p:spTree>
    <p:extLst>
      <p:ext uri="{BB962C8B-B14F-4D97-AF65-F5344CB8AC3E}">
        <p14:creationId xmlns:p14="http://schemas.microsoft.com/office/powerpoint/2010/main" val="12320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35" grpId="0" animBg="1"/>
      <p:bldP spid="36" grpId="0" animBg="1"/>
      <p:bldP spid="37" grpId="0" animBg="1"/>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D694A-9492-0842-A3A7-3C6583D2219B}"/>
              </a:ext>
            </a:extLst>
          </p:cNvPr>
          <p:cNvSpPr>
            <a:spLocks noGrp="1"/>
          </p:cNvSpPr>
          <p:nvPr>
            <p:ph type="title"/>
          </p:nvPr>
        </p:nvSpPr>
        <p:spPr/>
        <p:txBody>
          <a:bodyPr/>
          <a:lstStyle/>
          <a:p>
            <a:r>
              <a:rPr lang="en-US" dirty="0"/>
              <a:t>Semantic Filter</a:t>
            </a:r>
          </a:p>
        </p:txBody>
      </p:sp>
      <p:sp>
        <p:nvSpPr>
          <p:cNvPr id="4" name="Slide Number Placeholder 3">
            <a:extLst>
              <a:ext uri="{FF2B5EF4-FFF2-40B4-BE49-F238E27FC236}">
                <a16:creationId xmlns:a16="http://schemas.microsoft.com/office/drawing/2014/main" id="{D93E1CC0-8241-9044-ACA6-D8EF16A52450}"/>
              </a:ext>
            </a:extLst>
          </p:cNvPr>
          <p:cNvSpPr>
            <a:spLocks noGrp="1"/>
          </p:cNvSpPr>
          <p:nvPr>
            <p:ph type="sldNum" sz="quarter" idx="12"/>
          </p:nvPr>
        </p:nvSpPr>
        <p:spPr/>
        <p:txBody>
          <a:bodyPr/>
          <a:lstStyle/>
          <a:p>
            <a:fld id="{50ED7F7D-0BF7-DF49-A005-0374284B4A14}" type="slidenum">
              <a:rPr lang="en-US" smtClean="0"/>
              <a:pPr/>
              <a:t>14</a:t>
            </a:fld>
            <a:endParaRPr lang="en-US" dirty="0"/>
          </a:p>
        </p:txBody>
      </p:sp>
      <p:sp>
        <p:nvSpPr>
          <p:cNvPr id="8" name="Rectangle 7">
            <a:extLst>
              <a:ext uri="{FF2B5EF4-FFF2-40B4-BE49-F238E27FC236}">
                <a16:creationId xmlns:a16="http://schemas.microsoft.com/office/drawing/2014/main" id="{163653D9-0BDF-2649-9883-94EBAF3D1F48}"/>
              </a:ext>
            </a:extLst>
          </p:cNvPr>
          <p:cNvSpPr/>
          <p:nvPr/>
        </p:nvSpPr>
        <p:spPr>
          <a:xfrm>
            <a:off x="2877920" y="1731588"/>
            <a:ext cx="3388159" cy="646331"/>
          </a:xfrm>
          <a:prstGeom prst="rect">
            <a:avLst/>
          </a:prstGeom>
        </p:spPr>
        <p:txBody>
          <a:bodyPr wrap="square">
            <a:spAutoFit/>
          </a:bodyPr>
          <a:lstStyle/>
          <a:p>
            <a:r>
              <a:rPr lang="en-US" sz="1200" b="1" dirty="0">
                <a:solidFill>
                  <a:srgbClr val="0070C0"/>
                </a:solidFill>
                <a:latin typeface="Avenir Roman" charset="0"/>
                <a:ea typeface="Avenir Roman" charset="0"/>
                <a:cs typeface="Avenir Roman" charset="0"/>
              </a:rPr>
              <a:t>Tom Brady</a:t>
            </a:r>
            <a:r>
              <a:rPr lang="en-US" sz="1200" b="1" dirty="0">
                <a:latin typeface="Avenir Roman" charset="0"/>
                <a:ea typeface="Avenir Roman" charset="0"/>
                <a:cs typeface="Avenir Roman" charset="0"/>
              </a:rPr>
              <a:t> </a:t>
            </a:r>
            <a:r>
              <a:rPr lang="en-US" sz="1200" dirty="0">
                <a:latin typeface="Avenir Roman" charset="0"/>
                <a:ea typeface="Avenir Roman" charset="0"/>
                <a:cs typeface="Avenir Roman" charset="0"/>
              </a:rPr>
              <a:t>was spotted in New York City on Monday with </a:t>
            </a:r>
            <a:r>
              <a:rPr lang="en-US" sz="1200" dirty="0">
                <a:highlight>
                  <a:srgbClr val="FFFF00"/>
                </a:highlight>
                <a:latin typeface="Avenir Roman" charset="0"/>
                <a:ea typeface="Avenir Roman" charset="0"/>
                <a:cs typeface="Avenir Roman" charset="0"/>
              </a:rPr>
              <a:t>his wife</a:t>
            </a:r>
            <a:r>
              <a:rPr lang="en-US" sz="1200" dirty="0">
                <a:latin typeface="Avenir Roman" charset="0"/>
                <a:ea typeface="Avenir Roman" charset="0"/>
                <a:cs typeface="Avenir Roman" charset="0"/>
              </a:rPr>
              <a:t> </a:t>
            </a:r>
            <a:r>
              <a:rPr lang="en-US" sz="1200" b="1" dirty="0">
                <a:solidFill>
                  <a:schemeClr val="accent2"/>
                </a:solidFill>
                <a:latin typeface="Avenir Roman" charset="0"/>
                <a:ea typeface="Avenir Roman" charset="0"/>
                <a:cs typeface="Avenir Roman" charset="0"/>
              </a:rPr>
              <a:t>Gisele </a:t>
            </a:r>
            <a:r>
              <a:rPr lang="en-US" sz="1200" b="1" dirty="0" err="1">
                <a:solidFill>
                  <a:schemeClr val="accent2"/>
                </a:solidFill>
                <a:latin typeface="Avenir Roman" charset="0"/>
                <a:ea typeface="Avenir Roman" charset="0"/>
                <a:cs typeface="Avenir Roman" charset="0"/>
              </a:rPr>
              <a:t>Bündchen</a:t>
            </a:r>
            <a:r>
              <a:rPr lang="en-US" sz="1200" b="1" dirty="0">
                <a:solidFill>
                  <a:schemeClr val="accent2"/>
                </a:solidFill>
                <a:latin typeface="Avenir Roman" charset="0"/>
                <a:ea typeface="Avenir Roman" charset="0"/>
                <a:cs typeface="Avenir Roman" charset="0"/>
              </a:rPr>
              <a:t> </a:t>
            </a:r>
            <a:r>
              <a:rPr lang="en-US" sz="1200" dirty="0">
                <a:latin typeface="Avenir Roman" charset="0"/>
                <a:ea typeface="Avenir Roman" charset="0"/>
                <a:cs typeface="Avenir Roman" charset="0"/>
              </a:rPr>
              <a:t>amid rumors of Brady’s alleged role in </a:t>
            </a:r>
            <a:r>
              <a:rPr lang="en-US" sz="1200" dirty="0" err="1">
                <a:latin typeface="Avenir Roman" charset="0"/>
                <a:ea typeface="Avenir Roman" charset="0"/>
                <a:cs typeface="Avenir Roman" charset="0"/>
              </a:rPr>
              <a:t>Deflategate</a:t>
            </a:r>
            <a:r>
              <a:rPr lang="en-US" sz="1200" dirty="0">
                <a:latin typeface="Avenir Roman" charset="0"/>
                <a:ea typeface="Avenir Roman" charset="0"/>
                <a:cs typeface="Avenir Roman" charset="0"/>
              </a:rPr>
              <a:t>.</a:t>
            </a:r>
            <a:endParaRPr lang="en-US" sz="2000" dirty="0">
              <a:latin typeface="Avenir Roman" charset="0"/>
              <a:ea typeface="Avenir Roman" charset="0"/>
              <a:cs typeface="Avenir Roman" charset="0"/>
            </a:endParaRPr>
          </a:p>
        </p:txBody>
      </p:sp>
      <p:sp>
        <p:nvSpPr>
          <p:cNvPr id="9" name="Rectangle 8">
            <a:extLst>
              <a:ext uri="{FF2B5EF4-FFF2-40B4-BE49-F238E27FC236}">
                <a16:creationId xmlns:a16="http://schemas.microsoft.com/office/drawing/2014/main" id="{B88584DB-37FD-5C46-AACD-5DCE1B858ECC}"/>
              </a:ext>
            </a:extLst>
          </p:cNvPr>
          <p:cNvSpPr/>
          <p:nvPr/>
        </p:nvSpPr>
        <p:spPr>
          <a:xfrm>
            <a:off x="2943094" y="2689710"/>
            <a:ext cx="3257850" cy="415498"/>
          </a:xfrm>
          <a:prstGeom prst="rect">
            <a:avLst/>
          </a:prstGeom>
        </p:spPr>
        <p:txBody>
          <a:bodyPr wrap="square">
            <a:spAutoFit/>
          </a:bodyPr>
          <a:lstStyle/>
          <a:p>
            <a:r>
              <a:rPr lang="en-US" sz="1050" dirty="0">
                <a:solidFill>
                  <a:srgbClr val="00B050"/>
                </a:solidFill>
                <a:latin typeface="Menlo" charset="0"/>
                <a:ea typeface="Menlo" charset="0"/>
                <a:cs typeface="Menlo" charset="0"/>
              </a:rPr>
              <a:t>True</a:t>
            </a:r>
            <a:r>
              <a:rPr lang="en-US" sz="1050" dirty="0">
                <a:latin typeface="Menlo" charset="0"/>
                <a:ea typeface="Menlo" charset="0"/>
                <a:cs typeface="Menlo" charset="0"/>
              </a:rPr>
              <a:t>, because the words “his wife” are </a:t>
            </a:r>
            <a:r>
              <a:rPr lang="en-US" sz="1050" b="1" dirty="0">
                <a:latin typeface="Menlo" charset="0"/>
                <a:ea typeface="Menlo" charset="0"/>
                <a:cs typeface="Menlo" charset="0"/>
              </a:rPr>
              <a:t>right before </a:t>
            </a:r>
            <a:r>
              <a:rPr lang="en-US" sz="1050" dirty="0">
                <a:solidFill>
                  <a:schemeClr val="accent2"/>
                </a:solidFill>
                <a:latin typeface="Menlo" charset="0"/>
                <a:ea typeface="Menlo" charset="0"/>
                <a:cs typeface="Menlo" charset="0"/>
              </a:rPr>
              <a:t>person 2</a:t>
            </a:r>
            <a:r>
              <a:rPr lang="en-US" sz="1050" dirty="0">
                <a:latin typeface="Menlo" charset="0"/>
                <a:ea typeface="Menlo" charset="0"/>
                <a:cs typeface="Menlo" charset="0"/>
              </a:rPr>
              <a:t>.</a:t>
            </a:r>
          </a:p>
        </p:txBody>
      </p:sp>
      <p:sp>
        <p:nvSpPr>
          <p:cNvPr id="10" name="Rectangle 9">
            <a:extLst>
              <a:ext uri="{FF2B5EF4-FFF2-40B4-BE49-F238E27FC236}">
                <a16:creationId xmlns:a16="http://schemas.microsoft.com/office/drawing/2014/main" id="{4BF5E75C-249B-CC4E-AA95-384F1F48D8FF}"/>
              </a:ext>
            </a:extLst>
          </p:cNvPr>
          <p:cNvSpPr/>
          <p:nvPr/>
        </p:nvSpPr>
        <p:spPr>
          <a:xfrm>
            <a:off x="5254735" y="4616860"/>
            <a:ext cx="2820280" cy="553998"/>
          </a:xfrm>
          <a:prstGeom prst="rect">
            <a:avLst/>
          </a:prstGeom>
        </p:spPr>
        <p:txBody>
          <a:bodyPr wrap="square">
            <a:spAutoFit/>
          </a:bodyPr>
          <a:lstStyle/>
          <a:p>
            <a:r>
              <a:rPr lang="en-US" sz="1000" dirty="0" err="1">
                <a:solidFill>
                  <a:srgbClr val="569CD6"/>
                </a:solidFill>
                <a:latin typeface="Menlo" charset="0"/>
              </a:rPr>
              <a:t>def</a:t>
            </a:r>
            <a:r>
              <a:rPr lang="en-US" sz="1000" dirty="0">
                <a:solidFill>
                  <a:srgbClr val="D4D4D4"/>
                </a:solidFill>
                <a:latin typeface="Menlo" charset="0"/>
              </a:rPr>
              <a:t> </a:t>
            </a:r>
            <a:r>
              <a:rPr lang="en-US" sz="1000" dirty="0">
                <a:latin typeface="Menlo" charset="0"/>
              </a:rPr>
              <a:t>LF_1a</a:t>
            </a:r>
            <a:r>
              <a:rPr lang="en-US" sz="1000" dirty="0">
                <a:solidFill>
                  <a:schemeClr val="accent6">
                    <a:lumMod val="50000"/>
                  </a:schemeClr>
                </a:solidFill>
                <a:latin typeface="Menlo" charset="0"/>
              </a:rPr>
              <a:t>(</a:t>
            </a:r>
            <a:r>
              <a:rPr lang="en-US" sz="1000" dirty="0">
                <a:solidFill>
                  <a:srgbClr val="0070C0"/>
                </a:solidFill>
                <a:latin typeface="Menlo" charset="0"/>
              </a:rPr>
              <a:t>x</a:t>
            </a:r>
            <a:r>
              <a:rPr lang="en-US" sz="1000" dirty="0">
                <a:solidFill>
                  <a:schemeClr val="accent6">
                    <a:lumMod val="50000"/>
                  </a:schemeClr>
                </a:solidFill>
                <a:latin typeface="Menlo" charset="0"/>
              </a:rPr>
              <a:t>):</a:t>
            </a:r>
            <a:r>
              <a:rPr lang="en-US" sz="1000" dirty="0">
                <a:solidFill>
                  <a:srgbClr val="D4D4D4"/>
                </a:solidFill>
                <a:latin typeface="Menlo" charset="0"/>
              </a:rPr>
              <a:t> </a:t>
            </a:r>
          </a:p>
          <a:p>
            <a:r>
              <a:rPr lang="en-US" sz="1000" dirty="0">
                <a:solidFill>
                  <a:srgbClr val="C586C0"/>
                </a:solidFill>
                <a:latin typeface="Menlo" charset="0"/>
              </a:rPr>
              <a:t>  return</a:t>
            </a:r>
            <a:r>
              <a:rPr lang="en-US" sz="1000" dirty="0">
                <a:solidFill>
                  <a:srgbClr val="D4D4D4"/>
                </a:solidFill>
                <a:latin typeface="Menlo" charset="0"/>
              </a:rPr>
              <a:t> </a:t>
            </a:r>
            <a:r>
              <a:rPr lang="en-US" sz="1000" dirty="0">
                <a:solidFill>
                  <a:schemeClr val="accent3">
                    <a:lumMod val="50000"/>
                  </a:schemeClr>
                </a:solidFill>
                <a:latin typeface="Menlo" charset="0"/>
              </a:rPr>
              <a:t>(</a:t>
            </a:r>
            <a:r>
              <a:rPr lang="en-US" sz="1000" dirty="0">
                <a:solidFill>
                  <a:schemeClr val="accent6"/>
                </a:solidFill>
                <a:latin typeface="Menlo" charset="0"/>
              </a:rPr>
              <a:t>1</a:t>
            </a:r>
            <a:r>
              <a:rPr lang="en-US" sz="1000" dirty="0">
                <a:solidFill>
                  <a:srgbClr val="D4D4D4"/>
                </a:solidFill>
                <a:latin typeface="Menlo" charset="0"/>
              </a:rPr>
              <a:t> </a:t>
            </a:r>
            <a:r>
              <a:rPr lang="en-US" sz="1000" dirty="0">
                <a:solidFill>
                  <a:srgbClr val="C586C0"/>
                </a:solidFill>
                <a:latin typeface="Menlo" charset="0"/>
              </a:rPr>
              <a:t>if</a:t>
            </a:r>
            <a:r>
              <a:rPr lang="en-US" sz="1000" dirty="0">
                <a:solidFill>
                  <a:srgbClr val="D4D4D4"/>
                </a:solidFill>
                <a:latin typeface="Menlo" charset="0"/>
              </a:rPr>
              <a:t> </a:t>
            </a:r>
            <a:r>
              <a:rPr lang="en-US" sz="1000" dirty="0">
                <a:solidFill>
                  <a:schemeClr val="accent2">
                    <a:lumMod val="75000"/>
                  </a:schemeClr>
                </a:solidFill>
                <a:latin typeface="Menlo" charset="0"/>
              </a:rPr>
              <a:t>“his wife”</a:t>
            </a:r>
            <a:r>
              <a:rPr lang="en-US" sz="1000" dirty="0">
                <a:solidFill>
                  <a:schemeClr val="accent6">
                    <a:lumMod val="75000"/>
                  </a:schemeClr>
                </a:solidFill>
                <a:latin typeface="Menlo" charset="0"/>
              </a:rPr>
              <a:t> </a:t>
            </a:r>
            <a:r>
              <a:rPr lang="en-US" sz="1000" dirty="0">
                <a:solidFill>
                  <a:schemeClr val="accent4">
                    <a:lumMod val="75000"/>
                  </a:schemeClr>
                </a:solidFill>
                <a:latin typeface="Menlo" charset="0"/>
              </a:rPr>
              <a:t>in</a:t>
            </a:r>
            <a:r>
              <a:rPr lang="en-US" sz="1000" dirty="0">
                <a:solidFill>
                  <a:schemeClr val="accent6">
                    <a:lumMod val="75000"/>
                  </a:schemeClr>
                </a:solidFill>
                <a:latin typeface="Menlo" charset="0"/>
              </a:rPr>
              <a:t> </a:t>
            </a:r>
          </a:p>
          <a:p>
            <a:r>
              <a:rPr lang="en-US" sz="1000" dirty="0">
                <a:solidFill>
                  <a:schemeClr val="accent6">
                    <a:lumMod val="75000"/>
                  </a:schemeClr>
                </a:solidFill>
                <a:latin typeface="Menlo" charset="0"/>
              </a:rPr>
              <a:t>  left</a:t>
            </a:r>
            <a:r>
              <a:rPr lang="en-US" sz="1000" dirty="0">
                <a:solidFill>
                  <a:schemeClr val="accent3">
                    <a:lumMod val="50000"/>
                  </a:schemeClr>
                </a:solidFill>
                <a:latin typeface="Menlo" charset="0"/>
              </a:rPr>
              <a:t>(</a:t>
            </a:r>
            <a:r>
              <a:rPr lang="en-US" sz="1000" dirty="0">
                <a:solidFill>
                  <a:schemeClr val="accent1"/>
                </a:solidFill>
                <a:latin typeface="Menlo" charset="0"/>
              </a:rPr>
              <a:t>x</a:t>
            </a:r>
            <a:r>
              <a:rPr lang="en-US" sz="1000" dirty="0">
                <a:solidFill>
                  <a:schemeClr val="accent6">
                    <a:lumMod val="75000"/>
                  </a:schemeClr>
                </a:solidFill>
                <a:latin typeface="Menlo" charset="0"/>
              </a:rPr>
              <a:t>.person2, </a:t>
            </a:r>
            <a:r>
              <a:rPr lang="en-US" sz="1000" dirty="0" err="1">
                <a:solidFill>
                  <a:schemeClr val="accent6">
                    <a:lumMod val="75000"/>
                  </a:schemeClr>
                </a:solidFill>
                <a:latin typeface="Menlo" charset="0"/>
              </a:rPr>
              <a:t>dist</a:t>
            </a:r>
            <a:r>
              <a:rPr lang="en-US" sz="1000" dirty="0">
                <a:solidFill>
                  <a:schemeClr val="accent6">
                    <a:lumMod val="75000"/>
                  </a:schemeClr>
                </a:solidFill>
                <a:latin typeface="Menlo" charset="0"/>
              </a:rPr>
              <a:t>==1</a:t>
            </a:r>
            <a:r>
              <a:rPr lang="en-US" sz="1000" dirty="0">
                <a:solidFill>
                  <a:schemeClr val="accent3">
                    <a:lumMod val="50000"/>
                  </a:schemeClr>
                </a:solidFill>
                <a:latin typeface="Menlo" charset="0"/>
              </a:rPr>
              <a:t>)</a:t>
            </a:r>
            <a:r>
              <a:rPr lang="en-US" sz="1000" dirty="0">
                <a:solidFill>
                  <a:schemeClr val="accent6">
                    <a:lumMod val="75000"/>
                  </a:schemeClr>
                </a:solidFill>
                <a:latin typeface="Menlo" charset="0"/>
              </a:rPr>
              <a:t> </a:t>
            </a:r>
            <a:r>
              <a:rPr lang="en-US" sz="1000" dirty="0">
                <a:solidFill>
                  <a:srgbClr val="C586C0"/>
                </a:solidFill>
                <a:latin typeface="Menlo" charset="0"/>
              </a:rPr>
              <a:t>else</a:t>
            </a:r>
            <a:r>
              <a:rPr lang="en-US" sz="1000" dirty="0">
                <a:solidFill>
                  <a:srgbClr val="D4D4D4"/>
                </a:solidFill>
                <a:latin typeface="Menlo" charset="0"/>
              </a:rPr>
              <a:t> </a:t>
            </a:r>
            <a:r>
              <a:rPr lang="en-US" sz="1000" dirty="0">
                <a:solidFill>
                  <a:schemeClr val="accent3"/>
                </a:solidFill>
                <a:latin typeface="Menlo" charset="0"/>
              </a:rPr>
              <a:t>0</a:t>
            </a:r>
            <a:r>
              <a:rPr lang="en-US" sz="1000" dirty="0">
                <a:solidFill>
                  <a:schemeClr val="accent6">
                    <a:lumMod val="50000"/>
                  </a:schemeClr>
                </a:solidFill>
                <a:latin typeface="Menlo" charset="0"/>
              </a:rPr>
              <a:t>)</a:t>
            </a:r>
            <a:endParaRPr lang="en-US" sz="1000" dirty="0">
              <a:solidFill>
                <a:schemeClr val="accent6">
                  <a:lumMod val="75000"/>
                </a:schemeClr>
              </a:solidFill>
              <a:latin typeface="Menlo" charset="0"/>
            </a:endParaRPr>
          </a:p>
        </p:txBody>
      </p:sp>
      <p:sp>
        <p:nvSpPr>
          <p:cNvPr id="11" name="Rectangle 10">
            <a:extLst>
              <a:ext uri="{FF2B5EF4-FFF2-40B4-BE49-F238E27FC236}">
                <a16:creationId xmlns:a16="http://schemas.microsoft.com/office/drawing/2014/main" id="{FAC2069E-B004-934B-8360-EC5A285EB495}"/>
              </a:ext>
            </a:extLst>
          </p:cNvPr>
          <p:cNvSpPr/>
          <p:nvPr/>
        </p:nvSpPr>
        <p:spPr>
          <a:xfrm>
            <a:off x="1088617" y="4620016"/>
            <a:ext cx="2853812" cy="553998"/>
          </a:xfrm>
          <a:prstGeom prst="rect">
            <a:avLst/>
          </a:prstGeom>
          <a:ln>
            <a:noFill/>
          </a:ln>
        </p:spPr>
        <p:txBody>
          <a:bodyPr wrap="square">
            <a:spAutoFit/>
          </a:bodyPr>
          <a:lstStyle/>
          <a:p>
            <a:r>
              <a:rPr lang="en-US" sz="1000" dirty="0" err="1">
                <a:solidFill>
                  <a:srgbClr val="569CD6"/>
                </a:solidFill>
                <a:latin typeface="Menlo" charset="0"/>
              </a:rPr>
              <a:t>def</a:t>
            </a:r>
            <a:r>
              <a:rPr lang="en-US" sz="1000" dirty="0">
                <a:solidFill>
                  <a:srgbClr val="D4D4D4"/>
                </a:solidFill>
                <a:latin typeface="Menlo" charset="0"/>
              </a:rPr>
              <a:t> </a:t>
            </a:r>
            <a:r>
              <a:rPr lang="en-US" sz="1000" dirty="0">
                <a:latin typeface="Menlo" charset="0"/>
              </a:rPr>
              <a:t>LF_1b</a:t>
            </a:r>
            <a:r>
              <a:rPr lang="en-US" sz="1000" dirty="0">
                <a:solidFill>
                  <a:schemeClr val="accent6">
                    <a:lumMod val="50000"/>
                  </a:schemeClr>
                </a:solidFill>
                <a:latin typeface="Menlo" charset="0"/>
              </a:rPr>
              <a:t>(</a:t>
            </a:r>
            <a:r>
              <a:rPr lang="en-US" sz="1000" dirty="0">
                <a:solidFill>
                  <a:srgbClr val="0070C0"/>
                </a:solidFill>
                <a:latin typeface="Menlo" charset="0"/>
              </a:rPr>
              <a:t>x</a:t>
            </a:r>
            <a:r>
              <a:rPr lang="en-US" sz="1000" dirty="0">
                <a:solidFill>
                  <a:schemeClr val="accent6">
                    <a:lumMod val="50000"/>
                  </a:schemeClr>
                </a:solidFill>
                <a:latin typeface="Menlo" charset="0"/>
              </a:rPr>
              <a:t>):</a:t>
            </a:r>
            <a:r>
              <a:rPr lang="en-US" sz="1000" dirty="0">
                <a:solidFill>
                  <a:srgbClr val="D4D4D4"/>
                </a:solidFill>
                <a:latin typeface="Menlo" charset="0"/>
              </a:rPr>
              <a:t> </a:t>
            </a:r>
          </a:p>
          <a:p>
            <a:r>
              <a:rPr lang="en-US" sz="1000" dirty="0">
                <a:solidFill>
                  <a:srgbClr val="C586C0"/>
                </a:solidFill>
                <a:latin typeface="Menlo" charset="0"/>
              </a:rPr>
              <a:t>  return</a:t>
            </a:r>
            <a:r>
              <a:rPr lang="en-US" sz="1000" dirty="0">
                <a:solidFill>
                  <a:srgbClr val="D4D4D4"/>
                </a:solidFill>
                <a:latin typeface="Menlo" charset="0"/>
              </a:rPr>
              <a:t> </a:t>
            </a:r>
            <a:r>
              <a:rPr lang="en-US" sz="1000" dirty="0">
                <a:solidFill>
                  <a:schemeClr val="accent3">
                    <a:lumMod val="50000"/>
                  </a:schemeClr>
                </a:solidFill>
                <a:latin typeface="Menlo" charset="0"/>
              </a:rPr>
              <a:t>(</a:t>
            </a:r>
            <a:r>
              <a:rPr lang="en-US" sz="1000" dirty="0">
                <a:solidFill>
                  <a:srgbClr val="00B050"/>
                </a:solidFill>
                <a:latin typeface="Menlo" charset="0"/>
              </a:rPr>
              <a:t>1</a:t>
            </a:r>
            <a:r>
              <a:rPr lang="en-US" sz="1000" dirty="0">
                <a:solidFill>
                  <a:srgbClr val="D4D4D4"/>
                </a:solidFill>
                <a:latin typeface="Menlo" charset="0"/>
              </a:rPr>
              <a:t> </a:t>
            </a:r>
            <a:r>
              <a:rPr lang="en-US" sz="1000" dirty="0">
                <a:solidFill>
                  <a:srgbClr val="C586C0"/>
                </a:solidFill>
                <a:latin typeface="Menlo" charset="0"/>
              </a:rPr>
              <a:t>if</a:t>
            </a:r>
            <a:r>
              <a:rPr lang="en-US" sz="1000" dirty="0">
                <a:solidFill>
                  <a:srgbClr val="D4D4D4"/>
                </a:solidFill>
                <a:latin typeface="Menlo" charset="0"/>
              </a:rPr>
              <a:t> </a:t>
            </a:r>
            <a:r>
              <a:rPr lang="en-US" sz="1000" dirty="0">
                <a:solidFill>
                  <a:schemeClr val="accent2">
                    <a:lumMod val="75000"/>
                  </a:schemeClr>
                </a:solidFill>
                <a:latin typeface="Menlo" charset="0"/>
              </a:rPr>
              <a:t>“his wife”</a:t>
            </a:r>
            <a:r>
              <a:rPr lang="en-US" sz="1000" dirty="0">
                <a:solidFill>
                  <a:schemeClr val="accent6">
                    <a:lumMod val="75000"/>
                  </a:schemeClr>
                </a:solidFill>
                <a:latin typeface="Menlo" charset="0"/>
              </a:rPr>
              <a:t> </a:t>
            </a:r>
            <a:r>
              <a:rPr lang="en-US" sz="1000" dirty="0">
                <a:solidFill>
                  <a:schemeClr val="accent4">
                    <a:lumMod val="75000"/>
                  </a:schemeClr>
                </a:solidFill>
                <a:latin typeface="Menlo" charset="0"/>
              </a:rPr>
              <a:t>in </a:t>
            </a:r>
          </a:p>
          <a:p>
            <a:r>
              <a:rPr lang="en-US" sz="1000" dirty="0">
                <a:solidFill>
                  <a:schemeClr val="accent6">
                    <a:lumMod val="75000"/>
                  </a:schemeClr>
                </a:solidFill>
                <a:latin typeface="Menlo" charset="0"/>
              </a:rPr>
              <a:t>    right</a:t>
            </a:r>
            <a:r>
              <a:rPr lang="en-US" sz="1000" dirty="0">
                <a:solidFill>
                  <a:schemeClr val="accent3">
                    <a:lumMod val="50000"/>
                  </a:schemeClr>
                </a:solidFill>
                <a:latin typeface="Menlo" charset="0"/>
              </a:rPr>
              <a:t>(</a:t>
            </a:r>
            <a:r>
              <a:rPr lang="en-US" sz="1000" dirty="0">
                <a:solidFill>
                  <a:schemeClr val="accent1"/>
                </a:solidFill>
                <a:latin typeface="Menlo" charset="0"/>
              </a:rPr>
              <a:t>x</a:t>
            </a:r>
            <a:r>
              <a:rPr lang="en-US" sz="1000" dirty="0">
                <a:solidFill>
                  <a:schemeClr val="accent6">
                    <a:lumMod val="75000"/>
                  </a:schemeClr>
                </a:solidFill>
                <a:latin typeface="Menlo" charset="0"/>
              </a:rPr>
              <a:t>.person2</a:t>
            </a:r>
            <a:r>
              <a:rPr lang="en-US" sz="1000" dirty="0">
                <a:solidFill>
                  <a:schemeClr val="accent3">
                    <a:lumMod val="50000"/>
                  </a:schemeClr>
                </a:solidFill>
                <a:latin typeface="Menlo" charset="0"/>
              </a:rPr>
              <a:t>)</a:t>
            </a:r>
            <a:r>
              <a:rPr lang="en-US" sz="1000" dirty="0">
                <a:solidFill>
                  <a:schemeClr val="accent6">
                    <a:lumMod val="75000"/>
                  </a:schemeClr>
                </a:solidFill>
                <a:latin typeface="Menlo" charset="0"/>
              </a:rPr>
              <a:t> </a:t>
            </a:r>
            <a:r>
              <a:rPr lang="en-US" sz="1000" dirty="0">
                <a:solidFill>
                  <a:srgbClr val="C586C0"/>
                </a:solidFill>
                <a:latin typeface="Menlo" charset="0"/>
              </a:rPr>
              <a:t>else</a:t>
            </a:r>
            <a:r>
              <a:rPr lang="en-US" sz="1000" dirty="0">
                <a:solidFill>
                  <a:srgbClr val="D4D4D4"/>
                </a:solidFill>
                <a:latin typeface="Menlo" charset="0"/>
              </a:rPr>
              <a:t> </a:t>
            </a:r>
            <a:r>
              <a:rPr lang="en-US" sz="1000" dirty="0">
                <a:solidFill>
                  <a:schemeClr val="accent3"/>
                </a:solidFill>
                <a:latin typeface="Menlo" charset="0"/>
              </a:rPr>
              <a:t>0</a:t>
            </a:r>
          </a:p>
        </p:txBody>
      </p:sp>
      <p:sp>
        <p:nvSpPr>
          <p:cNvPr id="16" name="Rectangle 15">
            <a:extLst>
              <a:ext uri="{FF2B5EF4-FFF2-40B4-BE49-F238E27FC236}">
                <a16:creationId xmlns:a16="http://schemas.microsoft.com/office/drawing/2014/main" id="{60B56F5E-98F6-F74A-8A52-029A725EC500}"/>
              </a:ext>
            </a:extLst>
          </p:cNvPr>
          <p:cNvSpPr/>
          <p:nvPr/>
        </p:nvSpPr>
        <p:spPr>
          <a:xfrm>
            <a:off x="2943095" y="2689950"/>
            <a:ext cx="3177079" cy="406674"/>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18" name="Triangle 17">
            <a:extLst>
              <a:ext uri="{FF2B5EF4-FFF2-40B4-BE49-F238E27FC236}">
                <a16:creationId xmlns:a16="http://schemas.microsoft.com/office/drawing/2014/main" id="{5B79F3AC-E127-F54C-A71F-EECF50C9BD0F}"/>
              </a:ext>
            </a:extLst>
          </p:cNvPr>
          <p:cNvSpPr/>
          <p:nvPr/>
        </p:nvSpPr>
        <p:spPr>
          <a:xfrm rot="10800000">
            <a:off x="4208593" y="3186165"/>
            <a:ext cx="726814" cy="2871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2AC4C-BBD2-DD4E-992A-573253B70818}"/>
              </a:ext>
            </a:extLst>
          </p:cNvPr>
          <p:cNvSpPr/>
          <p:nvPr/>
        </p:nvSpPr>
        <p:spPr>
          <a:xfrm>
            <a:off x="790608" y="2627352"/>
            <a:ext cx="1471878" cy="369332"/>
          </a:xfrm>
          <a:prstGeom prst="rect">
            <a:avLst/>
          </a:prstGeom>
        </p:spPr>
        <p:txBody>
          <a:bodyPr wrap="none">
            <a:spAutoFit/>
          </a:bodyPr>
          <a:lstStyle/>
          <a:p>
            <a:pPr algn="ctr"/>
            <a:r>
              <a:rPr lang="en-US" b="1" dirty="0">
                <a:latin typeface="Avenir Black" charset="0"/>
              </a:rPr>
              <a:t>Explanation</a:t>
            </a:r>
          </a:p>
        </p:txBody>
      </p:sp>
      <p:sp>
        <p:nvSpPr>
          <p:cNvPr id="24" name="Rectangle 23">
            <a:extLst>
              <a:ext uri="{FF2B5EF4-FFF2-40B4-BE49-F238E27FC236}">
                <a16:creationId xmlns:a16="http://schemas.microsoft.com/office/drawing/2014/main" id="{4760BF2B-1E31-DE49-ABCD-B55E03DF8DAB}"/>
              </a:ext>
            </a:extLst>
          </p:cNvPr>
          <p:cNvSpPr/>
          <p:nvPr/>
        </p:nvSpPr>
        <p:spPr>
          <a:xfrm>
            <a:off x="1088617" y="4586502"/>
            <a:ext cx="2791347" cy="621026"/>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25" name="Rectangle 24">
            <a:extLst>
              <a:ext uri="{FF2B5EF4-FFF2-40B4-BE49-F238E27FC236}">
                <a16:creationId xmlns:a16="http://schemas.microsoft.com/office/drawing/2014/main" id="{9C9145BD-41F3-A940-8DED-6012D2E55246}"/>
              </a:ext>
            </a:extLst>
          </p:cNvPr>
          <p:cNvSpPr/>
          <p:nvPr/>
        </p:nvSpPr>
        <p:spPr>
          <a:xfrm>
            <a:off x="5274524" y="4593017"/>
            <a:ext cx="2791347" cy="612442"/>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26" name="Rectangle 25">
            <a:extLst>
              <a:ext uri="{FF2B5EF4-FFF2-40B4-BE49-F238E27FC236}">
                <a16:creationId xmlns:a16="http://schemas.microsoft.com/office/drawing/2014/main" id="{5D54D7C6-6C49-1346-8DC9-862CADB05549}"/>
              </a:ext>
            </a:extLst>
          </p:cNvPr>
          <p:cNvSpPr/>
          <p:nvPr/>
        </p:nvSpPr>
        <p:spPr>
          <a:xfrm>
            <a:off x="5521331" y="5453911"/>
            <a:ext cx="1912703" cy="338554"/>
          </a:xfrm>
          <a:prstGeom prst="rect">
            <a:avLst/>
          </a:prstGeom>
        </p:spPr>
        <p:txBody>
          <a:bodyPr wrap="none">
            <a:spAutoFit/>
          </a:bodyPr>
          <a:lstStyle/>
          <a:p>
            <a:r>
              <a:rPr lang="en-US" sz="1600" dirty="0">
                <a:latin typeface="Menlo" charset="0"/>
              </a:rPr>
              <a:t>LF_1a(x1) == </a:t>
            </a:r>
            <a:r>
              <a:rPr lang="en-US" sz="1600" dirty="0">
                <a:solidFill>
                  <a:srgbClr val="00B050"/>
                </a:solidFill>
                <a:latin typeface="Menlo" charset="0"/>
              </a:rPr>
              <a:t>1</a:t>
            </a:r>
            <a:endParaRPr lang="en-US" sz="1600" dirty="0">
              <a:solidFill>
                <a:srgbClr val="00B050"/>
              </a:solidFill>
            </a:endParaRPr>
          </a:p>
        </p:txBody>
      </p:sp>
      <p:sp>
        <p:nvSpPr>
          <p:cNvPr id="27" name="Rectangle 26">
            <a:extLst>
              <a:ext uri="{FF2B5EF4-FFF2-40B4-BE49-F238E27FC236}">
                <a16:creationId xmlns:a16="http://schemas.microsoft.com/office/drawing/2014/main" id="{75FC6EE0-6725-7F4C-88AA-B63F1405C47B}"/>
              </a:ext>
            </a:extLst>
          </p:cNvPr>
          <p:cNvSpPr/>
          <p:nvPr/>
        </p:nvSpPr>
        <p:spPr>
          <a:xfrm>
            <a:off x="5008634" y="5922028"/>
            <a:ext cx="3312481" cy="584775"/>
          </a:xfrm>
          <a:prstGeom prst="rect">
            <a:avLst/>
          </a:prstGeom>
        </p:spPr>
        <p:txBody>
          <a:bodyPr wrap="square">
            <a:spAutoFit/>
          </a:bodyPr>
          <a:lstStyle/>
          <a:p>
            <a:pPr algn="ctr"/>
            <a:r>
              <a:rPr lang="en-US" sz="1600" dirty="0">
                <a:latin typeface="Helvetica" pitchFamily="2" charset="0"/>
              </a:rPr>
              <a:t>(“his wife” is, in fact, 1 word to the left of person 2)</a:t>
            </a:r>
          </a:p>
        </p:txBody>
      </p:sp>
      <p:sp>
        <p:nvSpPr>
          <p:cNvPr id="30" name="Rectangle 29">
            <a:extLst>
              <a:ext uri="{FF2B5EF4-FFF2-40B4-BE49-F238E27FC236}">
                <a16:creationId xmlns:a16="http://schemas.microsoft.com/office/drawing/2014/main" id="{4F076B12-100D-A545-8459-BB5B113CC12A}"/>
              </a:ext>
            </a:extLst>
          </p:cNvPr>
          <p:cNvSpPr/>
          <p:nvPr/>
        </p:nvSpPr>
        <p:spPr>
          <a:xfrm>
            <a:off x="1248406" y="5467299"/>
            <a:ext cx="1912703" cy="338554"/>
          </a:xfrm>
          <a:prstGeom prst="rect">
            <a:avLst/>
          </a:prstGeom>
        </p:spPr>
        <p:txBody>
          <a:bodyPr wrap="none">
            <a:spAutoFit/>
          </a:bodyPr>
          <a:lstStyle/>
          <a:p>
            <a:r>
              <a:rPr lang="en-US" sz="1600" dirty="0">
                <a:latin typeface="Menlo" charset="0"/>
              </a:rPr>
              <a:t>LF_1b(x1) == </a:t>
            </a:r>
            <a:r>
              <a:rPr lang="en-US" sz="1600" dirty="0">
                <a:solidFill>
                  <a:schemeClr val="accent3"/>
                </a:solidFill>
                <a:latin typeface="Menlo" charset="0"/>
              </a:rPr>
              <a:t>0</a:t>
            </a:r>
            <a:endParaRPr lang="en-US" sz="1600" dirty="0">
              <a:solidFill>
                <a:schemeClr val="accent3"/>
              </a:solidFill>
            </a:endParaRPr>
          </a:p>
        </p:txBody>
      </p:sp>
      <p:sp>
        <p:nvSpPr>
          <p:cNvPr id="31" name="Rectangle 30">
            <a:extLst>
              <a:ext uri="{FF2B5EF4-FFF2-40B4-BE49-F238E27FC236}">
                <a16:creationId xmlns:a16="http://schemas.microsoft.com/office/drawing/2014/main" id="{24415707-E8D2-034A-BA1C-196376B670AF}"/>
              </a:ext>
            </a:extLst>
          </p:cNvPr>
          <p:cNvSpPr/>
          <p:nvPr/>
        </p:nvSpPr>
        <p:spPr>
          <a:xfrm>
            <a:off x="790608" y="5915513"/>
            <a:ext cx="3312481" cy="584775"/>
          </a:xfrm>
          <a:prstGeom prst="rect">
            <a:avLst/>
          </a:prstGeom>
        </p:spPr>
        <p:txBody>
          <a:bodyPr wrap="square">
            <a:spAutoFit/>
          </a:bodyPr>
          <a:lstStyle/>
          <a:p>
            <a:pPr algn="ctr"/>
            <a:r>
              <a:rPr lang="en-US" sz="1600" dirty="0">
                <a:latin typeface="Helvetica" pitchFamily="2" charset="0"/>
              </a:rPr>
              <a:t>(“his wife” is not to the right of person 2)</a:t>
            </a:r>
          </a:p>
        </p:txBody>
      </p:sp>
      <p:pic>
        <p:nvPicPr>
          <p:cNvPr id="33" name="Picture 32">
            <a:extLst>
              <a:ext uri="{FF2B5EF4-FFF2-40B4-BE49-F238E27FC236}">
                <a16:creationId xmlns:a16="http://schemas.microsoft.com/office/drawing/2014/main" id="{B4D377D6-2F3A-6040-8EE0-5ED9E0E5EB4E}"/>
              </a:ext>
            </a:extLst>
          </p:cNvPr>
          <p:cNvPicPr>
            <a:picLocks noChangeAspect="1"/>
          </p:cNvPicPr>
          <p:nvPr/>
        </p:nvPicPr>
        <p:blipFill>
          <a:blip r:embed="rId3"/>
          <a:stretch>
            <a:fillRect/>
          </a:stretch>
        </p:blipFill>
        <p:spPr>
          <a:xfrm>
            <a:off x="3254440" y="5514539"/>
            <a:ext cx="240844" cy="240844"/>
          </a:xfrm>
          <a:prstGeom prst="rect">
            <a:avLst/>
          </a:prstGeom>
        </p:spPr>
      </p:pic>
      <p:pic>
        <p:nvPicPr>
          <p:cNvPr id="34" name="Picture 33">
            <a:extLst>
              <a:ext uri="{FF2B5EF4-FFF2-40B4-BE49-F238E27FC236}">
                <a16:creationId xmlns:a16="http://schemas.microsoft.com/office/drawing/2014/main" id="{7135B3F5-76A4-5E40-94FC-ED307433685C}"/>
              </a:ext>
            </a:extLst>
          </p:cNvPr>
          <p:cNvPicPr>
            <a:picLocks noChangeAspect="1"/>
          </p:cNvPicPr>
          <p:nvPr/>
        </p:nvPicPr>
        <p:blipFill>
          <a:blip r:embed="rId4"/>
          <a:stretch>
            <a:fillRect/>
          </a:stretch>
        </p:blipFill>
        <p:spPr>
          <a:xfrm>
            <a:off x="7512375" y="5466105"/>
            <a:ext cx="252984" cy="263674"/>
          </a:xfrm>
          <a:prstGeom prst="rect">
            <a:avLst/>
          </a:prstGeom>
        </p:spPr>
      </p:pic>
      <p:sp>
        <p:nvSpPr>
          <p:cNvPr id="35" name="TextBox 34">
            <a:extLst>
              <a:ext uri="{FF2B5EF4-FFF2-40B4-BE49-F238E27FC236}">
                <a16:creationId xmlns:a16="http://schemas.microsoft.com/office/drawing/2014/main" id="{9AC3EED2-E1E6-3A49-9911-E54A4727F135}"/>
              </a:ext>
            </a:extLst>
          </p:cNvPr>
          <p:cNvSpPr txBox="1"/>
          <p:nvPr/>
        </p:nvSpPr>
        <p:spPr>
          <a:xfrm>
            <a:off x="5064146" y="4071998"/>
            <a:ext cx="3338222" cy="338554"/>
          </a:xfrm>
          <a:prstGeom prst="rect">
            <a:avLst/>
          </a:prstGeom>
          <a:noFill/>
        </p:spPr>
        <p:txBody>
          <a:bodyPr wrap="none" rtlCol="0">
            <a:spAutoFit/>
          </a:bodyPr>
          <a:lstStyle/>
          <a:p>
            <a:r>
              <a:rPr lang="en-US" sz="1600" dirty="0"/>
              <a:t>“right before” = “immediately before”</a:t>
            </a:r>
          </a:p>
        </p:txBody>
      </p:sp>
      <p:sp>
        <p:nvSpPr>
          <p:cNvPr id="36" name="TextBox 35">
            <a:extLst>
              <a:ext uri="{FF2B5EF4-FFF2-40B4-BE49-F238E27FC236}">
                <a16:creationId xmlns:a16="http://schemas.microsoft.com/office/drawing/2014/main" id="{1876D31C-E07F-1242-9022-2BC925EDA0D5}"/>
              </a:ext>
            </a:extLst>
          </p:cNvPr>
          <p:cNvSpPr txBox="1"/>
          <p:nvPr/>
        </p:nvSpPr>
        <p:spPr>
          <a:xfrm>
            <a:off x="1011455" y="4087818"/>
            <a:ext cx="2870786" cy="338554"/>
          </a:xfrm>
          <a:prstGeom prst="rect">
            <a:avLst/>
          </a:prstGeom>
          <a:noFill/>
        </p:spPr>
        <p:txBody>
          <a:bodyPr wrap="none" rtlCol="0">
            <a:spAutoFit/>
          </a:bodyPr>
          <a:lstStyle/>
          <a:p>
            <a:r>
              <a:rPr lang="en-US" sz="1600" dirty="0"/>
              <a:t>“right before” = “to the right of”</a:t>
            </a:r>
          </a:p>
        </p:txBody>
      </p:sp>
      <p:cxnSp>
        <p:nvCxnSpPr>
          <p:cNvPr id="38" name="Straight Connector 37">
            <a:extLst>
              <a:ext uri="{FF2B5EF4-FFF2-40B4-BE49-F238E27FC236}">
                <a16:creationId xmlns:a16="http://schemas.microsoft.com/office/drawing/2014/main" id="{F63D9AF8-3A79-0544-A0DE-D27D3CBA8CFF}"/>
              </a:ext>
            </a:extLst>
          </p:cNvPr>
          <p:cNvCxnSpPr>
            <a:cxnSpLocks/>
          </p:cNvCxnSpPr>
          <p:nvPr/>
        </p:nvCxnSpPr>
        <p:spPr>
          <a:xfrm>
            <a:off x="4571999" y="4084731"/>
            <a:ext cx="0" cy="2450753"/>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4165BB2-F75D-5245-8B67-C8109733B841}"/>
              </a:ext>
            </a:extLst>
          </p:cNvPr>
          <p:cNvSpPr/>
          <p:nvPr/>
        </p:nvSpPr>
        <p:spPr>
          <a:xfrm>
            <a:off x="2515523" y="1705948"/>
            <a:ext cx="492443" cy="307777"/>
          </a:xfrm>
          <a:prstGeom prst="rect">
            <a:avLst/>
          </a:prstGeom>
        </p:spPr>
        <p:txBody>
          <a:bodyPr wrap="none">
            <a:spAutoFit/>
          </a:bodyPr>
          <a:lstStyle/>
          <a:p>
            <a:r>
              <a:rPr lang="en-US" sz="1400" b="1" dirty="0">
                <a:latin typeface="Avenir Roman" charset="0"/>
                <a:ea typeface="Avenir Roman" charset="0"/>
                <a:cs typeface="Avenir Roman" charset="0"/>
              </a:rPr>
              <a:t>x1: </a:t>
            </a:r>
            <a:endParaRPr lang="en-US" sz="1400" dirty="0"/>
          </a:p>
        </p:txBody>
      </p:sp>
      <p:sp>
        <p:nvSpPr>
          <p:cNvPr id="3" name="Rectangle 2">
            <a:extLst>
              <a:ext uri="{FF2B5EF4-FFF2-40B4-BE49-F238E27FC236}">
                <a16:creationId xmlns:a16="http://schemas.microsoft.com/office/drawing/2014/main" id="{BF9FD5F4-6C86-8044-8690-6F972BD0F57A}"/>
              </a:ext>
            </a:extLst>
          </p:cNvPr>
          <p:cNvSpPr/>
          <p:nvPr/>
        </p:nvSpPr>
        <p:spPr>
          <a:xfrm>
            <a:off x="790608" y="1675170"/>
            <a:ext cx="1120820" cy="369332"/>
          </a:xfrm>
          <a:prstGeom prst="rect">
            <a:avLst/>
          </a:prstGeom>
        </p:spPr>
        <p:txBody>
          <a:bodyPr wrap="none">
            <a:spAutoFit/>
          </a:bodyPr>
          <a:lstStyle/>
          <a:p>
            <a:pPr algn="ctr"/>
            <a:r>
              <a:rPr lang="en-US" b="1" dirty="0">
                <a:latin typeface="Avenir Black" charset="0"/>
                <a:ea typeface="Avenir Black" charset="0"/>
                <a:cs typeface="Avenir Black" charset="0"/>
              </a:rPr>
              <a:t>Example</a:t>
            </a:r>
          </a:p>
        </p:txBody>
      </p:sp>
      <p:sp>
        <p:nvSpPr>
          <p:cNvPr id="28" name="Rectangle 27">
            <a:extLst>
              <a:ext uri="{FF2B5EF4-FFF2-40B4-BE49-F238E27FC236}">
                <a16:creationId xmlns:a16="http://schemas.microsoft.com/office/drawing/2014/main" id="{C6497838-8FC7-2844-9EE3-F6D25D99CF09}"/>
              </a:ext>
            </a:extLst>
          </p:cNvPr>
          <p:cNvSpPr/>
          <p:nvPr/>
        </p:nvSpPr>
        <p:spPr>
          <a:xfrm>
            <a:off x="2877920" y="3635334"/>
            <a:ext cx="3411511" cy="369332"/>
          </a:xfrm>
          <a:prstGeom prst="rect">
            <a:avLst/>
          </a:prstGeom>
        </p:spPr>
        <p:txBody>
          <a:bodyPr wrap="none">
            <a:spAutoFit/>
          </a:bodyPr>
          <a:lstStyle/>
          <a:p>
            <a:pPr algn="ctr"/>
            <a:r>
              <a:rPr lang="en-US" b="1" dirty="0">
                <a:latin typeface="Avenir Black" charset="0"/>
              </a:rPr>
              <a:t>Candidate Labeling Functions</a:t>
            </a:r>
          </a:p>
        </p:txBody>
      </p:sp>
    </p:spTree>
    <p:extLst>
      <p:ext uri="{BB962C8B-B14F-4D97-AF65-F5344CB8AC3E}">
        <p14:creationId xmlns:p14="http://schemas.microsoft.com/office/powerpoint/2010/main" val="35164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8393-955A-7A4C-A618-8696704B63C5}"/>
              </a:ext>
            </a:extLst>
          </p:cNvPr>
          <p:cNvSpPr>
            <a:spLocks noGrp="1"/>
          </p:cNvSpPr>
          <p:nvPr>
            <p:ph type="title"/>
          </p:nvPr>
        </p:nvSpPr>
        <p:spPr/>
        <p:txBody>
          <a:bodyPr/>
          <a:lstStyle/>
          <a:p>
            <a:r>
              <a:rPr lang="en-US" dirty="0"/>
              <a:t>Pragmatic Filters</a:t>
            </a:r>
          </a:p>
        </p:txBody>
      </p:sp>
      <p:sp>
        <p:nvSpPr>
          <p:cNvPr id="4" name="Slide Number Placeholder 3">
            <a:extLst>
              <a:ext uri="{FF2B5EF4-FFF2-40B4-BE49-F238E27FC236}">
                <a16:creationId xmlns:a16="http://schemas.microsoft.com/office/drawing/2014/main" id="{AEFD599C-1BF0-D247-9E32-DF6842C989DF}"/>
              </a:ext>
            </a:extLst>
          </p:cNvPr>
          <p:cNvSpPr>
            <a:spLocks noGrp="1"/>
          </p:cNvSpPr>
          <p:nvPr>
            <p:ph type="sldNum" sz="quarter" idx="12"/>
          </p:nvPr>
        </p:nvSpPr>
        <p:spPr/>
        <p:txBody>
          <a:bodyPr/>
          <a:lstStyle/>
          <a:p>
            <a:fld id="{50ED7F7D-0BF7-DF49-A005-0374284B4A14}" type="slidenum">
              <a:rPr lang="en-US" smtClean="0"/>
              <a:pPr/>
              <a:t>15</a:t>
            </a:fld>
            <a:endParaRPr lang="en-US" dirty="0"/>
          </a:p>
        </p:txBody>
      </p:sp>
      <p:sp>
        <p:nvSpPr>
          <p:cNvPr id="5" name="Oval 4">
            <a:extLst>
              <a:ext uri="{FF2B5EF4-FFF2-40B4-BE49-F238E27FC236}">
                <a16:creationId xmlns:a16="http://schemas.microsoft.com/office/drawing/2014/main" id="{07378D3C-3957-AC4A-A293-B4BF9861EB75}"/>
              </a:ext>
            </a:extLst>
          </p:cNvPr>
          <p:cNvSpPr/>
          <p:nvPr/>
        </p:nvSpPr>
        <p:spPr>
          <a:xfrm>
            <a:off x="3788710"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6" name="Oval 5">
            <a:extLst>
              <a:ext uri="{FF2B5EF4-FFF2-40B4-BE49-F238E27FC236}">
                <a16:creationId xmlns:a16="http://schemas.microsoft.com/office/drawing/2014/main" id="{8DD1FDA9-C23A-7746-B3FB-59D4C4042E2D}"/>
              </a:ext>
            </a:extLst>
          </p:cNvPr>
          <p:cNvSpPr/>
          <p:nvPr/>
        </p:nvSpPr>
        <p:spPr>
          <a:xfrm>
            <a:off x="4114846"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7" name="Oval 6">
            <a:extLst>
              <a:ext uri="{FF2B5EF4-FFF2-40B4-BE49-F238E27FC236}">
                <a16:creationId xmlns:a16="http://schemas.microsoft.com/office/drawing/2014/main" id="{84EF89ED-4492-0D41-96A5-671C70994DB1}"/>
              </a:ext>
            </a:extLst>
          </p:cNvPr>
          <p:cNvSpPr/>
          <p:nvPr/>
        </p:nvSpPr>
        <p:spPr>
          <a:xfrm>
            <a:off x="4440982"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8" name="Oval 7">
            <a:extLst>
              <a:ext uri="{FF2B5EF4-FFF2-40B4-BE49-F238E27FC236}">
                <a16:creationId xmlns:a16="http://schemas.microsoft.com/office/drawing/2014/main" id="{7D6044EF-4AB1-9442-93C1-27C6AFDD73D6}"/>
              </a:ext>
            </a:extLst>
          </p:cNvPr>
          <p:cNvSpPr/>
          <p:nvPr/>
        </p:nvSpPr>
        <p:spPr>
          <a:xfrm>
            <a:off x="4767118"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9" name="Oval 8">
            <a:extLst>
              <a:ext uri="{FF2B5EF4-FFF2-40B4-BE49-F238E27FC236}">
                <a16:creationId xmlns:a16="http://schemas.microsoft.com/office/drawing/2014/main" id="{E793C4EC-414D-5049-A789-15DA9DEDE6DF}"/>
              </a:ext>
            </a:extLst>
          </p:cNvPr>
          <p:cNvSpPr/>
          <p:nvPr/>
        </p:nvSpPr>
        <p:spPr>
          <a:xfrm>
            <a:off x="5093254"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0" name="Oval 9">
            <a:extLst>
              <a:ext uri="{FF2B5EF4-FFF2-40B4-BE49-F238E27FC236}">
                <a16:creationId xmlns:a16="http://schemas.microsoft.com/office/drawing/2014/main" id="{558E6619-A826-FA45-BF9B-B87E473829A0}"/>
              </a:ext>
            </a:extLst>
          </p:cNvPr>
          <p:cNvSpPr/>
          <p:nvPr/>
        </p:nvSpPr>
        <p:spPr>
          <a:xfrm>
            <a:off x="5419390"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1" name="Oval 10">
            <a:extLst>
              <a:ext uri="{FF2B5EF4-FFF2-40B4-BE49-F238E27FC236}">
                <a16:creationId xmlns:a16="http://schemas.microsoft.com/office/drawing/2014/main" id="{C1EE3E26-117C-DE43-A008-7EC048173B85}"/>
              </a:ext>
            </a:extLst>
          </p:cNvPr>
          <p:cNvSpPr/>
          <p:nvPr/>
        </p:nvSpPr>
        <p:spPr>
          <a:xfrm>
            <a:off x="5745526"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2" name="Oval 11">
            <a:extLst>
              <a:ext uri="{FF2B5EF4-FFF2-40B4-BE49-F238E27FC236}">
                <a16:creationId xmlns:a16="http://schemas.microsoft.com/office/drawing/2014/main" id="{2399A7E0-23E2-EF48-9D6B-1083B884CE71}"/>
              </a:ext>
            </a:extLst>
          </p:cNvPr>
          <p:cNvSpPr/>
          <p:nvPr/>
        </p:nvSpPr>
        <p:spPr>
          <a:xfrm>
            <a:off x="6071662"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3" name="Oval 12">
            <a:extLst>
              <a:ext uri="{FF2B5EF4-FFF2-40B4-BE49-F238E27FC236}">
                <a16:creationId xmlns:a16="http://schemas.microsoft.com/office/drawing/2014/main" id="{2F828B4A-4F50-E241-8E77-A455B83F5AAE}"/>
              </a:ext>
            </a:extLst>
          </p:cNvPr>
          <p:cNvSpPr/>
          <p:nvPr/>
        </p:nvSpPr>
        <p:spPr>
          <a:xfrm>
            <a:off x="6397798"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4" name="Oval 13">
            <a:extLst>
              <a:ext uri="{FF2B5EF4-FFF2-40B4-BE49-F238E27FC236}">
                <a16:creationId xmlns:a16="http://schemas.microsoft.com/office/drawing/2014/main" id="{166B3CBD-B2E3-F645-AE0B-A589B8DBBC50}"/>
              </a:ext>
            </a:extLst>
          </p:cNvPr>
          <p:cNvSpPr/>
          <p:nvPr/>
        </p:nvSpPr>
        <p:spPr>
          <a:xfrm>
            <a:off x="6723934"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8F9FE4F-36D0-4A4F-AD86-5A28EB0D04D9}"/>
              </a:ext>
            </a:extLst>
          </p:cNvPr>
          <p:cNvSpPr/>
          <p:nvPr/>
        </p:nvSpPr>
        <p:spPr>
          <a:xfrm>
            <a:off x="7050070"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A39CD3B-4194-0D42-AE44-0C553B32932F}"/>
              </a:ext>
            </a:extLst>
          </p:cNvPr>
          <p:cNvSpPr/>
          <p:nvPr/>
        </p:nvSpPr>
        <p:spPr>
          <a:xfrm>
            <a:off x="7376206" y="290941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7499C49-4E34-A247-9E0F-977E2629C603}"/>
              </a:ext>
            </a:extLst>
          </p:cNvPr>
          <p:cNvSpPr/>
          <p:nvPr/>
        </p:nvSpPr>
        <p:spPr>
          <a:xfrm>
            <a:off x="3788710" y="39160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8" name="Oval 17">
            <a:extLst>
              <a:ext uri="{FF2B5EF4-FFF2-40B4-BE49-F238E27FC236}">
                <a16:creationId xmlns:a16="http://schemas.microsoft.com/office/drawing/2014/main" id="{5AB61E4B-6207-B447-A0C5-EA3248A7CA4D}"/>
              </a:ext>
            </a:extLst>
          </p:cNvPr>
          <p:cNvSpPr/>
          <p:nvPr/>
        </p:nvSpPr>
        <p:spPr>
          <a:xfrm>
            <a:off x="4114846" y="391601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9" name="Oval 18">
            <a:extLst>
              <a:ext uri="{FF2B5EF4-FFF2-40B4-BE49-F238E27FC236}">
                <a16:creationId xmlns:a16="http://schemas.microsoft.com/office/drawing/2014/main" id="{F44FFE52-39E5-6E4C-BD4A-1574FFB265A3}"/>
              </a:ext>
            </a:extLst>
          </p:cNvPr>
          <p:cNvSpPr/>
          <p:nvPr/>
        </p:nvSpPr>
        <p:spPr>
          <a:xfrm>
            <a:off x="4440982" y="39160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0" name="Oval 19">
            <a:extLst>
              <a:ext uri="{FF2B5EF4-FFF2-40B4-BE49-F238E27FC236}">
                <a16:creationId xmlns:a16="http://schemas.microsoft.com/office/drawing/2014/main" id="{B59E38E8-DD64-BC4E-BF49-4C1439B2D911}"/>
              </a:ext>
            </a:extLst>
          </p:cNvPr>
          <p:cNvSpPr/>
          <p:nvPr/>
        </p:nvSpPr>
        <p:spPr>
          <a:xfrm>
            <a:off x="4767118" y="391601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1" name="Oval 20">
            <a:extLst>
              <a:ext uri="{FF2B5EF4-FFF2-40B4-BE49-F238E27FC236}">
                <a16:creationId xmlns:a16="http://schemas.microsoft.com/office/drawing/2014/main" id="{9AEDB1D5-EA45-B448-B3A7-1021900F8F17}"/>
              </a:ext>
            </a:extLst>
          </p:cNvPr>
          <p:cNvSpPr/>
          <p:nvPr/>
        </p:nvSpPr>
        <p:spPr>
          <a:xfrm>
            <a:off x="5093254" y="39160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2" name="Oval 21">
            <a:extLst>
              <a:ext uri="{FF2B5EF4-FFF2-40B4-BE49-F238E27FC236}">
                <a16:creationId xmlns:a16="http://schemas.microsoft.com/office/drawing/2014/main" id="{95809C3D-6530-2A4D-8F67-CB7A51F03BE3}"/>
              </a:ext>
            </a:extLst>
          </p:cNvPr>
          <p:cNvSpPr/>
          <p:nvPr/>
        </p:nvSpPr>
        <p:spPr>
          <a:xfrm>
            <a:off x="5419390" y="39160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3" name="Oval 22">
            <a:extLst>
              <a:ext uri="{FF2B5EF4-FFF2-40B4-BE49-F238E27FC236}">
                <a16:creationId xmlns:a16="http://schemas.microsoft.com/office/drawing/2014/main" id="{C6087D43-F44D-3042-8F48-CA8001D33FB8}"/>
              </a:ext>
            </a:extLst>
          </p:cNvPr>
          <p:cNvSpPr/>
          <p:nvPr/>
        </p:nvSpPr>
        <p:spPr>
          <a:xfrm>
            <a:off x="5745526" y="39160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4" name="Oval 23">
            <a:extLst>
              <a:ext uri="{FF2B5EF4-FFF2-40B4-BE49-F238E27FC236}">
                <a16:creationId xmlns:a16="http://schemas.microsoft.com/office/drawing/2014/main" id="{8AA21B9B-2686-DD4C-B87F-9E217FAAF56A}"/>
              </a:ext>
            </a:extLst>
          </p:cNvPr>
          <p:cNvSpPr/>
          <p:nvPr/>
        </p:nvSpPr>
        <p:spPr>
          <a:xfrm>
            <a:off x="6071662" y="39160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5" name="Oval 24">
            <a:extLst>
              <a:ext uri="{FF2B5EF4-FFF2-40B4-BE49-F238E27FC236}">
                <a16:creationId xmlns:a16="http://schemas.microsoft.com/office/drawing/2014/main" id="{C5E40D4F-D993-844B-BA83-1A34709739DB}"/>
              </a:ext>
            </a:extLst>
          </p:cNvPr>
          <p:cNvSpPr/>
          <p:nvPr/>
        </p:nvSpPr>
        <p:spPr>
          <a:xfrm>
            <a:off x="6397798" y="39160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6" name="Oval 25">
            <a:extLst>
              <a:ext uri="{FF2B5EF4-FFF2-40B4-BE49-F238E27FC236}">
                <a16:creationId xmlns:a16="http://schemas.microsoft.com/office/drawing/2014/main" id="{86E53CB9-9076-D140-BCF3-4B6DB3023A23}"/>
              </a:ext>
            </a:extLst>
          </p:cNvPr>
          <p:cNvSpPr/>
          <p:nvPr/>
        </p:nvSpPr>
        <p:spPr>
          <a:xfrm>
            <a:off x="6723934" y="39160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6458AD8-FF98-BF4D-B03E-DB47A21022F7}"/>
              </a:ext>
            </a:extLst>
          </p:cNvPr>
          <p:cNvSpPr/>
          <p:nvPr/>
        </p:nvSpPr>
        <p:spPr>
          <a:xfrm>
            <a:off x="7050070" y="39160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1EDDF88-7048-B046-9FB6-ABC0BBB44CF4}"/>
              </a:ext>
            </a:extLst>
          </p:cNvPr>
          <p:cNvSpPr/>
          <p:nvPr/>
        </p:nvSpPr>
        <p:spPr>
          <a:xfrm>
            <a:off x="7376206" y="391601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CFCBEAC-AB83-204B-AD73-EE3F287EC8E5}"/>
              </a:ext>
            </a:extLst>
          </p:cNvPr>
          <p:cNvSpPr/>
          <p:nvPr/>
        </p:nvSpPr>
        <p:spPr>
          <a:xfrm>
            <a:off x="3050636" y="2832971"/>
            <a:ext cx="582211" cy="369332"/>
          </a:xfrm>
          <a:prstGeom prst="rect">
            <a:avLst/>
          </a:prstGeom>
        </p:spPr>
        <p:txBody>
          <a:bodyPr wrap="none">
            <a:spAutoFit/>
          </a:bodyPr>
          <a:lstStyle/>
          <a:p>
            <a:r>
              <a:rPr lang="en-US" sz="1800" dirty="0">
                <a:latin typeface="Avenir Next" charset="0"/>
                <a:ea typeface="Avenir Next" charset="0"/>
                <a:cs typeface="Avenir Next" charset="0"/>
              </a:rPr>
              <a:t>LF</a:t>
            </a:r>
            <a:r>
              <a:rPr lang="en-US" sz="1800" baseline="-25000" dirty="0">
                <a:latin typeface="Avenir Next" charset="0"/>
                <a:ea typeface="Avenir Next" charset="0"/>
                <a:cs typeface="Avenir Next" charset="0"/>
              </a:rPr>
              <a:t>1</a:t>
            </a:r>
            <a:r>
              <a:rPr lang="en-US" sz="1600" dirty="0">
                <a:latin typeface="Avenir Next" charset="0"/>
                <a:ea typeface="Avenir Next" charset="0"/>
                <a:cs typeface="Avenir Next" charset="0"/>
              </a:rPr>
              <a:t>:</a:t>
            </a:r>
          </a:p>
        </p:txBody>
      </p:sp>
      <p:sp>
        <p:nvSpPr>
          <p:cNvPr id="30" name="Rectangle 29">
            <a:extLst>
              <a:ext uri="{FF2B5EF4-FFF2-40B4-BE49-F238E27FC236}">
                <a16:creationId xmlns:a16="http://schemas.microsoft.com/office/drawing/2014/main" id="{CACF34CA-1F49-8948-9810-012247A730FC}"/>
              </a:ext>
            </a:extLst>
          </p:cNvPr>
          <p:cNvSpPr/>
          <p:nvPr/>
        </p:nvSpPr>
        <p:spPr>
          <a:xfrm>
            <a:off x="3056326" y="3836502"/>
            <a:ext cx="697627" cy="369332"/>
          </a:xfrm>
          <a:prstGeom prst="rect">
            <a:avLst/>
          </a:prstGeom>
        </p:spPr>
        <p:txBody>
          <a:bodyPr wrap="none">
            <a:spAutoFit/>
          </a:bodyPr>
          <a:lstStyle/>
          <a:p>
            <a:r>
              <a:rPr lang="en-US" sz="1800" dirty="0">
                <a:latin typeface="Avenir Next" charset="0"/>
                <a:ea typeface="Avenir Next" charset="0"/>
                <a:cs typeface="Avenir Next" charset="0"/>
              </a:rPr>
              <a:t>LF</a:t>
            </a:r>
            <a:r>
              <a:rPr lang="en-US" sz="1800" baseline="-25000" dirty="0">
                <a:latin typeface="Avenir Next" charset="0"/>
                <a:ea typeface="Avenir Next" charset="0"/>
                <a:cs typeface="Avenir Next" charset="0"/>
              </a:rPr>
              <a:t>2A</a:t>
            </a:r>
            <a:r>
              <a:rPr lang="en-US" sz="1800" dirty="0">
                <a:latin typeface="Avenir Next" charset="0"/>
                <a:ea typeface="Avenir Next" charset="0"/>
                <a:cs typeface="Avenir Next" charset="0"/>
              </a:rPr>
              <a:t>:</a:t>
            </a:r>
          </a:p>
        </p:txBody>
      </p:sp>
      <p:sp>
        <p:nvSpPr>
          <p:cNvPr id="31" name="Rectangle 30">
            <a:extLst>
              <a:ext uri="{FF2B5EF4-FFF2-40B4-BE49-F238E27FC236}">
                <a16:creationId xmlns:a16="http://schemas.microsoft.com/office/drawing/2014/main" id="{C6197152-F5D1-4B42-A76D-49B0D895FBEF}"/>
              </a:ext>
            </a:extLst>
          </p:cNvPr>
          <p:cNvSpPr/>
          <p:nvPr/>
        </p:nvSpPr>
        <p:spPr>
          <a:xfrm>
            <a:off x="3056326" y="4231924"/>
            <a:ext cx="688009" cy="369332"/>
          </a:xfrm>
          <a:prstGeom prst="rect">
            <a:avLst/>
          </a:prstGeom>
        </p:spPr>
        <p:txBody>
          <a:bodyPr wrap="none">
            <a:spAutoFit/>
          </a:bodyPr>
          <a:lstStyle/>
          <a:p>
            <a:r>
              <a:rPr lang="en-US" sz="1800" dirty="0">
                <a:latin typeface="Avenir Next" charset="0"/>
                <a:ea typeface="Avenir Next" charset="0"/>
                <a:cs typeface="Avenir Next" charset="0"/>
              </a:rPr>
              <a:t>LF</a:t>
            </a:r>
            <a:r>
              <a:rPr lang="en-US" sz="1800" baseline="-25000" dirty="0">
                <a:latin typeface="Avenir Next" charset="0"/>
                <a:ea typeface="Avenir Next" charset="0"/>
                <a:cs typeface="Avenir Next" charset="0"/>
              </a:rPr>
              <a:t>2B</a:t>
            </a:r>
            <a:r>
              <a:rPr lang="en-US" sz="1800" dirty="0">
                <a:latin typeface="Avenir Next" charset="0"/>
                <a:ea typeface="Avenir Next" charset="0"/>
                <a:cs typeface="Avenir Next" charset="0"/>
              </a:rPr>
              <a:t>:</a:t>
            </a:r>
          </a:p>
        </p:txBody>
      </p:sp>
      <p:sp>
        <p:nvSpPr>
          <p:cNvPr id="32" name="Oval 31">
            <a:extLst>
              <a:ext uri="{FF2B5EF4-FFF2-40B4-BE49-F238E27FC236}">
                <a16:creationId xmlns:a16="http://schemas.microsoft.com/office/drawing/2014/main" id="{5CC033C4-B501-4E41-AE2B-2114D5C92425}"/>
              </a:ext>
            </a:extLst>
          </p:cNvPr>
          <p:cNvSpPr/>
          <p:nvPr/>
        </p:nvSpPr>
        <p:spPr>
          <a:xfrm>
            <a:off x="3788710" y="432084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3" name="Oval 32">
            <a:extLst>
              <a:ext uri="{FF2B5EF4-FFF2-40B4-BE49-F238E27FC236}">
                <a16:creationId xmlns:a16="http://schemas.microsoft.com/office/drawing/2014/main" id="{B48780F4-D76A-8E42-B617-E88DF5223292}"/>
              </a:ext>
            </a:extLst>
          </p:cNvPr>
          <p:cNvSpPr/>
          <p:nvPr/>
        </p:nvSpPr>
        <p:spPr>
          <a:xfrm>
            <a:off x="4114846" y="4320847"/>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4" name="Oval 33">
            <a:extLst>
              <a:ext uri="{FF2B5EF4-FFF2-40B4-BE49-F238E27FC236}">
                <a16:creationId xmlns:a16="http://schemas.microsoft.com/office/drawing/2014/main" id="{68859C37-512B-744E-8018-3E9D0F3A60DC}"/>
              </a:ext>
            </a:extLst>
          </p:cNvPr>
          <p:cNvSpPr/>
          <p:nvPr/>
        </p:nvSpPr>
        <p:spPr>
          <a:xfrm>
            <a:off x="4440982" y="432084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5" name="Oval 34">
            <a:extLst>
              <a:ext uri="{FF2B5EF4-FFF2-40B4-BE49-F238E27FC236}">
                <a16:creationId xmlns:a16="http://schemas.microsoft.com/office/drawing/2014/main" id="{F1B3FCDC-3BDF-7249-809B-9C833E7E7D97}"/>
              </a:ext>
            </a:extLst>
          </p:cNvPr>
          <p:cNvSpPr/>
          <p:nvPr/>
        </p:nvSpPr>
        <p:spPr>
          <a:xfrm>
            <a:off x="4767118" y="4320847"/>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6" name="Oval 35">
            <a:extLst>
              <a:ext uri="{FF2B5EF4-FFF2-40B4-BE49-F238E27FC236}">
                <a16:creationId xmlns:a16="http://schemas.microsoft.com/office/drawing/2014/main" id="{CEADEAA6-C071-3B44-8C03-E9904C52E2E4}"/>
              </a:ext>
            </a:extLst>
          </p:cNvPr>
          <p:cNvSpPr/>
          <p:nvPr/>
        </p:nvSpPr>
        <p:spPr>
          <a:xfrm>
            <a:off x="5093254" y="432084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7" name="Oval 36">
            <a:extLst>
              <a:ext uri="{FF2B5EF4-FFF2-40B4-BE49-F238E27FC236}">
                <a16:creationId xmlns:a16="http://schemas.microsoft.com/office/drawing/2014/main" id="{95518D30-F5B2-C743-A29E-338A9D23669F}"/>
              </a:ext>
            </a:extLst>
          </p:cNvPr>
          <p:cNvSpPr/>
          <p:nvPr/>
        </p:nvSpPr>
        <p:spPr>
          <a:xfrm>
            <a:off x="5419390" y="432084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8" name="Oval 37">
            <a:extLst>
              <a:ext uri="{FF2B5EF4-FFF2-40B4-BE49-F238E27FC236}">
                <a16:creationId xmlns:a16="http://schemas.microsoft.com/office/drawing/2014/main" id="{80CAA193-6DEB-9445-A299-9A622DEB46F2}"/>
              </a:ext>
            </a:extLst>
          </p:cNvPr>
          <p:cNvSpPr/>
          <p:nvPr/>
        </p:nvSpPr>
        <p:spPr>
          <a:xfrm>
            <a:off x="5745526" y="432084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9" name="Oval 38">
            <a:extLst>
              <a:ext uri="{FF2B5EF4-FFF2-40B4-BE49-F238E27FC236}">
                <a16:creationId xmlns:a16="http://schemas.microsoft.com/office/drawing/2014/main" id="{18C0ED24-D62C-734B-978E-E108E69FDFF6}"/>
              </a:ext>
            </a:extLst>
          </p:cNvPr>
          <p:cNvSpPr/>
          <p:nvPr/>
        </p:nvSpPr>
        <p:spPr>
          <a:xfrm>
            <a:off x="6071662" y="432084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0" name="Oval 39">
            <a:extLst>
              <a:ext uri="{FF2B5EF4-FFF2-40B4-BE49-F238E27FC236}">
                <a16:creationId xmlns:a16="http://schemas.microsoft.com/office/drawing/2014/main" id="{4AEE9529-502E-3D4B-98AF-203D7EEB62E9}"/>
              </a:ext>
            </a:extLst>
          </p:cNvPr>
          <p:cNvSpPr/>
          <p:nvPr/>
        </p:nvSpPr>
        <p:spPr>
          <a:xfrm>
            <a:off x="6397798" y="432084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1" name="Oval 40">
            <a:extLst>
              <a:ext uri="{FF2B5EF4-FFF2-40B4-BE49-F238E27FC236}">
                <a16:creationId xmlns:a16="http://schemas.microsoft.com/office/drawing/2014/main" id="{1028FD52-3B87-BD4E-91A3-9878FF65607F}"/>
              </a:ext>
            </a:extLst>
          </p:cNvPr>
          <p:cNvSpPr/>
          <p:nvPr/>
        </p:nvSpPr>
        <p:spPr>
          <a:xfrm>
            <a:off x="6723934" y="432084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79E1FEA-CFE0-E348-B10F-49E99F51788F}"/>
              </a:ext>
            </a:extLst>
          </p:cNvPr>
          <p:cNvSpPr/>
          <p:nvPr/>
        </p:nvSpPr>
        <p:spPr>
          <a:xfrm>
            <a:off x="7050070" y="432084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8D80E30-A6BA-1940-B71E-56EC1AB6F3CB}"/>
              </a:ext>
            </a:extLst>
          </p:cNvPr>
          <p:cNvSpPr/>
          <p:nvPr/>
        </p:nvSpPr>
        <p:spPr>
          <a:xfrm>
            <a:off x="7376206" y="4320847"/>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86D6194-8957-D648-971B-5BB9A994B9AB}"/>
              </a:ext>
            </a:extLst>
          </p:cNvPr>
          <p:cNvSpPr/>
          <p:nvPr/>
        </p:nvSpPr>
        <p:spPr>
          <a:xfrm>
            <a:off x="3707916" y="2513995"/>
            <a:ext cx="386644" cy="369332"/>
          </a:xfrm>
          <a:prstGeom prst="rect">
            <a:avLst/>
          </a:prstGeom>
        </p:spPr>
        <p:txBody>
          <a:bodyPr wrap="none">
            <a:spAutoFit/>
          </a:bodyPr>
          <a:lstStyle/>
          <a:p>
            <a:r>
              <a:rPr lang="en-US" sz="1800" dirty="0">
                <a:latin typeface="Avenir Next" charset="0"/>
                <a:ea typeface="Avenir Next" charset="0"/>
                <a:cs typeface="Avenir Next" charset="0"/>
              </a:rPr>
              <a:t>x</a:t>
            </a:r>
            <a:r>
              <a:rPr lang="en-US" sz="1800" baseline="-25000" dirty="0">
                <a:latin typeface="Avenir Next" charset="0"/>
                <a:ea typeface="Avenir Next" charset="0"/>
                <a:cs typeface="Avenir Next" charset="0"/>
              </a:rPr>
              <a:t>1</a:t>
            </a:r>
            <a:endParaRPr lang="en-US" sz="1600" dirty="0">
              <a:latin typeface="Avenir Next" charset="0"/>
              <a:ea typeface="Avenir Next" charset="0"/>
              <a:cs typeface="Avenir Next" charset="0"/>
            </a:endParaRPr>
          </a:p>
        </p:txBody>
      </p:sp>
      <p:sp>
        <p:nvSpPr>
          <p:cNvPr id="45" name="Rectangle 44">
            <a:extLst>
              <a:ext uri="{FF2B5EF4-FFF2-40B4-BE49-F238E27FC236}">
                <a16:creationId xmlns:a16="http://schemas.microsoft.com/office/drawing/2014/main" id="{C257DB50-AC60-3A48-A6AB-707A412D7C67}"/>
              </a:ext>
            </a:extLst>
          </p:cNvPr>
          <p:cNvSpPr/>
          <p:nvPr/>
        </p:nvSpPr>
        <p:spPr>
          <a:xfrm>
            <a:off x="7288040" y="2505756"/>
            <a:ext cx="413896" cy="369332"/>
          </a:xfrm>
          <a:prstGeom prst="rect">
            <a:avLst/>
          </a:prstGeom>
        </p:spPr>
        <p:txBody>
          <a:bodyPr wrap="none">
            <a:spAutoFit/>
          </a:bodyPr>
          <a:lstStyle/>
          <a:p>
            <a:r>
              <a:rPr lang="en-US" sz="1800" dirty="0" err="1">
                <a:latin typeface="Avenir Next" charset="0"/>
                <a:ea typeface="Avenir Next" charset="0"/>
                <a:cs typeface="Avenir Next" charset="0"/>
              </a:rPr>
              <a:t>x</a:t>
            </a:r>
            <a:r>
              <a:rPr lang="en-US" baseline="-25000" dirty="0" err="1">
                <a:latin typeface="Avenir Next" charset="0"/>
                <a:ea typeface="Avenir Next" charset="0"/>
                <a:cs typeface="Avenir Next" charset="0"/>
              </a:rPr>
              <a:t>N</a:t>
            </a:r>
            <a:endParaRPr lang="en-US" sz="1600" dirty="0">
              <a:latin typeface="Avenir Next" charset="0"/>
              <a:ea typeface="Avenir Next" charset="0"/>
              <a:cs typeface="Avenir Next" charset="0"/>
            </a:endParaRPr>
          </a:p>
        </p:txBody>
      </p:sp>
      <p:sp>
        <p:nvSpPr>
          <p:cNvPr id="47" name="Rectangle 46">
            <a:extLst>
              <a:ext uri="{FF2B5EF4-FFF2-40B4-BE49-F238E27FC236}">
                <a16:creationId xmlns:a16="http://schemas.microsoft.com/office/drawing/2014/main" id="{27D377FB-7E02-CD4B-B8F5-18E587FECE0F}"/>
              </a:ext>
            </a:extLst>
          </p:cNvPr>
          <p:cNvSpPr/>
          <p:nvPr/>
        </p:nvSpPr>
        <p:spPr>
          <a:xfrm>
            <a:off x="739389" y="2638141"/>
            <a:ext cx="1915909" cy="646331"/>
          </a:xfrm>
          <a:prstGeom prst="rect">
            <a:avLst/>
          </a:prstGeom>
        </p:spPr>
        <p:txBody>
          <a:bodyPr wrap="none">
            <a:spAutoFit/>
          </a:bodyPr>
          <a:lstStyle/>
          <a:p>
            <a:pPr algn="ctr"/>
            <a:r>
              <a:rPr lang="en-US" dirty="0">
                <a:latin typeface="Helvetica" pitchFamily="2" charset="0"/>
                <a:ea typeface="Menlo" panose="020B0609030804020204" pitchFamily="49" charset="0"/>
                <a:cs typeface="Menlo" panose="020B0609030804020204" pitchFamily="49" charset="0"/>
              </a:rPr>
              <a:t>Uniform labeling </a:t>
            </a:r>
          </a:p>
          <a:p>
            <a:pPr algn="ctr"/>
            <a:r>
              <a:rPr lang="en-US" dirty="0">
                <a:latin typeface="Helvetica" pitchFamily="2" charset="0"/>
                <a:ea typeface="Menlo" panose="020B0609030804020204" pitchFamily="49" charset="0"/>
                <a:cs typeface="Menlo" panose="020B0609030804020204" pitchFamily="49" charset="0"/>
              </a:rPr>
              <a:t>signature</a:t>
            </a:r>
            <a:endParaRPr lang="en-US" dirty="0">
              <a:latin typeface="Helvetica" pitchFamily="2" charset="0"/>
            </a:endParaRPr>
          </a:p>
        </p:txBody>
      </p:sp>
      <p:sp>
        <p:nvSpPr>
          <p:cNvPr id="48" name="Rectangle 47">
            <a:extLst>
              <a:ext uri="{FF2B5EF4-FFF2-40B4-BE49-F238E27FC236}">
                <a16:creationId xmlns:a16="http://schemas.microsoft.com/office/drawing/2014/main" id="{75AEE614-FB4B-CA46-9D5B-F7B2B46537C0}"/>
              </a:ext>
            </a:extLst>
          </p:cNvPr>
          <p:cNvSpPr/>
          <p:nvPr/>
        </p:nvSpPr>
        <p:spPr>
          <a:xfrm>
            <a:off x="628650" y="1693473"/>
            <a:ext cx="4583306" cy="369332"/>
          </a:xfrm>
          <a:prstGeom prst="rect">
            <a:avLst/>
          </a:prstGeom>
        </p:spPr>
        <p:txBody>
          <a:bodyPr wrap="none">
            <a:spAutoFit/>
          </a:bodyPr>
          <a:lstStyle/>
          <a:p>
            <a:r>
              <a:rPr lang="en-US" dirty="0">
                <a:latin typeface="Helvetica" pitchFamily="2" charset="0"/>
                <a:ea typeface="Menlo" panose="020B0609030804020204" pitchFamily="49" charset="0"/>
                <a:cs typeface="Menlo" panose="020B0609030804020204" pitchFamily="49" charset="0"/>
              </a:rPr>
              <a:t>How does the LF label our unlabeled data?</a:t>
            </a:r>
            <a:endParaRPr lang="en-US" dirty="0">
              <a:latin typeface="Helvetica" pitchFamily="2" charset="0"/>
            </a:endParaRPr>
          </a:p>
        </p:txBody>
      </p:sp>
      <p:sp>
        <p:nvSpPr>
          <p:cNvPr id="49" name="Rectangle 48">
            <a:extLst>
              <a:ext uri="{FF2B5EF4-FFF2-40B4-BE49-F238E27FC236}">
                <a16:creationId xmlns:a16="http://schemas.microsoft.com/office/drawing/2014/main" id="{A3524DBA-BEF5-904E-8620-E2D021A6D07B}"/>
              </a:ext>
            </a:extLst>
          </p:cNvPr>
          <p:cNvSpPr/>
          <p:nvPr/>
        </p:nvSpPr>
        <p:spPr>
          <a:xfrm>
            <a:off x="685964" y="3884828"/>
            <a:ext cx="2069797" cy="646331"/>
          </a:xfrm>
          <a:prstGeom prst="rect">
            <a:avLst/>
          </a:prstGeom>
        </p:spPr>
        <p:txBody>
          <a:bodyPr wrap="none">
            <a:spAutoFit/>
          </a:bodyPr>
          <a:lstStyle/>
          <a:p>
            <a:pPr algn="ctr"/>
            <a:r>
              <a:rPr lang="en-US" dirty="0">
                <a:latin typeface="Helvetica" pitchFamily="2" charset="0"/>
                <a:ea typeface="Menlo" panose="020B0609030804020204" pitchFamily="49" charset="0"/>
                <a:cs typeface="Menlo" panose="020B0609030804020204" pitchFamily="49" charset="0"/>
              </a:rPr>
              <a:t>Duplicate labeling </a:t>
            </a:r>
          </a:p>
          <a:p>
            <a:pPr algn="ctr"/>
            <a:r>
              <a:rPr lang="en-US" dirty="0">
                <a:latin typeface="Helvetica" pitchFamily="2" charset="0"/>
                <a:ea typeface="Menlo" panose="020B0609030804020204" pitchFamily="49" charset="0"/>
                <a:cs typeface="Menlo" panose="020B0609030804020204" pitchFamily="49" charset="0"/>
              </a:rPr>
              <a:t>signature</a:t>
            </a:r>
            <a:endParaRPr lang="en-US" dirty="0">
              <a:latin typeface="Helvetica" pitchFamily="2" charset="0"/>
            </a:endParaRPr>
          </a:p>
        </p:txBody>
      </p:sp>
    </p:spTree>
    <p:extLst>
      <p:ext uri="{BB962C8B-B14F-4D97-AF65-F5344CB8AC3E}">
        <p14:creationId xmlns:p14="http://schemas.microsoft.com/office/powerpoint/2010/main" val="4304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p:bldP spid="30" grpId="0"/>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7"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FAE0-5A0D-F941-BE8E-936EEA969897}"/>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083AE905-F9E9-634C-B200-819EB9043391}"/>
              </a:ext>
            </a:extLst>
          </p:cNvPr>
          <p:cNvSpPr>
            <a:spLocks noGrp="1"/>
          </p:cNvSpPr>
          <p:nvPr>
            <p:ph type="sldNum" sz="quarter" idx="12"/>
          </p:nvPr>
        </p:nvSpPr>
        <p:spPr/>
        <p:txBody>
          <a:bodyPr/>
          <a:lstStyle/>
          <a:p>
            <a:fld id="{50ED7F7D-0BF7-DF49-A005-0374284B4A14}" type="slidenum">
              <a:rPr lang="en-US" smtClean="0"/>
              <a:pPr/>
              <a:t>16</a:t>
            </a:fld>
            <a:endParaRPr lang="en-US" dirty="0"/>
          </a:p>
        </p:txBody>
      </p:sp>
      <p:sp>
        <p:nvSpPr>
          <p:cNvPr id="7" name="TextBox 6">
            <a:extLst>
              <a:ext uri="{FF2B5EF4-FFF2-40B4-BE49-F238E27FC236}">
                <a16:creationId xmlns:a16="http://schemas.microsoft.com/office/drawing/2014/main" id="{9058AB07-37B1-584C-BA02-AF06CF1CB23F}"/>
              </a:ext>
            </a:extLst>
          </p:cNvPr>
          <p:cNvSpPr txBox="1"/>
          <p:nvPr/>
        </p:nvSpPr>
        <p:spPr>
          <a:xfrm>
            <a:off x="2028406" y="3176998"/>
            <a:ext cx="1547027" cy="276999"/>
          </a:xfrm>
          <a:prstGeom prst="rect">
            <a:avLst/>
          </a:prstGeom>
          <a:noFill/>
        </p:spPr>
        <p:txBody>
          <a:bodyPr wrap="none" rtlCol="0">
            <a:spAutoFit/>
          </a:bodyPr>
          <a:lstStyle/>
          <a:p>
            <a:r>
              <a:rPr lang="en-US" sz="1200" b="1" dirty="0">
                <a:latin typeface="Avenir Book" charset="0"/>
                <a:ea typeface="Avenir Book" charset="0"/>
                <a:cs typeface="Avenir Book" charset="0"/>
              </a:rPr>
              <a:t>SEMANTIC PARSER</a:t>
            </a:r>
          </a:p>
        </p:txBody>
      </p:sp>
      <p:sp>
        <p:nvSpPr>
          <p:cNvPr id="8" name="TextBox 7">
            <a:extLst>
              <a:ext uri="{FF2B5EF4-FFF2-40B4-BE49-F238E27FC236}">
                <a16:creationId xmlns:a16="http://schemas.microsoft.com/office/drawing/2014/main" id="{9F38315B-83C9-A74C-9FCF-7D8B67DA6284}"/>
              </a:ext>
            </a:extLst>
          </p:cNvPr>
          <p:cNvSpPr txBox="1"/>
          <p:nvPr/>
        </p:nvSpPr>
        <p:spPr>
          <a:xfrm>
            <a:off x="3927248" y="3176998"/>
            <a:ext cx="1108252" cy="276999"/>
          </a:xfrm>
          <a:prstGeom prst="rect">
            <a:avLst/>
          </a:prstGeom>
          <a:noFill/>
        </p:spPr>
        <p:txBody>
          <a:bodyPr wrap="none" rtlCol="0">
            <a:spAutoFit/>
          </a:bodyPr>
          <a:lstStyle/>
          <a:p>
            <a:r>
              <a:rPr lang="en-US" sz="1200" b="1" dirty="0">
                <a:latin typeface="Avenir Book" charset="0"/>
                <a:ea typeface="Avenir Book" charset="0"/>
                <a:cs typeface="Avenir Book" charset="0"/>
              </a:rPr>
              <a:t>FILTER BANK</a:t>
            </a:r>
          </a:p>
        </p:txBody>
      </p:sp>
      <p:sp>
        <p:nvSpPr>
          <p:cNvPr id="9" name="TextBox 8">
            <a:extLst>
              <a:ext uri="{FF2B5EF4-FFF2-40B4-BE49-F238E27FC236}">
                <a16:creationId xmlns:a16="http://schemas.microsoft.com/office/drawing/2014/main" id="{8ADDA966-CD0D-FD43-BF1A-90AE8061ACAB}"/>
              </a:ext>
            </a:extLst>
          </p:cNvPr>
          <p:cNvSpPr txBox="1"/>
          <p:nvPr/>
        </p:nvSpPr>
        <p:spPr>
          <a:xfrm>
            <a:off x="5350739" y="3176998"/>
            <a:ext cx="1729128" cy="276999"/>
          </a:xfrm>
          <a:prstGeom prst="rect">
            <a:avLst/>
          </a:prstGeom>
          <a:noFill/>
        </p:spPr>
        <p:txBody>
          <a:bodyPr wrap="none" rtlCol="0">
            <a:spAutoFit/>
          </a:bodyPr>
          <a:lstStyle/>
          <a:p>
            <a:r>
              <a:rPr lang="en-US" sz="1200" b="1" dirty="0">
                <a:latin typeface="Avenir Book" charset="0"/>
                <a:ea typeface="Avenir Book" charset="0"/>
                <a:cs typeface="Avenir Book" charset="0"/>
              </a:rPr>
              <a:t>LABEL AGGREGATOR</a:t>
            </a:r>
          </a:p>
        </p:txBody>
      </p:sp>
      <p:sp>
        <p:nvSpPr>
          <p:cNvPr id="11" name="Rounded Rectangle 10">
            <a:extLst>
              <a:ext uri="{FF2B5EF4-FFF2-40B4-BE49-F238E27FC236}">
                <a16:creationId xmlns:a16="http://schemas.microsoft.com/office/drawing/2014/main" id="{86AAA896-C186-7244-8FED-559F75AA3D02}"/>
              </a:ext>
            </a:extLst>
          </p:cNvPr>
          <p:cNvSpPr/>
          <p:nvPr/>
        </p:nvSpPr>
        <p:spPr>
          <a:xfrm>
            <a:off x="1910879" y="2961057"/>
            <a:ext cx="5186070" cy="1758267"/>
          </a:xfrm>
          <a:prstGeom prst="roundRect">
            <a:avLst>
              <a:gd name="adj" fmla="val 47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2" name="Rounded Rectangle 11">
            <a:extLst>
              <a:ext uri="{FF2B5EF4-FFF2-40B4-BE49-F238E27FC236}">
                <a16:creationId xmlns:a16="http://schemas.microsoft.com/office/drawing/2014/main" id="{2315394C-F1A7-1046-B650-E50D8CDED483}"/>
              </a:ext>
            </a:extLst>
          </p:cNvPr>
          <p:cNvSpPr/>
          <p:nvPr/>
        </p:nvSpPr>
        <p:spPr>
          <a:xfrm>
            <a:off x="920706" y="4621269"/>
            <a:ext cx="711572"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FF0000"/>
                </a:solidFill>
                <a:latin typeface="Beirut" charset="-78"/>
                <a:ea typeface="Beirut" charset="-78"/>
                <a:cs typeface="Beirut" charset="-78"/>
              </a:rPr>
              <a:t> </a:t>
            </a:r>
            <a:r>
              <a:rPr lang="en-US" sz="800" dirty="0">
                <a:solidFill>
                  <a:srgbClr val="FF4C41"/>
                </a:solidFill>
                <a:latin typeface="Beirut" charset="-78"/>
                <a:ea typeface="Beirut" charset="-78"/>
                <a:cs typeface="Beirut" charset="-78"/>
              </a:rPr>
              <a:t>False</a:t>
            </a:r>
            <a:r>
              <a:rPr lang="en-US" sz="800" dirty="0">
                <a:solidFill>
                  <a:srgbClr val="FF0000"/>
                </a:solidFill>
                <a:latin typeface="Beirut" charset="-78"/>
                <a:ea typeface="Beirut" charset="-78"/>
                <a:cs typeface="Beirut" charset="-78"/>
              </a:rPr>
              <a:t>, because</a:t>
            </a:r>
            <a:r>
              <a:rPr lang="mr-IN" sz="800" dirty="0">
                <a:solidFill>
                  <a:srgbClr val="FF0000"/>
                </a:solidFill>
                <a:latin typeface="Beirut" charset="-78"/>
                <a:ea typeface="Beirut" charset="-78"/>
                <a:cs typeface="Beirut" charset="-78"/>
              </a:rPr>
              <a:t>…</a:t>
            </a:r>
            <a:endParaRPr lang="en-US" sz="800" dirty="0">
              <a:solidFill>
                <a:srgbClr val="FF0000"/>
              </a:solidFill>
              <a:latin typeface="Beirut" charset="-78"/>
              <a:ea typeface="Beirut" charset="-78"/>
              <a:cs typeface="Beirut" charset="-78"/>
            </a:endParaRPr>
          </a:p>
        </p:txBody>
      </p:sp>
      <p:sp>
        <p:nvSpPr>
          <p:cNvPr id="13" name="TextBox 12">
            <a:extLst>
              <a:ext uri="{FF2B5EF4-FFF2-40B4-BE49-F238E27FC236}">
                <a16:creationId xmlns:a16="http://schemas.microsoft.com/office/drawing/2014/main" id="{2C54FDF6-904F-9748-A0FA-113B20F20E3E}"/>
              </a:ext>
            </a:extLst>
          </p:cNvPr>
          <p:cNvSpPr txBox="1"/>
          <p:nvPr/>
        </p:nvSpPr>
        <p:spPr>
          <a:xfrm>
            <a:off x="612078" y="3979028"/>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1</a:t>
            </a:r>
          </a:p>
        </p:txBody>
      </p:sp>
      <p:sp>
        <p:nvSpPr>
          <p:cNvPr id="14" name="TextBox 13">
            <a:extLst>
              <a:ext uri="{FF2B5EF4-FFF2-40B4-BE49-F238E27FC236}">
                <a16:creationId xmlns:a16="http://schemas.microsoft.com/office/drawing/2014/main" id="{C9DB6B7E-5FE8-AC4A-BCAE-AA7EE51012C0}"/>
              </a:ext>
            </a:extLst>
          </p:cNvPr>
          <p:cNvSpPr txBox="1"/>
          <p:nvPr/>
        </p:nvSpPr>
        <p:spPr>
          <a:xfrm>
            <a:off x="612078" y="4291675"/>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2</a:t>
            </a:r>
          </a:p>
        </p:txBody>
      </p:sp>
      <p:sp>
        <p:nvSpPr>
          <p:cNvPr id="15" name="TextBox 14">
            <a:extLst>
              <a:ext uri="{FF2B5EF4-FFF2-40B4-BE49-F238E27FC236}">
                <a16:creationId xmlns:a16="http://schemas.microsoft.com/office/drawing/2014/main" id="{EF686019-14FF-4040-B600-C90305AE2C06}"/>
              </a:ext>
            </a:extLst>
          </p:cNvPr>
          <p:cNvSpPr txBox="1"/>
          <p:nvPr/>
        </p:nvSpPr>
        <p:spPr>
          <a:xfrm>
            <a:off x="612078" y="4588977"/>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3</a:t>
            </a:r>
          </a:p>
        </p:txBody>
      </p:sp>
      <p:sp>
        <p:nvSpPr>
          <p:cNvPr id="16" name="TextBox 15">
            <a:extLst>
              <a:ext uri="{FF2B5EF4-FFF2-40B4-BE49-F238E27FC236}">
                <a16:creationId xmlns:a16="http://schemas.microsoft.com/office/drawing/2014/main" id="{6EAD387B-5D0D-3F4A-B75A-6A9D7F8A6F44}"/>
              </a:ext>
            </a:extLst>
          </p:cNvPr>
          <p:cNvSpPr txBox="1"/>
          <p:nvPr/>
        </p:nvSpPr>
        <p:spPr>
          <a:xfrm>
            <a:off x="731036" y="3505109"/>
            <a:ext cx="986168" cy="430887"/>
          </a:xfrm>
          <a:prstGeom prst="rect">
            <a:avLst/>
          </a:prstGeom>
          <a:noFill/>
        </p:spPr>
        <p:txBody>
          <a:bodyPr wrap="none" rtlCol="0">
            <a:spAutoFit/>
          </a:bodyPr>
          <a:lstStyle/>
          <a:p>
            <a:pPr algn="ctr"/>
            <a:r>
              <a:rPr lang="en-US" sz="1100" dirty="0">
                <a:latin typeface="Avenir Book" charset="0"/>
                <a:ea typeface="Avenir Book" charset="0"/>
                <a:cs typeface="Avenir Book" charset="0"/>
              </a:rPr>
              <a:t>UNLABELED</a:t>
            </a:r>
          </a:p>
          <a:p>
            <a:pPr algn="ctr"/>
            <a:r>
              <a:rPr lang="en-US" sz="1100" dirty="0">
                <a:latin typeface="Avenir Book" charset="0"/>
                <a:ea typeface="Avenir Book" charset="0"/>
                <a:cs typeface="Avenir Book" charset="0"/>
              </a:rPr>
              <a:t>EXAMPLES</a:t>
            </a:r>
          </a:p>
        </p:txBody>
      </p:sp>
      <p:sp>
        <p:nvSpPr>
          <p:cNvPr id="17" name="TextBox 16">
            <a:extLst>
              <a:ext uri="{FF2B5EF4-FFF2-40B4-BE49-F238E27FC236}">
                <a16:creationId xmlns:a16="http://schemas.microsoft.com/office/drawing/2014/main" id="{796922B1-20B2-0143-B850-8CD6599AE495}"/>
              </a:ext>
            </a:extLst>
          </p:cNvPr>
          <p:cNvSpPr txBox="1"/>
          <p:nvPr/>
        </p:nvSpPr>
        <p:spPr>
          <a:xfrm>
            <a:off x="546456" y="4931195"/>
            <a:ext cx="1320361" cy="276999"/>
          </a:xfrm>
          <a:prstGeom prst="rect">
            <a:avLst/>
          </a:prstGeom>
          <a:noFill/>
        </p:spPr>
        <p:txBody>
          <a:bodyPr wrap="none" rtlCol="0">
            <a:spAutoFit/>
          </a:bodyPr>
          <a:lstStyle/>
          <a:p>
            <a:r>
              <a:rPr lang="en-US" sz="1200" dirty="0">
                <a:latin typeface="Avenir Book" charset="0"/>
                <a:ea typeface="Avenir Book" charset="0"/>
                <a:cs typeface="Avenir Book" charset="0"/>
              </a:rPr>
              <a:t>EXPLANATIONS</a:t>
            </a:r>
          </a:p>
        </p:txBody>
      </p:sp>
      <p:sp>
        <p:nvSpPr>
          <p:cNvPr id="18" name="Trapezoid 17">
            <a:extLst>
              <a:ext uri="{FF2B5EF4-FFF2-40B4-BE49-F238E27FC236}">
                <a16:creationId xmlns:a16="http://schemas.microsoft.com/office/drawing/2014/main" id="{C8B278F4-276C-DC4E-98DD-35BFAAA24EC4}"/>
              </a:ext>
            </a:extLst>
          </p:cNvPr>
          <p:cNvSpPr/>
          <p:nvPr/>
        </p:nvSpPr>
        <p:spPr>
          <a:xfrm rot="10800000">
            <a:off x="3877299" y="3518580"/>
            <a:ext cx="1243663" cy="881826"/>
          </a:xfrm>
          <a:prstGeom prst="trapezoid">
            <a:avLst/>
          </a:prstGeom>
          <a:gradFill flip="none" rotWithShape="1">
            <a:gsLst>
              <a:gs pos="100000">
                <a:schemeClr val="accent2">
                  <a:lumMod val="75000"/>
                </a:schemeClr>
              </a:gs>
              <a:gs pos="66000">
                <a:srgbClr val="FFC000"/>
              </a:gs>
              <a:gs pos="33000">
                <a:srgbClr val="FFC000"/>
              </a:gs>
              <a:gs pos="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21" name="TextBox 20">
            <a:extLst>
              <a:ext uri="{FF2B5EF4-FFF2-40B4-BE49-F238E27FC236}">
                <a16:creationId xmlns:a16="http://schemas.microsoft.com/office/drawing/2014/main" id="{A48A2780-6A29-024B-BBD7-D2F5F7ED3336}"/>
              </a:ext>
            </a:extLst>
          </p:cNvPr>
          <p:cNvSpPr txBox="1"/>
          <p:nvPr/>
        </p:nvSpPr>
        <p:spPr>
          <a:xfrm>
            <a:off x="4018763" y="3631339"/>
            <a:ext cx="978025"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SEMANTIC</a:t>
            </a:r>
          </a:p>
        </p:txBody>
      </p:sp>
      <p:sp>
        <p:nvSpPr>
          <p:cNvPr id="22" name="TextBox 21">
            <a:extLst>
              <a:ext uri="{FF2B5EF4-FFF2-40B4-BE49-F238E27FC236}">
                <a16:creationId xmlns:a16="http://schemas.microsoft.com/office/drawing/2014/main" id="{2F049FA7-2BC5-C442-A8B8-91FD734C71B8}"/>
              </a:ext>
            </a:extLst>
          </p:cNvPr>
          <p:cNvSpPr txBox="1"/>
          <p:nvPr/>
        </p:nvSpPr>
        <p:spPr>
          <a:xfrm>
            <a:off x="3997493" y="4045236"/>
            <a:ext cx="1002904"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PRAGMATIC</a:t>
            </a:r>
          </a:p>
        </p:txBody>
      </p:sp>
      <p:sp>
        <p:nvSpPr>
          <p:cNvPr id="36" name="Right Arrow 35">
            <a:extLst>
              <a:ext uri="{FF2B5EF4-FFF2-40B4-BE49-F238E27FC236}">
                <a16:creationId xmlns:a16="http://schemas.microsoft.com/office/drawing/2014/main" id="{F883275B-F19D-9F4E-A55E-DD13C518A9FB}"/>
              </a:ext>
            </a:extLst>
          </p:cNvPr>
          <p:cNvSpPr/>
          <p:nvPr/>
        </p:nvSpPr>
        <p:spPr>
          <a:xfrm>
            <a:off x="3537995" y="3822531"/>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46" name="TextBox 45">
            <a:extLst>
              <a:ext uri="{FF2B5EF4-FFF2-40B4-BE49-F238E27FC236}">
                <a16:creationId xmlns:a16="http://schemas.microsoft.com/office/drawing/2014/main" id="{DE344047-9D96-8745-A2EE-861C31A69992}"/>
              </a:ext>
            </a:extLst>
          </p:cNvPr>
          <p:cNvSpPr txBox="1"/>
          <p:nvPr/>
        </p:nvSpPr>
        <p:spPr>
          <a:xfrm>
            <a:off x="609381" y="2515691"/>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7" name="TextBox 46">
            <a:extLst>
              <a:ext uri="{FF2B5EF4-FFF2-40B4-BE49-F238E27FC236}">
                <a16:creationId xmlns:a16="http://schemas.microsoft.com/office/drawing/2014/main" id="{F55F109D-F02D-1F41-82D1-EFFE42F1F822}"/>
              </a:ext>
            </a:extLst>
          </p:cNvPr>
          <p:cNvSpPr txBox="1"/>
          <p:nvPr/>
        </p:nvSpPr>
        <p:spPr>
          <a:xfrm>
            <a:off x="609381" y="281492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8" name="TextBox 47">
            <a:extLst>
              <a:ext uri="{FF2B5EF4-FFF2-40B4-BE49-F238E27FC236}">
                <a16:creationId xmlns:a16="http://schemas.microsoft.com/office/drawing/2014/main" id="{1E91B277-69CF-0A42-93BC-D42CC0D7A112}"/>
              </a:ext>
            </a:extLst>
          </p:cNvPr>
          <p:cNvSpPr txBox="1"/>
          <p:nvPr/>
        </p:nvSpPr>
        <p:spPr>
          <a:xfrm>
            <a:off x="617949" y="312471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9" name="Rounded Rectangle 48">
            <a:extLst>
              <a:ext uri="{FF2B5EF4-FFF2-40B4-BE49-F238E27FC236}">
                <a16:creationId xmlns:a16="http://schemas.microsoft.com/office/drawing/2014/main" id="{0F5C813E-22C1-1C41-8CCE-1523DB0E7D3A}"/>
              </a:ext>
            </a:extLst>
          </p:cNvPr>
          <p:cNvSpPr/>
          <p:nvPr/>
        </p:nvSpPr>
        <p:spPr>
          <a:xfrm>
            <a:off x="911980" y="4324703"/>
            <a:ext cx="711813"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sp>
        <p:nvSpPr>
          <p:cNvPr id="50" name="Rounded Rectangle 49">
            <a:extLst>
              <a:ext uri="{FF2B5EF4-FFF2-40B4-BE49-F238E27FC236}">
                <a16:creationId xmlns:a16="http://schemas.microsoft.com/office/drawing/2014/main" id="{A8ACF8B6-809B-B943-A2D8-5CC516CEAAE2}"/>
              </a:ext>
            </a:extLst>
          </p:cNvPr>
          <p:cNvSpPr/>
          <p:nvPr/>
        </p:nvSpPr>
        <p:spPr>
          <a:xfrm>
            <a:off x="914585" y="4052306"/>
            <a:ext cx="706280"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pic>
        <p:nvPicPr>
          <p:cNvPr id="99" name="Picture 98">
            <a:extLst>
              <a:ext uri="{FF2B5EF4-FFF2-40B4-BE49-F238E27FC236}">
                <a16:creationId xmlns:a16="http://schemas.microsoft.com/office/drawing/2014/main" id="{18BC4FA5-5526-394F-9B41-526BBEEF8099}"/>
              </a:ext>
            </a:extLst>
          </p:cNvPr>
          <p:cNvPicPr>
            <a:picLocks noChangeAspect="1"/>
          </p:cNvPicPr>
          <p:nvPr/>
        </p:nvPicPr>
        <p:blipFill>
          <a:blip r:embed="rId3"/>
          <a:stretch>
            <a:fillRect/>
          </a:stretch>
        </p:blipFill>
        <p:spPr>
          <a:xfrm>
            <a:off x="2042729" y="3524695"/>
            <a:ext cx="1530404" cy="930995"/>
          </a:xfrm>
          <a:prstGeom prst="rect">
            <a:avLst/>
          </a:prstGeom>
        </p:spPr>
      </p:pic>
      <p:pic>
        <p:nvPicPr>
          <p:cNvPr id="100" name="Picture 99">
            <a:extLst>
              <a:ext uri="{FF2B5EF4-FFF2-40B4-BE49-F238E27FC236}">
                <a16:creationId xmlns:a16="http://schemas.microsoft.com/office/drawing/2014/main" id="{0F3764F7-6D6D-094D-8B7F-6BA03D83D2B9}"/>
              </a:ext>
            </a:extLst>
          </p:cNvPr>
          <p:cNvPicPr>
            <a:picLocks noChangeAspect="1"/>
          </p:cNvPicPr>
          <p:nvPr/>
        </p:nvPicPr>
        <p:blipFill>
          <a:blip r:embed="rId4"/>
          <a:stretch>
            <a:fillRect/>
          </a:stretch>
        </p:blipFill>
        <p:spPr>
          <a:xfrm>
            <a:off x="901982" y="2652388"/>
            <a:ext cx="728429" cy="728429"/>
          </a:xfrm>
          <a:prstGeom prst="rect">
            <a:avLst/>
          </a:prstGeom>
        </p:spPr>
      </p:pic>
      <p:grpSp>
        <p:nvGrpSpPr>
          <p:cNvPr id="121" name="Group 120">
            <a:extLst>
              <a:ext uri="{FF2B5EF4-FFF2-40B4-BE49-F238E27FC236}">
                <a16:creationId xmlns:a16="http://schemas.microsoft.com/office/drawing/2014/main" id="{E2C26C43-8DE8-E44C-9C72-46E47886FA3C}"/>
              </a:ext>
            </a:extLst>
          </p:cNvPr>
          <p:cNvGrpSpPr/>
          <p:nvPr/>
        </p:nvGrpSpPr>
        <p:grpSpPr>
          <a:xfrm>
            <a:off x="5826881" y="3515415"/>
            <a:ext cx="846285" cy="978305"/>
            <a:chOff x="5755580" y="2864268"/>
            <a:chExt cx="498002" cy="637234"/>
          </a:xfrm>
        </p:grpSpPr>
        <p:sp>
          <p:nvSpPr>
            <p:cNvPr id="57" name="Oval 56">
              <a:extLst>
                <a:ext uri="{FF2B5EF4-FFF2-40B4-BE49-F238E27FC236}">
                  <a16:creationId xmlns:a16="http://schemas.microsoft.com/office/drawing/2014/main" id="{F54A8920-AA9D-2845-964A-A4D9F11B7344}"/>
                </a:ext>
              </a:extLst>
            </p:cNvPr>
            <p:cNvSpPr/>
            <p:nvPr/>
          </p:nvSpPr>
          <p:spPr>
            <a:xfrm>
              <a:off x="5755580" y="2864268"/>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58" name="Oval 57">
              <a:extLst>
                <a:ext uri="{FF2B5EF4-FFF2-40B4-BE49-F238E27FC236}">
                  <a16:creationId xmlns:a16="http://schemas.microsoft.com/office/drawing/2014/main" id="{8023157D-8E3A-9247-95F5-65E585CBDAFE}"/>
                </a:ext>
              </a:extLst>
            </p:cNvPr>
            <p:cNvSpPr/>
            <p:nvPr/>
          </p:nvSpPr>
          <p:spPr>
            <a:xfrm>
              <a:off x="5755580" y="3108969"/>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59" name="Oval 58">
              <a:extLst>
                <a:ext uri="{FF2B5EF4-FFF2-40B4-BE49-F238E27FC236}">
                  <a16:creationId xmlns:a16="http://schemas.microsoft.com/office/drawing/2014/main" id="{4456F567-C5FD-FB4D-A68D-CC4CDBA292C2}"/>
                </a:ext>
              </a:extLst>
            </p:cNvPr>
            <p:cNvSpPr/>
            <p:nvPr/>
          </p:nvSpPr>
          <p:spPr>
            <a:xfrm>
              <a:off x="5755580" y="3353670"/>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0" name="Oval 59">
              <a:extLst>
                <a:ext uri="{FF2B5EF4-FFF2-40B4-BE49-F238E27FC236}">
                  <a16:creationId xmlns:a16="http://schemas.microsoft.com/office/drawing/2014/main" id="{8DF7DC44-7D3F-0C44-B1A0-486B4FE985BC}"/>
                </a:ext>
              </a:extLst>
            </p:cNvPr>
            <p:cNvSpPr/>
            <p:nvPr/>
          </p:nvSpPr>
          <p:spPr>
            <a:xfrm>
              <a:off x="6098143" y="3108025"/>
              <a:ext cx="147832" cy="14783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venir Book" charset="0"/>
                <a:ea typeface="Avenir Book" charset="0"/>
                <a:cs typeface="Avenir Book" charset="0"/>
              </a:endParaRPr>
            </a:p>
          </p:txBody>
        </p:sp>
        <p:cxnSp>
          <p:nvCxnSpPr>
            <p:cNvPr id="61" name="Straight Connector 60">
              <a:extLst>
                <a:ext uri="{FF2B5EF4-FFF2-40B4-BE49-F238E27FC236}">
                  <a16:creationId xmlns:a16="http://schemas.microsoft.com/office/drawing/2014/main" id="{74480DFB-7F14-6543-9452-CDDA142EE251}"/>
                </a:ext>
              </a:extLst>
            </p:cNvPr>
            <p:cNvCxnSpPr>
              <a:cxnSpLocks/>
              <a:stCxn id="58" idx="6"/>
              <a:endCxn id="60" idx="2"/>
            </p:cNvCxnSpPr>
            <p:nvPr/>
          </p:nvCxnSpPr>
          <p:spPr>
            <a:xfrm flipV="1">
              <a:off x="5903412" y="3181941"/>
              <a:ext cx="194731" cy="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81A58-9244-C64A-9295-B514274C0F0D}"/>
                </a:ext>
              </a:extLst>
            </p:cNvPr>
            <p:cNvCxnSpPr>
              <a:stCxn id="57" idx="6"/>
              <a:endCxn id="60" idx="1"/>
            </p:cNvCxnSpPr>
            <p:nvPr/>
          </p:nvCxnSpPr>
          <p:spPr>
            <a:xfrm>
              <a:off x="5903412" y="2938184"/>
              <a:ext cx="216380" cy="191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238997-E3AB-2146-8460-30EAC831A6B3}"/>
                </a:ext>
              </a:extLst>
            </p:cNvPr>
            <p:cNvCxnSpPr>
              <a:cxnSpLocks/>
              <a:stCxn id="59" idx="6"/>
              <a:endCxn id="60" idx="3"/>
            </p:cNvCxnSpPr>
            <p:nvPr/>
          </p:nvCxnSpPr>
          <p:spPr>
            <a:xfrm flipV="1">
              <a:off x="5903412" y="3234208"/>
              <a:ext cx="216380" cy="193378"/>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FA72F2E-E89B-B64A-A411-333E9981A48E}"/>
                </a:ext>
              </a:extLst>
            </p:cNvPr>
            <p:cNvSpPr/>
            <p:nvPr/>
          </p:nvSpPr>
          <p:spPr>
            <a:xfrm>
              <a:off x="5986179" y="31628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5" name="Rectangle 64">
              <a:extLst>
                <a:ext uri="{FF2B5EF4-FFF2-40B4-BE49-F238E27FC236}">
                  <a16:creationId xmlns:a16="http://schemas.microsoft.com/office/drawing/2014/main" id="{99DB1E78-2787-4043-B7FC-E587F1D400A9}"/>
                </a:ext>
              </a:extLst>
            </p:cNvPr>
            <p:cNvSpPr/>
            <p:nvPr/>
          </p:nvSpPr>
          <p:spPr>
            <a:xfrm rot="2700000">
              <a:off x="5989531" y="30124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6" name="Rectangle 65">
              <a:extLst>
                <a:ext uri="{FF2B5EF4-FFF2-40B4-BE49-F238E27FC236}">
                  <a16:creationId xmlns:a16="http://schemas.microsoft.com/office/drawing/2014/main" id="{3D065A6C-F926-0F45-B828-EAD09E6E6E4D}"/>
                </a:ext>
              </a:extLst>
            </p:cNvPr>
            <p:cNvSpPr/>
            <p:nvPr/>
          </p:nvSpPr>
          <p:spPr>
            <a:xfrm rot="2700000">
              <a:off x="5985895" y="3307694"/>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1" name="TextBox 100">
              <a:extLst>
                <a:ext uri="{FF2B5EF4-FFF2-40B4-BE49-F238E27FC236}">
                  <a16:creationId xmlns:a16="http://schemas.microsoft.com/office/drawing/2014/main" id="{F8C42533-BE58-ED4A-8FDE-BDBAA5E7FB38}"/>
                </a:ext>
              </a:extLst>
            </p:cNvPr>
            <p:cNvSpPr txBox="1"/>
            <p:nvPr/>
          </p:nvSpPr>
          <p:spPr>
            <a:xfrm>
              <a:off x="6093976" y="3084878"/>
              <a:ext cx="159606" cy="200475"/>
            </a:xfrm>
            <a:prstGeom prst="rect">
              <a:avLst/>
            </a:prstGeom>
            <a:noFill/>
          </p:spPr>
          <p:txBody>
            <a:bodyPr wrap="none" rtlCol="0">
              <a:spAutoFit/>
            </a:bodyPr>
            <a:lstStyle/>
            <a:p>
              <a:r>
                <a:rPr lang="en-US" sz="1400" b="1" dirty="0">
                  <a:latin typeface="Avenir Book" charset="0"/>
                  <a:ea typeface="Avenir Book" charset="0"/>
                  <a:cs typeface="Avenir Book" charset="0"/>
                </a:rPr>
                <a:t>y</a:t>
              </a:r>
            </a:p>
          </p:txBody>
        </p:sp>
        <p:sp>
          <p:nvSpPr>
            <p:cNvPr id="102" name="Rectangle 101">
              <a:extLst>
                <a:ext uri="{FF2B5EF4-FFF2-40B4-BE49-F238E27FC236}">
                  <a16:creationId xmlns:a16="http://schemas.microsoft.com/office/drawing/2014/main" id="{537FA9BE-8E5B-1D46-AB7A-A0FA2197FDF2}"/>
                </a:ext>
              </a:extLst>
            </p:cNvPr>
            <p:cNvSpPr/>
            <p:nvPr/>
          </p:nvSpPr>
          <p:spPr>
            <a:xfrm>
              <a:off x="6107465" y="3075865"/>
              <a:ext cx="134138" cy="200475"/>
            </a:xfrm>
            <a:prstGeom prst="rect">
              <a:avLst/>
            </a:prstGeom>
          </p:spPr>
          <p:txBody>
            <a:bodyPr wrap="none">
              <a:spAutoFit/>
            </a:bodyPr>
            <a:lstStyle/>
            <a:p>
              <a:r>
                <a:rPr lang="en-US" sz="1400" b="1" dirty="0">
                  <a:latin typeface="Avenir Book" charset="0"/>
                  <a:ea typeface="Avenir Book" charset="0"/>
                  <a:cs typeface="Avenir Book" charset="0"/>
                </a:rPr>
                <a:t>˜</a:t>
              </a:r>
              <a:endParaRPr lang="en-US" sz="1400" dirty="0">
                <a:latin typeface="Avenir Book" charset="0"/>
                <a:ea typeface="Avenir Book" charset="0"/>
                <a:cs typeface="Avenir Book" charset="0"/>
              </a:endParaRPr>
            </a:p>
          </p:txBody>
        </p:sp>
      </p:grpSp>
      <p:cxnSp>
        <p:nvCxnSpPr>
          <p:cNvPr id="107" name="Straight Connector 106">
            <a:extLst>
              <a:ext uri="{FF2B5EF4-FFF2-40B4-BE49-F238E27FC236}">
                <a16:creationId xmlns:a16="http://schemas.microsoft.com/office/drawing/2014/main" id="{FD14FBD1-6B72-EF4D-BD18-CC8E1EF63235}"/>
              </a:ext>
            </a:extLst>
          </p:cNvPr>
          <p:cNvCxnSpPr>
            <a:stCxn id="18" idx="3"/>
            <a:endCxn id="18" idx="1"/>
          </p:cNvCxnSpPr>
          <p:nvPr/>
        </p:nvCxnSpPr>
        <p:spPr>
          <a:xfrm>
            <a:off x="3987527" y="3959493"/>
            <a:ext cx="1023207"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ight Arrow 107">
            <a:extLst>
              <a:ext uri="{FF2B5EF4-FFF2-40B4-BE49-F238E27FC236}">
                <a16:creationId xmlns:a16="http://schemas.microsoft.com/office/drawing/2014/main" id="{2ADC5FE5-F168-E647-B310-A0FE5D2B172D}"/>
              </a:ext>
            </a:extLst>
          </p:cNvPr>
          <p:cNvSpPr/>
          <p:nvPr/>
        </p:nvSpPr>
        <p:spPr>
          <a:xfrm>
            <a:off x="1809581" y="3827122"/>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09" name="Right Arrow 108">
            <a:extLst>
              <a:ext uri="{FF2B5EF4-FFF2-40B4-BE49-F238E27FC236}">
                <a16:creationId xmlns:a16="http://schemas.microsoft.com/office/drawing/2014/main" id="{ACF9BA85-47D8-5E40-8C8F-0BD7C512F62A}"/>
              </a:ext>
            </a:extLst>
          </p:cNvPr>
          <p:cNvSpPr/>
          <p:nvPr/>
        </p:nvSpPr>
        <p:spPr>
          <a:xfrm>
            <a:off x="5266409" y="3831785"/>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26" name="Picture 125">
            <a:extLst>
              <a:ext uri="{FF2B5EF4-FFF2-40B4-BE49-F238E27FC236}">
                <a16:creationId xmlns:a16="http://schemas.microsoft.com/office/drawing/2014/main" id="{0362589D-B028-2944-808E-7317EEA25D2B}"/>
              </a:ext>
            </a:extLst>
          </p:cNvPr>
          <p:cNvPicPr>
            <a:picLocks noChangeAspect="1"/>
          </p:cNvPicPr>
          <p:nvPr/>
        </p:nvPicPr>
        <p:blipFill rotWithShape="1">
          <a:blip r:embed="rId5"/>
          <a:srcRect l="43163" t="33855" r="43463" b="43303"/>
          <a:stretch/>
        </p:blipFill>
        <p:spPr>
          <a:xfrm>
            <a:off x="4133185" y="1844993"/>
            <a:ext cx="731520" cy="972589"/>
          </a:xfrm>
          <a:prstGeom prst="rect">
            <a:avLst/>
          </a:prstGeom>
        </p:spPr>
      </p:pic>
    </p:spTree>
    <p:extLst>
      <p:ext uri="{BB962C8B-B14F-4D97-AF65-F5344CB8AC3E}">
        <p14:creationId xmlns:p14="http://schemas.microsoft.com/office/powerpoint/2010/main" val="224010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5937-F6BA-9944-B834-E65255BBD446}"/>
              </a:ext>
            </a:extLst>
          </p:cNvPr>
          <p:cNvSpPr>
            <a:spLocks noGrp="1"/>
          </p:cNvSpPr>
          <p:nvPr>
            <p:ph type="title"/>
          </p:nvPr>
        </p:nvSpPr>
        <p:spPr/>
        <p:txBody>
          <a:bodyPr/>
          <a:lstStyle/>
          <a:p>
            <a:r>
              <a:rPr lang="en-US" dirty="0"/>
              <a:t>Label Aggregator</a:t>
            </a:r>
          </a:p>
        </p:txBody>
      </p:sp>
      <p:sp>
        <p:nvSpPr>
          <p:cNvPr id="4" name="Slide Number Placeholder 3">
            <a:extLst>
              <a:ext uri="{FF2B5EF4-FFF2-40B4-BE49-F238E27FC236}">
                <a16:creationId xmlns:a16="http://schemas.microsoft.com/office/drawing/2014/main" id="{5F212F5F-8BA5-ED41-89C8-E42199B47924}"/>
              </a:ext>
            </a:extLst>
          </p:cNvPr>
          <p:cNvSpPr>
            <a:spLocks noGrp="1"/>
          </p:cNvSpPr>
          <p:nvPr>
            <p:ph type="sldNum" sz="quarter" idx="12"/>
          </p:nvPr>
        </p:nvSpPr>
        <p:spPr/>
        <p:txBody>
          <a:bodyPr/>
          <a:lstStyle/>
          <a:p>
            <a:fld id="{50ED7F7D-0BF7-DF49-A005-0374284B4A14}" type="slidenum">
              <a:rPr lang="en-US" smtClean="0"/>
              <a:pPr/>
              <a:t>17</a:t>
            </a:fld>
            <a:endParaRPr lang="en-US" dirty="0"/>
          </a:p>
        </p:txBody>
      </p:sp>
      <p:sp>
        <p:nvSpPr>
          <p:cNvPr id="5" name="Rectangle 4">
            <a:extLst>
              <a:ext uri="{FF2B5EF4-FFF2-40B4-BE49-F238E27FC236}">
                <a16:creationId xmlns:a16="http://schemas.microsoft.com/office/drawing/2014/main" id="{BE9DBF3C-D28C-2643-8512-D43C88642EA1}"/>
              </a:ext>
            </a:extLst>
          </p:cNvPr>
          <p:cNvSpPr/>
          <p:nvPr/>
        </p:nvSpPr>
        <p:spPr>
          <a:xfrm>
            <a:off x="2699623" y="2226612"/>
            <a:ext cx="692818" cy="369332"/>
          </a:xfrm>
          <a:prstGeom prst="rect">
            <a:avLst/>
          </a:prstGeom>
        </p:spPr>
        <p:txBody>
          <a:bodyPr wrap="none">
            <a:spAutoFit/>
          </a:bodyPr>
          <a:lstStyle/>
          <a:p>
            <a:r>
              <a:rPr lang="en-US" sz="1800">
                <a:latin typeface="Avenir Next" charset="0"/>
                <a:ea typeface="Avenir Next" charset="0"/>
                <a:cs typeface="Avenir Next" charset="0"/>
              </a:rPr>
              <a:t>LF 1:</a:t>
            </a:r>
            <a:endParaRPr lang="en-US" sz="1800" dirty="0">
              <a:latin typeface="Avenir Next" charset="0"/>
              <a:ea typeface="Avenir Next" charset="0"/>
              <a:cs typeface="Avenir Next" charset="0"/>
            </a:endParaRPr>
          </a:p>
        </p:txBody>
      </p:sp>
      <p:sp>
        <p:nvSpPr>
          <p:cNvPr id="6" name="Rectangle 5">
            <a:extLst>
              <a:ext uri="{FF2B5EF4-FFF2-40B4-BE49-F238E27FC236}">
                <a16:creationId xmlns:a16="http://schemas.microsoft.com/office/drawing/2014/main" id="{0BDFC267-7B88-2846-99A6-14F383E4FD81}"/>
              </a:ext>
            </a:extLst>
          </p:cNvPr>
          <p:cNvSpPr/>
          <p:nvPr/>
        </p:nvSpPr>
        <p:spPr>
          <a:xfrm>
            <a:off x="2699623" y="2622034"/>
            <a:ext cx="692818" cy="369332"/>
          </a:xfrm>
          <a:prstGeom prst="rect">
            <a:avLst/>
          </a:prstGeom>
        </p:spPr>
        <p:txBody>
          <a:bodyPr wrap="none">
            <a:spAutoFit/>
          </a:bodyPr>
          <a:lstStyle/>
          <a:p>
            <a:r>
              <a:rPr lang="en-US" sz="1800" dirty="0">
                <a:latin typeface="Avenir Next" charset="0"/>
                <a:ea typeface="Avenir Next" charset="0"/>
                <a:cs typeface="Avenir Next" charset="0"/>
              </a:rPr>
              <a:t>LF 2:</a:t>
            </a:r>
          </a:p>
        </p:txBody>
      </p:sp>
      <p:sp>
        <p:nvSpPr>
          <p:cNvPr id="7" name="Rectangle 6">
            <a:extLst>
              <a:ext uri="{FF2B5EF4-FFF2-40B4-BE49-F238E27FC236}">
                <a16:creationId xmlns:a16="http://schemas.microsoft.com/office/drawing/2014/main" id="{6BABDA7B-EE1F-E549-A3B9-2E6F82655A09}"/>
              </a:ext>
            </a:extLst>
          </p:cNvPr>
          <p:cNvSpPr/>
          <p:nvPr/>
        </p:nvSpPr>
        <p:spPr>
          <a:xfrm>
            <a:off x="2699623" y="3002643"/>
            <a:ext cx="692818" cy="369332"/>
          </a:xfrm>
          <a:prstGeom prst="rect">
            <a:avLst/>
          </a:prstGeom>
        </p:spPr>
        <p:txBody>
          <a:bodyPr wrap="none">
            <a:spAutoFit/>
          </a:bodyPr>
          <a:lstStyle/>
          <a:p>
            <a:r>
              <a:rPr lang="en-US" sz="1800" dirty="0">
                <a:latin typeface="Avenir Next" charset="0"/>
                <a:ea typeface="Avenir Next" charset="0"/>
                <a:cs typeface="Avenir Next" charset="0"/>
              </a:rPr>
              <a:t>LF 3:</a:t>
            </a:r>
          </a:p>
        </p:txBody>
      </p:sp>
      <p:sp>
        <p:nvSpPr>
          <p:cNvPr id="8" name="Oval 7">
            <a:extLst>
              <a:ext uri="{FF2B5EF4-FFF2-40B4-BE49-F238E27FC236}">
                <a16:creationId xmlns:a16="http://schemas.microsoft.com/office/drawing/2014/main" id="{CF3A8AEA-6DE7-834B-BEF2-09C6CD87C8A2}"/>
              </a:ext>
            </a:extLst>
          </p:cNvPr>
          <p:cNvSpPr/>
          <p:nvPr/>
        </p:nvSpPr>
        <p:spPr>
          <a:xfrm>
            <a:off x="3435363"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9" name="Oval 8">
            <a:extLst>
              <a:ext uri="{FF2B5EF4-FFF2-40B4-BE49-F238E27FC236}">
                <a16:creationId xmlns:a16="http://schemas.microsoft.com/office/drawing/2014/main" id="{90DB593F-6970-D54C-BAE8-C0CE7D43C13F}"/>
              </a:ext>
            </a:extLst>
          </p:cNvPr>
          <p:cNvSpPr/>
          <p:nvPr/>
        </p:nvSpPr>
        <p:spPr>
          <a:xfrm>
            <a:off x="408441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0" name="Oval 9">
            <a:extLst>
              <a:ext uri="{FF2B5EF4-FFF2-40B4-BE49-F238E27FC236}">
                <a16:creationId xmlns:a16="http://schemas.microsoft.com/office/drawing/2014/main" id="{DA519110-FAB6-6244-9E9B-65B22ACE5059}"/>
              </a:ext>
            </a:extLst>
          </p:cNvPr>
          <p:cNvSpPr/>
          <p:nvPr/>
        </p:nvSpPr>
        <p:spPr>
          <a:xfrm>
            <a:off x="3759888"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1" name="Oval 10">
            <a:extLst>
              <a:ext uri="{FF2B5EF4-FFF2-40B4-BE49-F238E27FC236}">
                <a16:creationId xmlns:a16="http://schemas.microsoft.com/office/drawing/2014/main" id="{ABDFA1E0-4C15-A841-B566-91B95F62E3A6}"/>
              </a:ext>
            </a:extLst>
          </p:cNvPr>
          <p:cNvSpPr/>
          <p:nvPr/>
        </p:nvSpPr>
        <p:spPr>
          <a:xfrm>
            <a:off x="5057988"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2" name="Oval 11">
            <a:extLst>
              <a:ext uri="{FF2B5EF4-FFF2-40B4-BE49-F238E27FC236}">
                <a16:creationId xmlns:a16="http://schemas.microsoft.com/office/drawing/2014/main" id="{7CB7FE21-B7E4-5240-A2BC-2A2DC177F974}"/>
              </a:ext>
            </a:extLst>
          </p:cNvPr>
          <p:cNvSpPr/>
          <p:nvPr/>
        </p:nvSpPr>
        <p:spPr>
          <a:xfrm>
            <a:off x="4408938"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3" name="Oval 12">
            <a:extLst>
              <a:ext uri="{FF2B5EF4-FFF2-40B4-BE49-F238E27FC236}">
                <a16:creationId xmlns:a16="http://schemas.microsoft.com/office/drawing/2014/main" id="{AE73FD12-5F3B-B842-9E65-C74B73F18E2C}"/>
              </a:ext>
            </a:extLst>
          </p:cNvPr>
          <p:cNvSpPr/>
          <p:nvPr/>
        </p:nvSpPr>
        <p:spPr>
          <a:xfrm>
            <a:off x="473346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4" name="Oval 13">
            <a:extLst>
              <a:ext uri="{FF2B5EF4-FFF2-40B4-BE49-F238E27FC236}">
                <a16:creationId xmlns:a16="http://schemas.microsoft.com/office/drawing/2014/main" id="{FFEEEFED-7AC0-1941-9C17-56091A1DC03F}"/>
              </a:ext>
            </a:extLst>
          </p:cNvPr>
          <p:cNvSpPr/>
          <p:nvPr/>
        </p:nvSpPr>
        <p:spPr>
          <a:xfrm>
            <a:off x="538251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 name="Oval 14">
            <a:extLst>
              <a:ext uri="{FF2B5EF4-FFF2-40B4-BE49-F238E27FC236}">
                <a16:creationId xmlns:a16="http://schemas.microsoft.com/office/drawing/2014/main" id="{71637F67-9383-7F42-A9BB-67E5C80916B7}"/>
              </a:ext>
            </a:extLst>
          </p:cNvPr>
          <p:cNvSpPr/>
          <p:nvPr/>
        </p:nvSpPr>
        <p:spPr>
          <a:xfrm>
            <a:off x="5707038" y="2714814"/>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6" name="Oval 15">
            <a:extLst>
              <a:ext uri="{FF2B5EF4-FFF2-40B4-BE49-F238E27FC236}">
                <a16:creationId xmlns:a16="http://schemas.microsoft.com/office/drawing/2014/main" id="{A34DCF28-B4F7-684F-99C2-5E7E3760D4B3}"/>
              </a:ext>
            </a:extLst>
          </p:cNvPr>
          <p:cNvSpPr/>
          <p:nvPr/>
        </p:nvSpPr>
        <p:spPr>
          <a:xfrm>
            <a:off x="3438719"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7" name="Oval 16">
            <a:extLst>
              <a:ext uri="{FF2B5EF4-FFF2-40B4-BE49-F238E27FC236}">
                <a16:creationId xmlns:a16="http://schemas.microsoft.com/office/drawing/2014/main" id="{7C753C14-0A17-1748-9878-64E47790C959}"/>
              </a:ext>
            </a:extLst>
          </p:cNvPr>
          <p:cNvSpPr/>
          <p:nvPr/>
        </p:nvSpPr>
        <p:spPr>
          <a:xfrm>
            <a:off x="408776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8" name="Oval 17">
            <a:extLst>
              <a:ext uri="{FF2B5EF4-FFF2-40B4-BE49-F238E27FC236}">
                <a16:creationId xmlns:a16="http://schemas.microsoft.com/office/drawing/2014/main" id="{62309C83-167D-5D40-9CB6-370DF7F59BF3}"/>
              </a:ext>
            </a:extLst>
          </p:cNvPr>
          <p:cNvSpPr/>
          <p:nvPr/>
        </p:nvSpPr>
        <p:spPr>
          <a:xfrm>
            <a:off x="3763244"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9" name="Oval 18">
            <a:extLst>
              <a:ext uri="{FF2B5EF4-FFF2-40B4-BE49-F238E27FC236}">
                <a16:creationId xmlns:a16="http://schemas.microsoft.com/office/drawing/2014/main" id="{562C2ABC-816B-8D46-A286-FE5314AF0CEF}"/>
              </a:ext>
            </a:extLst>
          </p:cNvPr>
          <p:cNvSpPr/>
          <p:nvPr/>
        </p:nvSpPr>
        <p:spPr>
          <a:xfrm>
            <a:off x="5061344"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0" name="Oval 19">
            <a:extLst>
              <a:ext uri="{FF2B5EF4-FFF2-40B4-BE49-F238E27FC236}">
                <a16:creationId xmlns:a16="http://schemas.microsoft.com/office/drawing/2014/main" id="{A69563EC-869E-4446-AB5A-889F7E1AFB70}"/>
              </a:ext>
            </a:extLst>
          </p:cNvPr>
          <p:cNvSpPr/>
          <p:nvPr/>
        </p:nvSpPr>
        <p:spPr>
          <a:xfrm>
            <a:off x="4412294"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1" name="Oval 20">
            <a:extLst>
              <a:ext uri="{FF2B5EF4-FFF2-40B4-BE49-F238E27FC236}">
                <a16:creationId xmlns:a16="http://schemas.microsoft.com/office/drawing/2014/main" id="{A6096E9C-721D-6A42-9BBB-3919797C686D}"/>
              </a:ext>
            </a:extLst>
          </p:cNvPr>
          <p:cNvSpPr/>
          <p:nvPr/>
        </p:nvSpPr>
        <p:spPr>
          <a:xfrm>
            <a:off x="473681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2" name="Oval 21">
            <a:extLst>
              <a:ext uri="{FF2B5EF4-FFF2-40B4-BE49-F238E27FC236}">
                <a16:creationId xmlns:a16="http://schemas.microsoft.com/office/drawing/2014/main" id="{81AC3185-C8F6-EE43-BFB6-E10D6B552055}"/>
              </a:ext>
            </a:extLst>
          </p:cNvPr>
          <p:cNvSpPr/>
          <p:nvPr/>
        </p:nvSpPr>
        <p:spPr>
          <a:xfrm>
            <a:off x="538586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3" name="Oval 22">
            <a:extLst>
              <a:ext uri="{FF2B5EF4-FFF2-40B4-BE49-F238E27FC236}">
                <a16:creationId xmlns:a16="http://schemas.microsoft.com/office/drawing/2014/main" id="{28418950-3AA6-A344-86E8-A663527A6693}"/>
              </a:ext>
            </a:extLst>
          </p:cNvPr>
          <p:cNvSpPr/>
          <p:nvPr/>
        </p:nvSpPr>
        <p:spPr>
          <a:xfrm>
            <a:off x="6034920" y="232151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E1F9C3-9D28-2B4E-9B1C-247FB4C2E481}"/>
              </a:ext>
            </a:extLst>
          </p:cNvPr>
          <p:cNvSpPr/>
          <p:nvPr/>
        </p:nvSpPr>
        <p:spPr>
          <a:xfrm>
            <a:off x="5710394" y="232978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5" name="Rectangle 24">
            <a:extLst>
              <a:ext uri="{FF2B5EF4-FFF2-40B4-BE49-F238E27FC236}">
                <a16:creationId xmlns:a16="http://schemas.microsoft.com/office/drawing/2014/main" id="{58D2670C-0D4D-C145-82EB-F1C4A57AC64D}"/>
              </a:ext>
            </a:extLst>
          </p:cNvPr>
          <p:cNvSpPr/>
          <p:nvPr/>
        </p:nvSpPr>
        <p:spPr>
          <a:xfrm>
            <a:off x="2699623" y="3411059"/>
            <a:ext cx="692818" cy="369332"/>
          </a:xfrm>
          <a:prstGeom prst="rect">
            <a:avLst/>
          </a:prstGeom>
        </p:spPr>
        <p:txBody>
          <a:bodyPr wrap="none">
            <a:spAutoFit/>
          </a:bodyPr>
          <a:lstStyle/>
          <a:p>
            <a:r>
              <a:rPr lang="en-US" sz="1800" dirty="0">
                <a:latin typeface="Avenir Next" charset="0"/>
                <a:ea typeface="Avenir Next" charset="0"/>
                <a:cs typeface="Avenir Next" charset="0"/>
              </a:rPr>
              <a:t>LF 4:</a:t>
            </a:r>
          </a:p>
        </p:txBody>
      </p:sp>
      <p:sp>
        <p:nvSpPr>
          <p:cNvPr id="26" name="Oval 25">
            <a:extLst>
              <a:ext uri="{FF2B5EF4-FFF2-40B4-BE49-F238E27FC236}">
                <a16:creationId xmlns:a16="http://schemas.microsoft.com/office/drawing/2014/main" id="{5D65FC4F-DE72-E54E-9683-307E4D77D901}"/>
              </a:ext>
            </a:extLst>
          </p:cNvPr>
          <p:cNvSpPr/>
          <p:nvPr/>
        </p:nvSpPr>
        <p:spPr>
          <a:xfrm>
            <a:off x="3436531"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7" name="Oval 26">
            <a:extLst>
              <a:ext uri="{FF2B5EF4-FFF2-40B4-BE49-F238E27FC236}">
                <a16:creationId xmlns:a16="http://schemas.microsoft.com/office/drawing/2014/main" id="{7A0C5230-7D4E-7044-BCD4-BEF0CFFE6492}"/>
              </a:ext>
            </a:extLst>
          </p:cNvPr>
          <p:cNvSpPr/>
          <p:nvPr/>
        </p:nvSpPr>
        <p:spPr>
          <a:xfrm>
            <a:off x="408558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8" name="Oval 27">
            <a:extLst>
              <a:ext uri="{FF2B5EF4-FFF2-40B4-BE49-F238E27FC236}">
                <a16:creationId xmlns:a16="http://schemas.microsoft.com/office/drawing/2014/main" id="{0D39AB06-8664-5744-886C-94EF5F6AAB3B}"/>
              </a:ext>
            </a:extLst>
          </p:cNvPr>
          <p:cNvSpPr/>
          <p:nvPr/>
        </p:nvSpPr>
        <p:spPr>
          <a:xfrm>
            <a:off x="3761056"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9" name="Oval 28">
            <a:extLst>
              <a:ext uri="{FF2B5EF4-FFF2-40B4-BE49-F238E27FC236}">
                <a16:creationId xmlns:a16="http://schemas.microsoft.com/office/drawing/2014/main" id="{24AD55EB-DDBC-1F4B-B6B4-06BAE2F53078}"/>
              </a:ext>
            </a:extLst>
          </p:cNvPr>
          <p:cNvSpPr/>
          <p:nvPr/>
        </p:nvSpPr>
        <p:spPr>
          <a:xfrm>
            <a:off x="5059156"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0" name="Oval 29">
            <a:extLst>
              <a:ext uri="{FF2B5EF4-FFF2-40B4-BE49-F238E27FC236}">
                <a16:creationId xmlns:a16="http://schemas.microsoft.com/office/drawing/2014/main" id="{03F630A2-289E-044A-B1A4-1084E62E4A80}"/>
              </a:ext>
            </a:extLst>
          </p:cNvPr>
          <p:cNvSpPr/>
          <p:nvPr/>
        </p:nvSpPr>
        <p:spPr>
          <a:xfrm>
            <a:off x="4410106"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1" name="Oval 30">
            <a:extLst>
              <a:ext uri="{FF2B5EF4-FFF2-40B4-BE49-F238E27FC236}">
                <a16:creationId xmlns:a16="http://schemas.microsoft.com/office/drawing/2014/main" id="{240883EE-4CC5-E244-92A8-D242414D70C5}"/>
              </a:ext>
            </a:extLst>
          </p:cNvPr>
          <p:cNvSpPr/>
          <p:nvPr/>
        </p:nvSpPr>
        <p:spPr>
          <a:xfrm>
            <a:off x="473463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2" name="Oval 31">
            <a:extLst>
              <a:ext uri="{FF2B5EF4-FFF2-40B4-BE49-F238E27FC236}">
                <a16:creationId xmlns:a16="http://schemas.microsoft.com/office/drawing/2014/main" id="{1CBDFA6F-7FCB-2E4D-9AB8-56D92942F700}"/>
              </a:ext>
            </a:extLst>
          </p:cNvPr>
          <p:cNvSpPr/>
          <p:nvPr/>
        </p:nvSpPr>
        <p:spPr>
          <a:xfrm>
            <a:off x="538368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3" name="Oval 32">
            <a:extLst>
              <a:ext uri="{FF2B5EF4-FFF2-40B4-BE49-F238E27FC236}">
                <a16:creationId xmlns:a16="http://schemas.microsoft.com/office/drawing/2014/main" id="{09FA3544-1E4B-5247-81C2-1AE9142E5523}"/>
              </a:ext>
            </a:extLst>
          </p:cNvPr>
          <p:cNvSpPr/>
          <p:nvPr/>
        </p:nvSpPr>
        <p:spPr>
          <a:xfrm>
            <a:off x="6032732"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E3F489F-50FB-5940-96CF-5BB4D9F40157}"/>
              </a:ext>
            </a:extLst>
          </p:cNvPr>
          <p:cNvSpPr/>
          <p:nvPr/>
        </p:nvSpPr>
        <p:spPr>
          <a:xfrm>
            <a:off x="5708206" y="3490569"/>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5" name="Oval 34">
            <a:extLst>
              <a:ext uri="{FF2B5EF4-FFF2-40B4-BE49-F238E27FC236}">
                <a16:creationId xmlns:a16="http://schemas.microsoft.com/office/drawing/2014/main" id="{E1161F35-AFCA-DA4C-AF2C-30DE382E193F}"/>
              </a:ext>
            </a:extLst>
          </p:cNvPr>
          <p:cNvSpPr/>
          <p:nvPr/>
        </p:nvSpPr>
        <p:spPr>
          <a:xfrm>
            <a:off x="3436974"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6" name="Oval 35">
            <a:extLst>
              <a:ext uri="{FF2B5EF4-FFF2-40B4-BE49-F238E27FC236}">
                <a16:creationId xmlns:a16="http://schemas.microsoft.com/office/drawing/2014/main" id="{9BCF3A7A-836C-C24B-9FAD-E68936312A75}"/>
              </a:ext>
            </a:extLst>
          </p:cNvPr>
          <p:cNvSpPr/>
          <p:nvPr/>
        </p:nvSpPr>
        <p:spPr>
          <a:xfrm>
            <a:off x="408602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7" name="Oval 36">
            <a:extLst>
              <a:ext uri="{FF2B5EF4-FFF2-40B4-BE49-F238E27FC236}">
                <a16:creationId xmlns:a16="http://schemas.microsoft.com/office/drawing/2014/main" id="{BDF27EB8-041E-764C-8C82-AE87F4328BCF}"/>
              </a:ext>
            </a:extLst>
          </p:cNvPr>
          <p:cNvSpPr/>
          <p:nvPr/>
        </p:nvSpPr>
        <p:spPr>
          <a:xfrm>
            <a:off x="3761499"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8" name="Oval 37">
            <a:extLst>
              <a:ext uri="{FF2B5EF4-FFF2-40B4-BE49-F238E27FC236}">
                <a16:creationId xmlns:a16="http://schemas.microsoft.com/office/drawing/2014/main" id="{D53A6503-C44E-EE4C-B7A4-50ACA4FD8B1B}"/>
              </a:ext>
            </a:extLst>
          </p:cNvPr>
          <p:cNvSpPr/>
          <p:nvPr/>
        </p:nvSpPr>
        <p:spPr>
          <a:xfrm>
            <a:off x="5059599" y="3080794"/>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9" name="Oval 38">
            <a:extLst>
              <a:ext uri="{FF2B5EF4-FFF2-40B4-BE49-F238E27FC236}">
                <a16:creationId xmlns:a16="http://schemas.microsoft.com/office/drawing/2014/main" id="{8F719EA3-5E79-3D45-8A22-AB8A36155C5E}"/>
              </a:ext>
            </a:extLst>
          </p:cNvPr>
          <p:cNvSpPr/>
          <p:nvPr/>
        </p:nvSpPr>
        <p:spPr>
          <a:xfrm>
            <a:off x="4410549"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0" name="Oval 39">
            <a:extLst>
              <a:ext uri="{FF2B5EF4-FFF2-40B4-BE49-F238E27FC236}">
                <a16:creationId xmlns:a16="http://schemas.microsoft.com/office/drawing/2014/main" id="{278F5F36-7DAE-1749-9836-87F9246E4FD6}"/>
              </a:ext>
            </a:extLst>
          </p:cNvPr>
          <p:cNvSpPr/>
          <p:nvPr/>
        </p:nvSpPr>
        <p:spPr>
          <a:xfrm>
            <a:off x="473507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1" name="Oval 40">
            <a:extLst>
              <a:ext uri="{FF2B5EF4-FFF2-40B4-BE49-F238E27FC236}">
                <a16:creationId xmlns:a16="http://schemas.microsoft.com/office/drawing/2014/main" id="{EA9730F5-AE9C-F141-B3AE-AE48E4AB316A}"/>
              </a:ext>
            </a:extLst>
          </p:cNvPr>
          <p:cNvSpPr/>
          <p:nvPr/>
        </p:nvSpPr>
        <p:spPr>
          <a:xfrm>
            <a:off x="538412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2" name="Oval 41">
            <a:extLst>
              <a:ext uri="{FF2B5EF4-FFF2-40B4-BE49-F238E27FC236}">
                <a16:creationId xmlns:a16="http://schemas.microsoft.com/office/drawing/2014/main" id="{F18585C5-79CB-0A44-AF23-FC39FDB66E00}"/>
              </a:ext>
            </a:extLst>
          </p:cNvPr>
          <p:cNvSpPr/>
          <p:nvPr/>
        </p:nvSpPr>
        <p:spPr>
          <a:xfrm>
            <a:off x="6033175"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877EE9D-2DEF-0840-987A-C35D845F17A8}"/>
              </a:ext>
            </a:extLst>
          </p:cNvPr>
          <p:cNvSpPr/>
          <p:nvPr/>
        </p:nvSpPr>
        <p:spPr>
          <a:xfrm>
            <a:off x="5708649"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4" name="Oval 43">
            <a:extLst>
              <a:ext uri="{FF2B5EF4-FFF2-40B4-BE49-F238E27FC236}">
                <a16:creationId xmlns:a16="http://schemas.microsoft.com/office/drawing/2014/main" id="{7703769A-AE3D-8642-AB4E-93BB5C96BD9D}"/>
              </a:ext>
            </a:extLst>
          </p:cNvPr>
          <p:cNvSpPr/>
          <p:nvPr/>
        </p:nvSpPr>
        <p:spPr>
          <a:xfrm>
            <a:off x="6031563" y="2713347"/>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DCDD54F-AE9D-4041-B072-FBB714010849}"/>
              </a:ext>
            </a:extLst>
          </p:cNvPr>
          <p:cNvSpPr/>
          <p:nvPr/>
        </p:nvSpPr>
        <p:spPr>
          <a:xfrm>
            <a:off x="2698455" y="3808342"/>
            <a:ext cx="692818" cy="369332"/>
          </a:xfrm>
          <a:prstGeom prst="rect">
            <a:avLst/>
          </a:prstGeom>
        </p:spPr>
        <p:txBody>
          <a:bodyPr wrap="none">
            <a:spAutoFit/>
          </a:bodyPr>
          <a:lstStyle/>
          <a:p>
            <a:r>
              <a:rPr lang="en-US" sz="1800" dirty="0">
                <a:latin typeface="Avenir Next" charset="0"/>
                <a:ea typeface="Avenir Next" charset="0"/>
                <a:cs typeface="Avenir Next" charset="0"/>
              </a:rPr>
              <a:t>LF 5:</a:t>
            </a:r>
          </a:p>
        </p:txBody>
      </p:sp>
      <p:sp>
        <p:nvSpPr>
          <p:cNvPr id="46" name="Oval 45">
            <a:extLst>
              <a:ext uri="{FF2B5EF4-FFF2-40B4-BE49-F238E27FC236}">
                <a16:creationId xmlns:a16="http://schemas.microsoft.com/office/drawing/2014/main" id="{947D7F36-0590-A446-8419-20A3A911DE19}"/>
              </a:ext>
            </a:extLst>
          </p:cNvPr>
          <p:cNvSpPr/>
          <p:nvPr/>
        </p:nvSpPr>
        <p:spPr>
          <a:xfrm>
            <a:off x="343536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47" name="Oval 46">
            <a:extLst>
              <a:ext uri="{FF2B5EF4-FFF2-40B4-BE49-F238E27FC236}">
                <a16:creationId xmlns:a16="http://schemas.microsoft.com/office/drawing/2014/main" id="{4D78599B-D876-BE45-8F05-9E0801BB1115}"/>
              </a:ext>
            </a:extLst>
          </p:cNvPr>
          <p:cNvSpPr/>
          <p:nvPr/>
        </p:nvSpPr>
        <p:spPr>
          <a:xfrm>
            <a:off x="3759888"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8" name="Oval 47">
            <a:extLst>
              <a:ext uri="{FF2B5EF4-FFF2-40B4-BE49-F238E27FC236}">
                <a16:creationId xmlns:a16="http://schemas.microsoft.com/office/drawing/2014/main" id="{1B58B285-3720-F047-83FE-C0B02F4816C2}"/>
              </a:ext>
            </a:extLst>
          </p:cNvPr>
          <p:cNvSpPr/>
          <p:nvPr/>
        </p:nvSpPr>
        <p:spPr>
          <a:xfrm>
            <a:off x="5057988"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9" name="Oval 48">
            <a:extLst>
              <a:ext uri="{FF2B5EF4-FFF2-40B4-BE49-F238E27FC236}">
                <a16:creationId xmlns:a16="http://schemas.microsoft.com/office/drawing/2014/main" id="{F80BEDBC-FDE5-2544-9958-D09393564DCF}"/>
              </a:ext>
            </a:extLst>
          </p:cNvPr>
          <p:cNvSpPr/>
          <p:nvPr/>
        </p:nvSpPr>
        <p:spPr>
          <a:xfrm>
            <a:off x="4408938" y="388785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0" name="Oval 49">
            <a:extLst>
              <a:ext uri="{FF2B5EF4-FFF2-40B4-BE49-F238E27FC236}">
                <a16:creationId xmlns:a16="http://schemas.microsoft.com/office/drawing/2014/main" id="{AD6D69BE-AC7E-2743-8313-715DB9859EF5}"/>
              </a:ext>
            </a:extLst>
          </p:cNvPr>
          <p:cNvSpPr/>
          <p:nvPr/>
        </p:nvSpPr>
        <p:spPr>
          <a:xfrm>
            <a:off x="473346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1" name="Oval 50">
            <a:extLst>
              <a:ext uri="{FF2B5EF4-FFF2-40B4-BE49-F238E27FC236}">
                <a16:creationId xmlns:a16="http://schemas.microsoft.com/office/drawing/2014/main" id="{ECA09E17-2908-6E4E-BF31-F046B07C8DE7}"/>
              </a:ext>
            </a:extLst>
          </p:cNvPr>
          <p:cNvSpPr/>
          <p:nvPr/>
        </p:nvSpPr>
        <p:spPr>
          <a:xfrm>
            <a:off x="538251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2" name="Oval 51">
            <a:extLst>
              <a:ext uri="{FF2B5EF4-FFF2-40B4-BE49-F238E27FC236}">
                <a16:creationId xmlns:a16="http://schemas.microsoft.com/office/drawing/2014/main" id="{45DD476A-81AD-C749-BA71-23B98B7C52F2}"/>
              </a:ext>
            </a:extLst>
          </p:cNvPr>
          <p:cNvSpPr/>
          <p:nvPr/>
        </p:nvSpPr>
        <p:spPr>
          <a:xfrm>
            <a:off x="6031564"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5BE449A-7521-894B-96FA-1DCE1562C5BB}"/>
              </a:ext>
            </a:extLst>
          </p:cNvPr>
          <p:cNvSpPr/>
          <p:nvPr/>
        </p:nvSpPr>
        <p:spPr>
          <a:xfrm>
            <a:off x="5707038" y="388785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4" name="Oval 53">
            <a:extLst>
              <a:ext uri="{FF2B5EF4-FFF2-40B4-BE49-F238E27FC236}">
                <a16:creationId xmlns:a16="http://schemas.microsoft.com/office/drawing/2014/main" id="{A0CC7E5B-8660-F144-92F3-2717A080A678}"/>
              </a:ext>
            </a:extLst>
          </p:cNvPr>
          <p:cNvSpPr/>
          <p:nvPr/>
        </p:nvSpPr>
        <p:spPr>
          <a:xfrm>
            <a:off x="4084412" y="388141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5" name="Rectangle 54">
            <a:extLst>
              <a:ext uri="{FF2B5EF4-FFF2-40B4-BE49-F238E27FC236}">
                <a16:creationId xmlns:a16="http://schemas.microsoft.com/office/drawing/2014/main" id="{75AA1F6F-A827-C448-B34B-1BB85E1C1FE2}"/>
              </a:ext>
            </a:extLst>
          </p:cNvPr>
          <p:cNvSpPr/>
          <p:nvPr/>
        </p:nvSpPr>
        <p:spPr>
          <a:xfrm>
            <a:off x="2981391" y="4290537"/>
            <a:ext cx="365806" cy="369332"/>
          </a:xfrm>
          <a:prstGeom prst="rect">
            <a:avLst/>
          </a:prstGeom>
        </p:spPr>
        <p:txBody>
          <a:bodyPr wrap="none">
            <a:spAutoFit/>
          </a:bodyPr>
          <a:lstStyle/>
          <a:p>
            <a:r>
              <a:rPr lang="en-US" sz="1800" dirty="0">
                <a:latin typeface="Avenir Next" charset="0"/>
                <a:ea typeface="Avenir Next" charset="0"/>
                <a:cs typeface="Avenir Next" charset="0"/>
              </a:rPr>
              <a:t>y:</a:t>
            </a:r>
          </a:p>
        </p:txBody>
      </p:sp>
      <p:sp>
        <p:nvSpPr>
          <p:cNvPr id="56" name="Rectangle 55">
            <a:extLst>
              <a:ext uri="{FF2B5EF4-FFF2-40B4-BE49-F238E27FC236}">
                <a16:creationId xmlns:a16="http://schemas.microsoft.com/office/drawing/2014/main" id="{C66B5020-3260-9843-A625-1A53E6BC5C5E}"/>
              </a:ext>
            </a:extLst>
          </p:cNvPr>
          <p:cNvSpPr/>
          <p:nvPr/>
        </p:nvSpPr>
        <p:spPr>
          <a:xfrm>
            <a:off x="3005163" y="4276835"/>
            <a:ext cx="240772" cy="369332"/>
          </a:xfrm>
          <a:prstGeom prst="rect">
            <a:avLst/>
          </a:prstGeom>
        </p:spPr>
        <p:txBody>
          <a:bodyPr wrap="none">
            <a:spAutoFit/>
          </a:bodyPr>
          <a:lstStyle/>
          <a:p>
            <a:r>
              <a:rPr lang="en-US" dirty="0">
                <a:latin typeface="Avenir Book" charset="0"/>
                <a:ea typeface="Avenir Book" charset="0"/>
                <a:cs typeface="Avenir Book" charset="0"/>
              </a:rPr>
              <a:t>˜</a:t>
            </a:r>
          </a:p>
        </p:txBody>
      </p:sp>
      <p:sp>
        <p:nvSpPr>
          <p:cNvPr id="57" name="Oval 56">
            <a:extLst>
              <a:ext uri="{FF2B5EF4-FFF2-40B4-BE49-F238E27FC236}">
                <a16:creationId xmlns:a16="http://schemas.microsoft.com/office/drawing/2014/main" id="{99B42575-DEB2-4042-A3F7-37DE911F7DD0}"/>
              </a:ext>
            </a:extLst>
          </p:cNvPr>
          <p:cNvSpPr/>
          <p:nvPr/>
        </p:nvSpPr>
        <p:spPr>
          <a:xfrm>
            <a:off x="34353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58" name="Oval 57">
            <a:extLst>
              <a:ext uri="{FF2B5EF4-FFF2-40B4-BE49-F238E27FC236}">
                <a16:creationId xmlns:a16="http://schemas.microsoft.com/office/drawing/2014/main" id="{4AA0AA87-3CB4-044B-92CB-E7D13B5C0E2A}"/>
              </a:ext>
            </a:extLst>
          </p:cNvPr>
          <p:cNvSpPr/>
          <p:nvPr/>
        </p:nvSpPr>
        <p:spPr>
          <a:xfrm>
            <a:off x="375988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59" name="Oval 58">
            <a:extLst>
              <a:ext uri="{FF2B5EF4-FFF2-40B4-BE49-F238E27FC236}">
                <a16:creationId xmlns:a16="http://schemas.microsoft.com/office/drawing/2014/main" id="{98E94EE2-4C3C-C644-A7D0-6FB821EA971D}"/>
              </a:ext>
            </a:extLst>
          </p:cNvPr>
          <p:cNvSpPr/>
          <p:nvPr/>
        </p:nvSpPr>
        <p:spPr>
          <a:xfrm>
            <a:off x="408441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0" name="Oval 59">
            <a:extLst>
              <a:ext uri="{FF2B5EF4-FFF2-40B4-BE49-F238E27FC236}">
                <a16:creationId xmlns:a16="http://schemas.microsoft.com/office/drawing/2014/main" id="{A328711B-B6E0-0145-93BF-3BD8C3220CC1}"/>
              </a:ext>
            </a:extLst>
          </p:cNvPr>
          <p:cNvSpPr/>
          <p:nvPr/>
        </p:nvSpPr>
        <p:spPr>
          <a:xfrm>
            <a:off x="440893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1" name="Oval 60">
            <a:extLst>
              <a:ext uri="{FF2B5EF4-FFF2-40B4-BE49-F238E27FC236}">
                <a16:creationId xmlns:a16="http://schemas.microsoft.com/office/drawing/2014/main" id="{EDA4E913-3145-F34C-BAC2-F2E232E15FEF}"/>
              </a:ext>
            </a:extLst>
          </p:cNvPr>
          <p:cNvSpPr/>
          <p:nvPr/>
        </p:nvSpPr>
        <p:spPr>
          <a:xfrm>
            <a:off x="47334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2" name="Oval 61">
            <a:extLst>
              <a:ext uri="{FF2B5EF4-FFF2-40B4-BE49-F238E27FC236}">
                <a16:creationId xmlns:a16="http://schemas.microsoft.com/office/drawing/2014/main" id="{81909FF0-A593-8845-8A1B-CE6357BE748A}"/>
              </a:ext>
            </a:extLst>
          </p:cNvPr>
          <p:cNvSpPr/>
          <p:nvPr/>
        </p:nvSpPr>
        <p:spPr>
          <a:xfrm>
            <a:off x="505798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3" name="Oval 62">
            <a:extLst>
              <a:ext uri="{FF2B5EF4-FFF2-40B4-BE49-F238E27FC236}">
                <a16:creationId xmlns:a16="http://schemas.microsoft.com/office/drawing/2014/main" id="{1CA01F60-8093-1F4B-B033-93977CF8F40C}"/>
              </a:ext>
            </a:extLst>
          </p:cNvPr>
          <p:cNvSpPr/>
          <p:nvPr/>
        </p:nvSpPr>
        <p:spPr>
          <a:xfrm>
            <a:off x="538251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4" name="Oval 63">
            <a:extLst>
              <a:ext uri="{FF2B5EF4-FFF2-40B4-BE49-F238E27FC236}">
                <a16:creationId xmlns:a16="http://schemas.microsoft.com/office/drawing/2014/main" id="{9A46E5CF-0BF2-164B-A521-C52677FE4303}"/>
              </a:ext>
            </a:extLst>
          </p:cNvPr>
          <p:cNvSpPr/>
          <p:nvPr/>
        </p:nvSpPr>
        <p:spPr>
          <a:xfrm>
            <a:off x="570703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5" name="Oval 64">
            <a:extLst>
              <a:ext uri="{FF2B5EF4-FFF2-40B4-BE49-F238E27FC236}">
                <a16:creationId xmlns:a16="http://schemas.microsoft.com/office/drawing/2014/main" id="{21287F7F-2C83-3F43-BE7D-07D134CFE496}"/>
              </a:ext>
            </a:extLst>
          </p:cNvPr>
          <p:cNvSpPr/>
          <p:nvPr/>
        </p:nvSpPr>
        <p:spPr>
          <a:xfrm>
            <a:off x="60315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6" name="Rectangle 65">
            <a:extLst>
              <a:ext uri="{FF2B5EF4-FFF2-40B4-BE49-F238E27FC236}">
                <a16:creationId xmlns:a16="http://schemas.microsoft.com/office/drawing/2014/main" id="{0DBACE57-92A0-5547-96D8-3F401F44577D}"/>
              </a:ext>
            </a:extLst>
          </p:cNvPr>
          <p:cNvSpPr/>
          <p:nvPr/>
        </p:nvSpPr>
        <p:spPr>
          <a:xfrm>
            <a:off x="339352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1</a:t>
            </a:r>
            <a:endParaRPr lang="en-US" dirty="0">
              <a:latin typeface="Avenir Next" charset="0"/>
              <a:ea typeface="Avenir Next" charset="0"/>
              <a:cs typeface="Avenir Next" charset="0"/>
            </a:endParaRPr>
          </a:p>
        </p:txBody>
      </p:sp>
      <p:sp>
        <p:nvSpPr>
          <p:cNvPr id="67" name="Rectangle 66">
            <a:extLst>
              <a:ext uri="{FF2B5EF4-FFF2-40B4-BE49-F238E27FC236}">
                <a16:creationId xmlns:a16="http://schemas.microsoft.com/office/drawing/2014/main" id="{091841C0-D6B7-D04D-9B32-EB556DD41B1F}"/>
              </a:ext>
            </a:extLst>
          </p:cNvPr>
          <p:cNvSpPr/>
          <p:nvPr/>
        </p:nvSpPr>
        <p:spPr>
          <a:xfrm>
            <a:off x="5958123"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9</a:t>
            </a:r>
            <a:endParaRPr lang="en-US" dirty="0">
              <a:latin typeface="Avenir Next" charset="0"/>
              <a:ea typeface="Avenir Next" charset="0"/>
              <a:cs typeface="Avenir Next" charset="0"/>
            </a:endParaRPr>
          </a:p>
        </p:txBody>
      </p:sp>
      <p:sp>
        <p:nvSpPr>
          <p:cNvPr id="68" name="Rectangle 67">
            <a:extLst>
              <a:ext uri="{FF2B5EF4-FFF2-40B4-BE49-F238E27FC236}">
                <a16:creationId xmlns:a16="http://schemas.microsoft.com/office/drawing/2014/main" id="{420C23BD-E1CD-604D-96C6-E938EC44D39B}"/>
              </a:ext>
            </a:extLst>
          </p:cNvPr>
          <p:cNvSpPr/>
          <p:nvPr/>
        </p:nvSpPr>
        <p:spPr>
          <a:xfrm>
            <a:off x="371410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2</a:t>
            </a:r>
            <a:endParaRPr lang="en-US" dirty="0">
              <a:latin typeface="Avenir Next" charset="0"/>
              <a:ea typeface="Avenir Next" charset="0"/>
              <a:cs typeface="Avenir Next" charset="0"/>
            </a:endParaRPr>
          </a:p>
        </p:txBody>
      </p:sp>
      <p:sp>
        <p:nvSpPr>
          <p:cNvPr id="69" name="Rectangle 68">
            <a:extLst>
              <a:ext uri="{FF2B5EF4-FFF2-40B4-BE49-F238E27FC236}">
                <a16:creationId xmlns:a16="http://schemas.microsoft.com/office/drawing/2014/main" id="{2137BCCA-8C5C-2F46-AA92-D1877B371748}"/>
              </a:ext>
            </a:extLst>
          </p:cNvPr>
          <p:cNvSpPr/>
          <p:nvPr/>
        </p:nvSpPr>
        <p:spPr>
          <a:xfrm>
            <a:off x="403467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3</a:t>
            </a:r>
            <a:endParaRPr lang="en-US" dirty="0">
              <a:latin typeface="Avenir Next" charset="0"/>
              <a:ea typeface="Avenir Next" charset="0"/>
              <a:cs typeface="Avenir Next" charset="0"/>
            </a:endParaRPr>
          </a:p>
        </p:txBody>
      </p:sp>
      <p:sp>
        <p:nvSpPr>
          <p:cNvPr id="70" name="Rectangle 69">
            <a:extLst>
              <a:ext uri="{FF2B5EF4-FFF2-40B4-BE49-F238E27FC236}">
                <a16:creationId xmlns:a16="http://schemas.microsoft.com/office/drawing/2014/main" id="{BC1AB7E1-C339-FC42-B49D-3E09FE09000D}"/>
              </a:ext>
            </a:extLst>
          </p:cNvPr>
          <p:cNvSpPr/>
          <p:nvPr/>
        </p:nvSpPr>
        <p:spPr>
          <a:xfrm>
            <a:off x="435525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4</a:t>
            </a:r>
            <a:endParaRPr lang="en-US" dirty="0">
              <a:latin typeface="Avenir Next" charset="0"/>
              <a:ea typeface="Avenir Next" charset="0"/>
              <a:cs typeface="Avenir Next" charset="0"/>
            </a:endParaRPr>
          </a:p>
        </p:txBody>
      </p:sp>
      <p:sp>
        <p:nvSpPr>
          <p:cNvPr id="71" name="Rectangle 70">
            <a:extLst>
              <a:ext uri="{FF2B5EF4-FFF2-40B4-BE49-F238E27FC236}">
                <a16:creationId xmlns:a16="http://schemas.microsoft.com/office/drawing/2014/main" id="{A5CB4075-4B82-3A48-B56D-99E0DE540F9C}"/>
              </a:ext>
            </a:extLst>
          </p:cNvPr>
          <p:cNvSpPr/>
          <p:nvPr/>
        </p:nvSpPr>
        <p:spPr>
          <a:xfrm>
            <a:off x="467582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5</a:t>
            </a:r>
            <a:endParaRPr lang="en-US" dirty="0">
              <a:latin typeface="Avenir Next" charset="0"/>
              <a:ea typeface="Avenir Next" charset="0"/>
              <a:cs typeface="Avenir Next" charset="0"/>
            </a:endParaRPr>
          </a:p>
        </p:txBody>
      </p:sp>
      <p:sp>
        <p:nvSpPr>
          <p:cNvPr id="72" name="Rectangle 71">
            <a:extLst>
              <a:ext uri="{FF2B5EF4-FFF2-40B4-BE49-F238E27FC236}">
                <a16:creationId xmlns:a16="http://schemas.microsoft.com/office/drawing/2014/main" id="{EA22BD4B-24CB-6543-A907-42B272B7127F}"/>
              </a:ext>
            </a:extLst>
          </p:cNvPr>
          <p:cNvSpPr/>
          <p:nvPr/>
        </p:nvSpPr>
        <p:spPr>
          <a:xfrm>
            <a:off x="499640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6</a:t>
            </a:r>
            <a:endParaRPr lang="en-US" dirty="0">
              <a:latin typeface="Avenir Next" charset="0"/>
              <a:ea typeface="Avenir Next" charset="0"/>
              <a:cs typeface="Avenir Next" charset="0"/>
            </a:endParaRPr>
          </a:p>
        </p:txBody>
      </p:sp>
      <p:sp>
        <p:nvSpPr>
          <p:cNvPr id="73" name="Rectangle 72">
            <a:extLst>
              <a:ext uri="{FF2B5EF4-FFF2-40B4-BE49-F238E27FC236}">
                <a16:creationId xmlns:a16="http://schemas.microsoft.com/office/drawing/2014/main" id="{E091DCAA-10A6-4A43-832F-0CF82B9D0525}"/>
              </a:ext>
            </a:extLst>
          </p:cNvPr>
          <p:cNvSpPr/>
          <p:nvPr/>
        </p:nvSpPr>
        <p:spPr>
          <a:xfrm>
            <a:off x="531697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7</a:t>
            </a:r>
            <a:endParaRPr lang="en-US" dirty="0">
              <a:latin typeface="Avenir Next" charset="0"/>
              <a:ea typeface="Avenir Next" charset="0"/>
              <a:cs typeface="Avenir Next" charset="0"/>
            </a:endParaRPr>
          </a:p>
        </p:txBody>
      </p:sp>
      <p:sp>
        <p:nvSpPr>
          <p:cNvPr id="74" name="Rectangle 73">
            <a:extLst>
              <a:ext uri="{FF2B5EF4-FFF2-40B4-BE49-F238E27FC236}">
                <a16:creationId xmlns:a16="http://schemas.microsoft.com/office/drawing/2014/main" id="{057C3C2B-9306-A54E-87FB-374963A17499}"/>
              </a:ext>
            </a:extLst>
          </p:cNvPr>
          <p:cNvSpPr/>
          <p:nvPr/>
        </p:nvSpPr>
        <p:spPr>
          <a:xfrm>
            <a:off x="563755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8</a:t>
            </a:r>
            <a:endParaRPr lang="en-US" dirty="0">
              <a:latin typeface="Avenir Next" charset="0"/>
              <a:ea typeface="Avenir Next" charset="0"/>
              <a:cs typeface="Avenir Next" charset="0"/>
            </a:endParaRPr>
          </a:p>
        </p:txBody>
      </p:sp>
      <p:cxnSp>
        <p:nvCxnSpPr>
          <p:cNvPr id="75" name="Straight Connector 74">
            <a:extLst>
              <a:ext uri="{FF2B5EF4-FFF2-40B4-BE49-F238E27FC236}">
                <a16:creationId xmlns:a16="http://schemas.microsoft.com/office/drawing/2014/main" id="{F9D1FE43-073E-C342-B13D-24CBB43876EA}"/>
              </a:ext>
            </a:extLst>
          </p:cNvPr>
          <p:cNvCxnSpPr/>
          <p:nvPr/>
        </p:nvCxnSpPr>
        <p:spPr>
          <a:xfrm>
            <a:off x="2710041" y="4249408"/>
            <a:ext cx="3836642"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28394A0-B062-3247-BFBB-1F207B223A48}"/>
              </a:ext>
            </a:extLst>
          </p:cNvPr>
          <p:cNvSpPr txBox="1"/>
          <p:nvPr/>
        </p:nvSpPr>
        <p:spPr>
          <a:xfrm>
            <a:off x="1445964" y="2916851"/>
            <a:ext cx="747320" cy="369332"/>
          </a:xfrm>
          <a:prstGeom prst="rect">
            <a:avLst/>
          </a:prstGeom>
          <a:noFill/>
        </p:spPr>
        <p:txBody>
          <a:bodyPr wrap="none" rtlCol="0">
            <a:spAutoFit/>
          </a:bodyPr>
          <a:lstStyle/>
          <a:p>
            <a:r>
              <a:rPr lang="en-US" dirty="0"/>
              <a:t>Input:</a:t>
            </a:r>
          </a:p>
        </p:txBody>
      </p:sp>
      <p:sp>
        <p:nvSpPr>
          <p:cNvPr id="77" name="TextBox 76">
            <a:extLst>
              <a:ext uri="{FF2B5EF4-FFF2-40B4-BE49-F238E27FC236}">
                <a16:creationId xmlns:a16="http://schemas.microsoft.com/office/drawing/2014/main" id="{E9C4D918-F9AF-8C42-AF8F-8CCDC8EEC046}"/>
              </a:ext>
            </a:extLst>
          </p:cNvPr>
          <p:cNvSpPr txBox="1"/>
          <p:nvPr/>
        </p:nvSpPr>
        <p:spPr>
          <a:xfrm>
            <a:off x="1268325" y="4276835"/>
            <a:ext cx="918841" cy="369332"/>
          </a:xfrm>
          <a:prstGeom prst="rect">
            <a:avLst/>
          </a:prstGeom>
          <a:noFill/>
        </p:spPr>
        <p:txBody>
          <a:bodyPr wrap="none" rtlCol="0">
            <a:spAutoFit/>
          </a:bodyPr>
          <a:lstStyle/>
          <a:p>
            <a:r>
              <a:rPr lang="en-US" dirty="0"/>
              <a:t>Output:</a:t>
            </a:r>
          </a:p>
        </p:txBody>
      </p:sp>
      <p:sp>
        <p:nvSpPr>
          <p:cNvPr id="115" name="TextBox 114">
            <a:extLst>
              <a:ext uri="{FF2B5EF4-FFF2-40B4-BE49-F238E27FC236}">
                <a16:creationId xmlns:a16="http://schemas.microsoft.com/office/drawing/2014/main" id="{0644AC4B-4C97-2E4F-8730-E228D2341ADA}"/>
              </a:ext>
            </a:extLst>
          </p:cNvPr>
          <p:cNvSpPr txBox="1"/>
          <p:nvPr/>
        </p:nvSpPr>
        <p:spPr>
          <a:xfrm>
            <a:off x="4288247" y="5446743"/>
            <a:ext cx="869819" cy="1074653"/>
          </a:xfrm>
          <a:prstGeom prst="rect">
            <a:avLst/>
          </a:prstGeom>
          <a:noFill/>
        </p:spPr>
        <p:txBody>
          <a:bodyPr wrap="square" rtlCol="0">
            <a:spAutoFit/>
          </a:bodyPr>
          <a:lstStyle/>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1</a:t>
            </a:r>
            <a:r>
              <a:rPr lang="en-US" sz="1400" dirty="0">
                <a:latin typeface="Menlo" charset="0"/>
                <a:ea typeface="Menlo" charset="0"/>
                <a:cs typeface="Menlo" charset="0"/>
              </a:rPr>
              <a:t>,ỹ</a:t>
            </a:r>
            <a:r>
              <a:rPr lang="en-US" sz="1400" baseline="-25000" dirty="0">
                <a:latin typeface="Menlo" charset="0"/>
                <a:ea typeface="Menlo" charset="0"/>
                <a:cs typeface="Menlo" charset="0"/>
              </a:rPr>
              <a:t>1</a:t>
            </a:r>
            <a:r>
              <a:rPr lang="en-US" sz="1400" dirty="0">
                <a:latin typeface="Menlo" charset="0"/>
                <a:ea typeface="Menlo" charset="0"/>
                <a:cs typeface="Menlo" charset="0"/>
              </a:rPr>
              <a:t>)</a:t>
            </a: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2</a:t>
            </a:r>
            <a:r>
              <a:rPr lang="en-US" sz="1400" dirty="0">
                <a:latin typeface="Menlo" charset="0"/>
                <a:ea typeface="Menlo" charset="0"/>
                <a:cs typeface="Menlo" charset="0"/>
              </a:rPr>
              <a:t>,ỹ</a:t>
            </a:r>
            <a:r>
              <a:rPr lang="en-US" sz="1400" baseline="-25000" dirty="0">
                <a:latin typeface="Menlo" charset="0"/>
                <a:ea typeface="Menlo" charset="0"/>
                <a:cs typeface="Menlo" charset="0"/>
              </a:rPr>
              <a:t>2</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3</a:t>
            </a:r>
            <a:r>
              <a:rPr lang="en-US" sz="1400" dirty="0">
                <a:latin typeface="Menlo" charset="0"/>
                <a:ea typeface="Menlo" charset="0"/>
                <a:cs typeface="Menlo" charset="0"/>
              </a:rPr>
              <a:t>,ỹ</a:t>
            </a:r>
            <a:r>
              <a:rPr lang="en-US" sz="1400" baseline="-25000" dirty="0">
                <a:latin typeface="Menlo" charset="0"/>
                <a:ea typeface="Menlo" charset="0"/>
                <a:cs typeface="Menlo" charset="0"/>
              </a:rPr>
              <a:t>3</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4</a:t>
            </a:r>
            <a:r>
              <a:rPr lang="en-US" sz="1400" dirty="0">
                <a:latin typeface="Menlo" charset="0"/>
                <a:ea typeface="Menlo" charset="0"/>
                <a:cs typeface="Menlo" charset="0"/>
              </a:rPr>
              <a:t>,ỹ</a:t>
            </a:r>
            <a:r>
              <a:rPr lang="en-US" sz="1400" baseline="-25000" dirty="0">
                <a:latin typeface="Menlo" charset="0"/>
                <a:ea typeface="Menlo" charset="0"/>
                <a:cs typeface="Menlo" charset="0"/>
              </a:rPr>
              <a:t>4</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p:txBody>
      </p:sp>
      <p:sp>
        <p:nvSpPr>
          <p:cNvPr id="148" name="TextBox 147">
            <a:extLst>
              <a:ext uri="{FF2B5EF4-FFF2-40B4-BE49-F238E27FC236}">
                <a16:creationId xmlns:a16="http://schemas.microsoft.com/office/drawing/2014/main" id="{FB992E00-DA29-9B40-A536-EB5D6DE43818}"/>
              </a:ext>
            </a:extLst>
          </p:cNvPr>
          <p:cNvSpPr txBox="1"/>
          <p:nvPr/>
        </p:nvSpPr>
        <p:spPr>
          <a:xfrm>
            <a:off x="4033975" y="5120576"/>
            <a:ext cx="1415837" cy="369332"/>
          </a:xfrm>
          <a:prstGeom prst="rect">
            <a:avLst/>
          </a:prstGeom>
          <a:noFill/>
        </p:spPr>
        <p:txBody>
          <a:bodyPr wrap="none" rtlCol="0">
            <a:spAutoFit/>
          </a:bodyPr>
          <a:lstStyle/>
          <a:p>
            <a:r>
              <a:rPr lang="en-US" dirty="0"/>
              <a:t>Training Data</a:t>
            </a:r>
          </a:p>
        </p:txBody>
      </p:sp>
      <p:sp>
        <p:nvSpPr>
          <p:cNvPr id="151" name="Oval 150">
            <a:extLst>
              <a:ext uri="{FF2B5EF4-FFF2-40B4-BE49-F238E27FC236}">
                <a16:creationId xmlns:a16="http://schemas.microsoft.com/office/drawing/2014/main" id="{16645B62-B493-0744-B715-AF1D0EA20869}"/>
              </a:ext>
            </a:extLst>
          </p:cNvPr>
          <p:cNvSpPr/>
          <p:nvPr/>
        </p:nvSpPr>
        <p:spPr>
          <a:xfrm>
            <a:off x="3435363"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52" name="Oval 151">
            <a:extLst>
              <a:ext uri="{FF2B5EF4-FFF2-40B4-BE49-F238E27FC236}">
                <a16:creationId xmlns:a16="http://schemas.microsoft.com/office/drawing/2014/main" id="{8534499D-13F3-A34A-8825-EED30BDFEBE2}"/>
              </a:ext>
            </a:extLst>
          </p:cNvPr>
          <p:cNvSpPr/>
          <p:nvPr/>
        </p:nvSpPr>
        <p:spPr>
          <a:xfrm>
            <a:off x="408441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3" name="Oval 152">
            <a:extLst>
              <a:ext uri="{FF2B5EF4-FFF2-40B4-BE49-F238E27FC236}">
                <a16:creationId xmlns:a16="http://schemas.microsoft.com/office/drawing/2014/main" id="{1C2D9E9E-E5A7-6045-8C62-0908C4502557}"/>
              </a:ext>
            </a:extLst>
          </p:cNvPr>
          <p:cNvSpPr/>
          <p:nvPr/>
        </p:nvSpPr>
        <p:spPr>
          <a:xfrm>
            <a:off x="3759888"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4" name="Oval 153">
            <a:extLst>
              <a:ext uri="{FF2B5EF4-FFF2-40B4-BE49-F238E27FC236}">
                <a16:creationId xmlns:a16="http://schemas.microsoft.com/office/drawing/2014/main" id="{E043D59B-F6D5-F740-B798-2F3E432158D8}"/>
              </a:ext>
            </a:extLst>
          </p:cNvPr>
          <p:cNvSpPr/>
          <p:nvPr/>
        </p:nvSpPr>
        <p:spPr>
          <a:xfrm>
            <a:off x="4408938"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5" name="Oval 154">
            <a:extLst>
              <a:ext uri="{FF2B5EF4-FFF2-40B4-BE49-F238E27FC236}">
                <a16:creationId xmlns:a16="http://schemas.microsoft.com/office/drawing/2014/main" id="{55FB9FC8-FE3A-C949-9969-05FCE3D7596F}"/>
              </a:ext>
            </a:extLst>
          </p:cNvPr>
          <p:cNvSpPr/>
          <p:nvPr/>
        </p:nvSpPr>
        <p:spPr>
          <a:xfrm>
            <a:off x="473346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6" name="Oval 155">
            <a:extLst>
              <a:ext uri="{FF2B5EF4-FFF2-40B4-BE49-F238E27FC236}">
                <a16:creationId xmlns:a16="http://schemas.microsoft.com/office/drawing/2014/main" id="{4FB25EDB-0D44-F843-89DD-64607AC7970B}"/>
              </a:ext>
            </a:extLst>
          </p:cNvPr>
          <p:cNvSpPr/>
          <p:nvPr/>
        </p:nvSpPr>
        <p:spPr>
          <a:xfrm>
            <a:off x="538251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7" name="Oval 156">
            <a:extLst>
              <a:ext uri="{FF2B5EF4-FFF2-40B4-BE49-F238E27FC236}">
                <a16:creationId xmlns:a16="http://schemas.microsoft.com/office/drawing/2014/main" id="{EE721B27-89EC-A74A-8C69-964A0665E9D0}"/>
              </a:ext>
            </a:extLst>
          </p:cNvPr>
          <p:cNvSpPr/>
          <p:nvPr/>
        </p:nvSpPr>
        <p:spPr>
          <a:xfrm>
            <a:off x="6031564"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439E1D09-7A0B-6A4F-82D4-110347A0D988}"/>
              </a:ext>
            </a:extLst>
          </p:cNvPr>
          <p:cNvSpPr/>
          <p:nvPr/>
        </p:nvSpPr>
        <p:spPr>
          <a:xfrm>
            <a:off x="5707038"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9" name="Oval 158">
            <a:extLst>
              <a:ext uri="{FF2B5EF4-FFF2-40B4-BE49-F238E27FC236}">
                <a16:creationId xmlns:a16="http://schemas.microsoft.com/office/drawing/2014/main" id="{1BFD27DB-C0B8-3C44-91CB-E567E663A613}"/>
              </a:ext>
            </a:extLst>
          </p:cNvPr>
          <p:cNvSpPr/>
          <p:nvPr/>
        </p:nvSpPr>
        <p:spPr>
          <a:xfrm>
            <a:off x="5052006" y="4351798"/>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84" name="Down Arrow 183">
            <a:extLst>
              <a:ext uri="{FF2B5EF4-FFF2-40B4-BE49-F238E27FC236}">
                <a16:creationId xmlns:a16="http://schemas.microsoft.com/office/drawing/2014/main" id="{50B31C7F-6A3D-AA4D-ABFF-F4EA78673254}"/>
              </a:ext>
            </a:extLst>
          </p:cNvPr>
          <p:cNvSpPr/>
          <p:nvPr/>
        </p:nvSpPr>
        <p:spPr>
          <a:xfrm>
            <a:off x="4557258" y="4744046"/>
            <a:ext cx="311889" cy="335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F56DD402-7C8C-DB44-9B49-98962D86C8D2}"/>
              </a:ext>
            </a:extLst>
          </p:cNvPr>
          <p:cNvSpPr/>
          <p:nvPr/>
        </p:nvSpPr>
        <p:spPr>
          <a:xfrm>
            <a:off x="7137826" y="2744808"/>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9DC2450-7856-4A4C-A1DA-C19335F1B702}"/>
              </a:ext>
            </a:extLst>
          </p:cNvPr>
          <p:cNvSpPr/>
          <p:nvPr/>
        </p:nvSpPr>
        <p:spPr>
          <a:xfrm>
            <a:off x="7138269" y="2335033"/>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E597047-A86B-DD49-987A-E189DEA15439}"/>
              </a:ext>
            </a:extLst>
          </p:cNvPr>
          <p:cNvSpPr/>
          <p:nvPr/>
        </p:nvSpPr>
        <p:spPr>
          <a:xfrm>
            <a:off x="7136658" y="3142091"/>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2111CF71-3859-9142-8D10-CF3E33206EFC}"/>
              </a:ext>
            </a:extLst>
          </p:cNvPr>
          <p:cNvSpPr txBox="1"/>
          <p:nvPr/>
        </p:nvSpPr>
        <p:spPr>
          <a:xfrm>
            <a:off x="7472912" y="2255367"/>
            <a:ext cx="910377" cy="369332"/>
          </a:xfrm>
          <a:prstGeom prst="rect">
            <a:avLst/>
          </a:prstGeom>
          <a:noFill/>
        </p:spPr>
        <p:txBody>
          <a:bodyPr wrap="none" rtlCol="0">
            <a:spAutoFit/>
          </a:bodyPr>
          <a:lstStyle/>
          <a:p>
            <a:r>
              <a:rPr lang="en-US" dirty="0"/>
              <a:t>Positive</a:t>
            </a:r>
          </a:p>
        </p:txBody>
      </p:sp>
      <p:sp>
        <p:nvSpPr>
          <p:cNvPr id="93" name="TextBox 92">
            <a:extLst>
              <a:ext uri="{FF2B5EF4-FFF2-40B4-BE49-F238E27FC236}">
                <a16:creationId xmlns:a16="http://schemas.microsoft.com/office/drawing/2014/main" id="{05140613-4CAD-D847-B2AC-99CBF831E99B}"/>
              </a:ext>
            </a:extLst>
          </p:cNvPr>
          <p:cNvSpPr txBox="1"/>
          <p:nvPr/>
        </p:nvSpPr>
        <p:spPr>
          <a:xfrm>
            <a:off x="7472912" y="2673831"/>
            <a:ext cx="1009572" cy="369332"/>
          </a:xfrm>
          <a:prstGeom prst="rect">
            <a:avLst/>
          </a:prstGeom>
          <a:noFill/>
        </p:spPr>
        <p:txBody>
          <a:bodyPr wrap="none" rtlCol="0">
            <a:spAutoFit/>
          </a:bodyPr>
          <a:lstStyle/>
          <a:p>
            <a:r>
              <a:rPr lang="en-US" dirty="0"/>
              <a:t>Negative</a:t>
            </a:r>
          </a:p>
        </p:txBody>
      </p:sp>
      <p:sp>
        <p:nvSpPr>
          <p:cNvPr id="94" name="TextBox 93">
            <a:extLst>
              <a:ext uri="{FF2B5EF4-FFF2-40B4-BE49-F238E27FC236}">
                <a16:creationId xmlns:a16="http://schemas.microsoft.com/office/drawing/2014/main" id="{3C542A57-4256-194C-97EE-17DC59992B35}"/>
              </a:ext>
            </a:extLst>
          </p:cNvPr>
          <p:cNvSpPr txBox="1"/>
          <p:nvPr/>
        </p:nvSpPr>
        <p:spPr>
          <a:xfrm>
            <a:off x="7472912" y="3077305"/>
            <a:ext cx="885050" cy="369332"/>
          </a:xfrm>
          <a:prstGeom prst="rect">
            <a:avLst/>
          </a:prstGeom>
          <a:noFill/>
        </p:spPr>
        <p:txBody>
          <a:bodyPr wrap="none" rtlCol="0">
            <a:spAutoFit/>
          </a:bodyPr>
          <a:lstStyle/>
          <a:p>
            <a:r>
              <a:rPr lang="en-US" dirty="0"/>
              <a:t>Abstain</a:t>
            </a:r>
          </a:p>
        </p:txBody>
      </p:sp>
    </p:spTree>
    <p:extLst>
      <p:ext uri="{BB962C8B-B14F-4D97-AF65-F5344CB8AC3E}">
        <p14:creationId xmlns:p14="http://schemas.microsoft.com/office/powerpoint/2010/main" val="32944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animBg="1"/>
      <p:bldP spid="58" grpId="0" animBg="1"/>
      <p:bldP spid="59" grpId="0" animBg="1"/>
      <p:bldP spid="60" grpId="0" animBg="1"/>
      <p:bldP spid="61" grpId="0" animBg="1"/>
      <p:bldP spid="62" grpId="0" animBg="1"/>
      <p:bldP spid="63" grpId="0" animBg="1"/>
      <p:bldP spid="64" grpId="0" animBg="1"/>
      <p:bldP spid="65" grpId="0" animBg="1"/>
      <p:bldP spid="77" grpId="0"/>
      <p:bldP spid="115" grpId="0"/>
      <p:bldP spid="148" grpId="0"/>
      <p:bldP spid="151" grpId="0" animBg="1"/>
      <p:bldP spid="152" grpId="0" animBg="1"/>
      <p:bldP spid="153" grpId="0" animBg="1"/>
      <p:bldP spid="154" grpId="0" animBg="1"/>
      <p:bldP spid="155" grpId="0" animBg="1"/>
      <p:bldP spid="156" grpId="0" animBg="1"/>
      <p:bldP spid="157" grpId="0" animBg="1"/>
      <p:bldP spid="158" grpId="0" animBg="1"/>
      <p:bldP spid="159" grpId="0" animBg="1"/>
      <p:bldP spid="18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5937-F6BA-9944-B834-E65255BBD446}"/>
              </a:ext>
            </a:extLst>
          </p:cNvPr>
          <p:cNvSpPr>
            <a:spLocks noGrp="1"/>
          </p:cNvSpPr>
          <p:nvPr>
            <p:ph type="title"/>
          </p:nvPr>
        </p:nvSpPr>
        <p:spPr/>
        <p:txBody>
          <a:bodyPr/>
          <a:lstStyle/>
          <a:p>
            <a:r>
              <a:rPr lang="en-US" dirty="0"/>
              <a:t>Label Aggregator</a:t>
            </a:r>
          </a:p>
        </p:txBody>
      </p:sp>
      <p:sp>
        <p:nvSpPr>
          <p:cNvPr id="4" name="Slide Number Placeholder 3">
            <a:extLst>
              <a:ext uri="{FF2B5EF4-FFF2-40B4-BE49-F238E27FC236}">
                <a16:creationId xmlns:a16="http://schemas.microsoft.com/office/drawing/2014/main" id="{5F212F5F-8BA5-ED41-89C8-E42199B47924}"/>
              </a:ext>
            </a:extLst>
          </p:cNvPr>
          <p:cNvSpPr>
            <a:spLocks noGrp="1"/>
          </p:cNvSpPr>
          <p:nvPr>
            <p:ph type="sldNum" sz="quarter" idx="12"/>
          </p:nvPr>
        </p:nvSpPr>
        <p:spPr/>
        <p:txBody>
          <a:bodyPr/>
          <a:lstStyle/>
          <a:p>
            <a:fld id="{50ED7F7D-0BF7-DF49-A005-0374284B4A14}" type="slidenum">
              <a:rPr lang="en-US" smtClean="0"/>
              <a:pPr/>
              <a:t>18</a:t>
            </a:fld>
            <a:endParaRPr lang="en-US" dirty="0"/>
          </a:p>
        </p:txBody>
      </p:sp>
      <p:sp>
        <p:nvSpPr>
          <p:cNvPr id="5" name="Rectangle 4">
            <a:extLst>
              <a:ext uri="{FF2B5EF4-FFF2-40B4-BE49-F238E27FC236}">
                <a16:creationId xmlns:a16="http://schemas.microsoft.com/office/drawing/2014/main" id="{BE9DBF3C-D28C-2643-8512-D43C88642EA1}"/>
              </a:ext>
            </a:extLst>
          </p:cNvPr>
          <p:cNvSpPr/>
          <p:nvPr/>
        </p:nvSpPr>
        <p:spPr>
          <a:xfrm>
            <a:off x="2699623" y="2226612"/>
            <a:ext cx="692818" cy="369332"/>
          </a:xfrm>
          <a:prstGeom prst="rect">
            <a:avLst/>
          </a:prstGeom>
        </p:spPr>
        <p:txBody>
          <a:bodyPr wrap="none">
            <a:spAutoFit/>
          </a:bodyPr>
          <a:lstStyle/>
          <a:p>
            <a:r>
              <a:rPr lang="en-US" sz="1800">
                <a:latin typeface="Avenir Next" charset="0"/>
                <a:ea typeface="Avenir Next" charset="0"/>
                <a:cs typeface="Avenir Next" charset="0"/>
              </a:rPr>
              <a:t>LF 1:</a:t>
            </a:r>
            <a:endParaRPr lang="en-US" sz="1800" dirty="0">
              <a:latin typeface="Avenir Next" charset="0"/>
              <a:ea typeface="Avenir Next" charset="0"/>
              <a:cs typeface="Avenir Next" charset="0"/>
            </a:endParaRPr>
          </a:p>
        </p:txBody>
      </p:sp>
      <p:sp>
        <p:nvSpPr>
          <p:cNvPr id="6" name="Rectangle 5">
            <a:extLst>
              <a:ext uri="{FF2B5EF4-FFF2-40B4-BE49-F238E27FC236}">
                <a16:creationId xmlns:a16="http://schemas.microsoft.com/office/drawing/2014/main" id="{0BDFC267-7B88-2846-99A6-14F383E4FD81}"/>
              </a:ext>
            </a:extLst>
          </p:cNvPr>
          <p:cNvSpPr/>
          <p:nvPr/>
        </p:nvSpPr>
        <p:spPr>
          <a:xfrm>
            <a:off x="2699623" y="2622034"/>
            <a:ext cx="692818" cy="369332"/>
          </a:xfrm>
          <a:prstGeom prst="rect">
            <a:avLst/>
          </a:prstGeom>
        </p:spPr>
        <p:txBody>
          <a:bodyPr wrap="none">
            <a:spAutoFit/>
          </a:bodyPr>
          <a:lstStyle/>
          <a:p>
            <a:r>
              <a:rPr lang="en-US" sz="1800" dirty="0">
                <a:latin typeface="Avenir Next" charset="0"/>
                <a:ea typeface="Avenir Next" charset="0"/>
                <a:cs typeface="Avenir Next" charset="0"/>
              </a:rPr>
              <a:t>LF 2:</a:t>
            </a:r>
          </a:p>
        </p:txBody>
      </p:sp>
      <p:sp>
        <p:nvSpPr>
          <p:cNvPr id="7" name="Rectangle 6">
            <a:extLst>
              <a:ext uri="{FF2B5EF4-FFF2-40B4-BE49-F238E27FC236}">
                <a16:creationId xmlns:a16="http://schemas.microsoft.com/office/drawing/2014/main" id="{6BABDA7B-EE1F-E549-A3B9-2E6F82655A09}"/>
              </a:ext>
            </a:extLst>
          </p:cNvPr>
          <p:cNvSpPr/>
          <p:nvPr/>
        </p:nvSpPr>
        <p:spPr>
          <a:xfrm>
            <a:off x="2699623" y="3002643"/>
            <a:ext cx="692818" cy="369332"/>
          </a:xfrm>
          <a:prstGeom prst="rect">
            <a:avLst/>
          </a:prstGeom>
        </p:spPr>
        <p:txBody>
          <a:bodyPr wrap="none">
            <a:spAutoFit/>
          </a:bodyPr>
          <a:lstStyle/>
          <a:p>
            <a:r>
              <a:rPr lang="en-US" sz="1800" dirty="0">
                <a:latin typeface="Avenir Next" charset="0"/>
                <a:ea typeface="Avenir Next" charset="0"/>
                <a:cs typeface="Avenir Next" charset="0"/>
              </a:rPr>
              <a:t>LF 3:</a:t>
            </a:r>
          </a:p>
        </p:txBody>
      </p:sp>
      <p:sp>
        <p:nvSpPr>
          <p:cNvPr id="8" name="Oval 7">
            <a:extLst>
              <a:ext uri="{FF2B5EF4-FFF2-40B4-BE49-F238E27FC236}">
                <a16:creationId xmlns:a16="http://schemas.microsoft.com/office/drawing/2014/main" id="{CF3A8AEA-6DE7-834B-BEF2-09C6CD87C8A2}"/>
              </a:ext>
            </a:extLst>
          </p:cNvPr>
          <p:cNvSpPr/>
          <p:nvPr/>
        </p:nvSpPr>
        <p:spPr>
          <a:xfrm>
            <a:off x="3435363"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9" name="Oval 8">
            <a:extLst>
              <a:ext uri="{FF2B5EF4-FFF2-40B4-BE49-F238E27FC236}">
                <a16:creationId xmlns:a16="http://schemas.microsoft.com/office/drawing/2014/main" id="{90DB593F-6970-D54C-BAE8-C0CE7D43C13F}"/>
              </a:ext>
            </a:extLst>
          </p:cNvPr>
          <p:cNvSpPr/>
          <p:nvPr/>
        </p:nvSpPr>
        <p:spPr>
          <a:xfrm>
            <a:off x="408441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0" name="Oval 9">
            <a:extLst>
              <a:ext uri="{FF2B5EF4-FFF2-40B4-BE49-F238E27FC236}">
                <a16:creationId xmlns:a16="http://schemas.microsoft.com/office/drawing/2014/main" id="{DA519110-FAB6-6244-9E9B-65B22ACE5059}"/>
              </a:ext>
            </a:extLst>
          </p:cNvPr>
          <p:cNvSpPr/>
          <p:nvPr/>
        </p:nvSpPr>
        <p:spPr>
          <a:xfrm>
            <a:off x="3759888"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1" name="Oval 10">
            <a:extLst>
              <a:ext uri="{FF2B5EF4-FFF2-40B4-BE49-F238E27FC236}">
                <a16:creationId xmlns:a16="http://schemas.microsoft.com/office/drawing/2014/main" id="{ABDFA1E0-4C15-A841-B566-91B95F62E3A6}"/>
              </a:ext>
            </a:extLst>
          </p:cNvPr>
          <p:cNvSpPr/>
          <p:nvPr/>
        </p:nvSpPr>
        <p:spPr>
          <a:xfrm>
            <a:off x="5057988"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2" name="Oval 11">
            <a:extLst>
              <a:ext uri="{FF2B5EF4-FFF2-40B4-BE49-F238E27FC236}">
                <a16:creationId xmlns:a16="http://schemas.microsoft.com/office/drawing/2014/main" id="{7CB7FE21-B7E4-5240-A2BC-2A2DC177F974}"/>
              </a:ext>
            </a:extLst>
          </p:cNvPr>
          <p:cNvSpPr/>
          <p:nvPr/>
        </p:nvSpPr>
        <p:spPr>
          <a:xfrm>
            <a:off x="4408938" y="270653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3" name="Oval 12">
            <a:extLst>
              <a:ext uri="{FF2B5EF4-FFF2-40B4-BE49-F238E27FC236}">
                <a16:creationId xmlns:a16="http://schemas.microsoft.com/office/drawing/2014/main" id="{AE73FD12-5F3B-B842-9E65-C74B73F18E2C}"/>
              </a:ext>
            </a:extLst>
          </p:cNvPr>
          <p:cNvSpPr/>
          <p:nvPr/>
        </p:nvSpPr>
        <p:spPr>
          <a:xfrm>
            <a:off x="473346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4" name="Oval 13">
            <a:extLst>
              <a:ext uri="{FF2B5EF4-FFF2-40B4-BE49-F238E27FC236}">
                <a16:creationId xmlns:a16="http://schemas.microsoft.com/office/drawing/2014/main" id="{FFEEEFED-7AC0-1941-9C17-56091A1DC03F}"/>
              </a:ext>
            </a:extLst>
          </p:cNvPr>
          <p:cNvSpPr/>
          <p:nvPr/>
        </p:nvSpPr>
        <p:spPr>
          <a:xfrm>
            <a:off x="5382513" y="270653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 name="Oval 14">
            <a:extLst>
              <a:ext uri="{FF2B5EF4-FFF2-40B4-BE49-F238E27FC236}">
                <a16:creationId xmlns:a16="http://schemas.microsoft.com/office/drawing/2014/main" id="{71637F67-9383-7F42-A9BB-67E5C80916B7}"/>
              </a:ext>
            </a:extLst>
          </p:cNvPr>
          <p:cNvSpPr/>
          <p:nvPr/>
        </p:nvSpPr>
        <p:spPr>
          <a:xfrm>
            <a:off x="5707038" y="2714814"/>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6" name="Oval 15">
            <a:extLst>
              <a:ext uri="{FF2B5EF4-FFF2-40B4-BE49-F238E27FC236}">
                <a16:creationId xmlns:a16="http://schemas.microsoft.com/office/drawing/2014/main" id="{A34DCF28-B4F7-684F-99C2-5E7E3760D4B3}"/>
              </a:ext>
            </a:extLst>
          </p:cNvPr>
          <p:cNvSpPr/>
          <p:nvPr/>
        </p:nvSpPr>
        <p:spPr>
          <a:xfrm>
            <a:off x="3438719"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7" name="Oval 16">
            <a:extLst>
              <a:ext uri="{FF2B5EF4-FFF2-40B4-BE49-F238E27FC236}">
                <a16:creationId xmlns:a16="http://schemas.microsoft.com/office/drawing/2014/main" id="{7C753C14-0A17-1748-9878-64E47790C959}"/>
              </a:ext>
            </a:extLst>
          </p:cNvPr>
          <p:cNvSpPr/>
          <p:nvPr/>
        </p:nvSpPr>
        <p:spPr>
          <a:xfrm>
            <a:off x="408776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8" name="Oval 17">
            <a:extLst>
              <a:ext uri="{FF2B5EF4-FFF2-40B4-BE49-F238E27FC236}">
                <a16:creationId xmlns:a16="http://schemas.microsoft.com/office/drawing/2014/main" id="{62309C83-167D-5D40-9CB6-370DF7F59BF3}"/>
              </a:ext>
            </a:extLst>
          </p:cNvPr>
          <p:cNvSpPr/>
          <p:nvPr/>
        </p:nvSpPr>
        <p:spPr>
          <a:xfrm>
            <a:off x="3763244"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9" name="Oval 18">
            <a:extLst>
              <a:ext uri="{FF2B5EF4-FFF2-40B4-BE49-F238E27FC236}">
                <a16:creationId xmlns:a16="http://schemas.microsoft.com/office/drawing/2014/main" id="{562C2ABC-816B-8D46-A286-FE5314AF0CEF}"/>
              </a:ext>
            </a:extLst>
          </p:cNvPr>
          <p:cNvSpPr/>
          <p:nvPr/>
        </p:nvSpPr>
        <p:spPr>
          <a:xfrm>
            <a:off x="5061344"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0" name="Oval 19">
            <a:extLst>
              <a:ext uri="{FF2B5EF4-FFF2-40B4-BE49-F238E27FC236}">
                <a16:creationId xmlns:a16="http://schemas.microsoft.com/office/drawing/2014/main" id="{A69563EC-869E-4446-AB5A-889F7E1AFB70}"/>
              </a:ext>
            </a:extLst>
          </p:cNvPr>
          <p:cNvSpPr/>
          <p:nvPr/>
        </p:nvSpPr>
        <p:spPr>
          <a:xfrm>
            <a:off x="4412294" y="232151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1" name="Oval 20">
            <a:extLst>
              <a:ext uri="{FF2B5EF4-FFF2-40B4-BE49-F238E27FC236}">
                <a16:creationId xmlns:a16="http://schemas.microsoft.com/office/drawing/2014/main" id="{A6096E9C-721D-6A42-9BBB-3919797C686D}"/>
              </a:ext>
            </a:extLst>
          </p:cNvPr>
          <p:cNvSpPr/>
          <p:nvPr/>
        </p:nvSpPr>
        <p:spPr>
          <a:xfrm>
            <a:off x="473681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2" name="Oval 21">
            <a:extLst>
              <a:ext uri="{FF2B5EF4-FFF2-40B4-BE49-F238E27FC236}">
                <a16:creationId xmlns:a16="http://schemas.microsoft.com/office/drawing/2014/main" id="{81AC3185-C8F6-EE43-BFB6-E10D6B552055}"/>
              </a:ext>
            </a:extLst>
          </p:cNvPr>
          <p:cNvSpPr/>
          <p:nvPr/>
        </p:nvSpPr>
        <p:spPr>
          <a:xfrm>
            <a:off x="5385869" y="232151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3" name="Oval 22">
            <a:extLst>
              <a:ext uri="{FF2B5EF4-FFF2-40B4-BE49-F238E27FC236}">
                <a16:creationId xmlns:a16="http://schemas.microsoft.com/office/drawing/2014/main" id="{28418950-3AA6-A344-86E8-A663527A6693}"/>
              </a:ext>
            </a:extLst>
          </p:cNvPr>
          <p:cNvSpPr/>
          <p:nvPr/>
        </p:nvSpPr>
        <p:spPr>
          <a:xfrm>
            <a:off x="6034920" y="232151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6E1F9C3-9D28-2B4E-9B1C-247FB4C2E481}"/>
              </a:ext>
            </a:extLst>
          </p:cNvPr>
          <p:cNvSpPr/>
          <p:nvPr/>
        </p:nvSpPr>
        <p:spPr>
          <a:xfrm>
            <a:off x="5710394" y="232978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5" name="Rectangle 24">
            <a:extLst>
              <a:ext uri="{FF2B5EF4-FFF2-40B4-BE49-F238E27FC236}">
                <a16:creationId xmlns:a16="http://schemas.microsoft.com/office/drawing/2014/main" id="{58D2670C-0D4D-C145-82EB-F1C4A57AC64D}"/>
              </a:ext>
            </a:extLst>
          </p:cNvPr>
          <p:cNvSpPr/>
          <p:nvPr/>
        </p:nvSpPr>
        <p:spPr>
          <a:xfrm>
            <a:off x="2699623" y="3411059"/>
            <a:ext cx="692818" cy="369332"/>
          </a:xfrm>
          <a:prstGeom prst="rect">
            <a:avLst/>
          </a:prstGeom>
        </p:spPr>
        <p:txBody>
          <a:bodyPr wrap="none">
            <a:spAutoFit/>
          </a:bodyPr>
          <a:lstStyle/>
          <a:p>
            <a:r>
              <a:rPr lang="en-US" sz="1800" dirty="0">
                <a:latin typeface="Avenir Next" charset="0"/>
                <a:ea typeface="Avenir Next" charset="0"/>
                <a:cs typeface="Avenir Next" charset="0"/>
              </a:rPr>
              <a:t>LF 4:</a:t>
            </a:r>
          </a:p>
        </p:txBody>
      </p:sp>
      <p:sp>
        <p:nvSpPr>
          <p:cNvPr id="26" name="Oval 25">
            <a:extLst>
              <a:ext uri="{FF2B5EF4-FFF2-40B4-BE49-F238E27FC236}">
                <a16:creationId xmlns:a16="http://schemas.microsoft.com/office/drawing/2014/main" id="{5D65FC4F-DE72-E54E-9683-307E4D77D901}"/>
              </a:ext>
            </a:extLst>
          </p:cNvPr>
          <p:cNvSpPr/>
          <p:nvPr/>
        </p:nvSpPr>
        <p:spPr>
          <a:xfrm>
            <a:off x="3436531"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7" name="Oval 26">
            <a:extLst>
              <a:ext uri="{FF2B5EF4-FFF2-40B4-BE49-F238E27FC236}">
                <a16:creationId xmlns:a16="http://schemas.microsoft.com/office/drawing/2014/main" id="{7A0C5230-7D4E-7044-BCD4-BEF0CFFE6492}"/>
              </a:ext>
            </a:extLst>
          </p:cNvPr>
          <p:cNvSpPr/>
          <p:nvPr/>
        </p:nvSpPr>
        <p:spPr>
          <a:xfrm>
            <a:off x="408558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8" name="Oval 27">
            <a:extLst>
              <a:ext uri="{FF2B5EF4-FFF2-40B4-BE49-F238E27FC236}">
                <a16:creationId xmlns:a16="http://schemas.microsoft.com/office/drawing/2014/main" id="{0D39AB06-8664-5744-886C-94EF5F6AAB3B}"/>
              </a:ext>
            </a:extLst>
          </p:cNvPr>
          <p:cNvSpPr/>
          <p:nvPr/>
        </p:nvSpPr>
        <p:spPr>
          <a:xfrm>
            <a:off x="3761056"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9" name="Oval 28">
            <a:extLst>
              <a:ext uri="{FF2B5EF4-FFF2-40B4-BE49-F238E27FC236}">
                <a16:creationId xmlns:a16="http://schemas.microsoft.com/office/drawing/2014/main" id="{24AD55EB-DDBC-1F4B-B6B4-06BAE2F53078}"/>
              </a:ext>
            </a:extLst>
          </p:cNvPr>
          <p:cNvSpPr/>
          <p:nvPr/>
        </p:nvSpPr>
        <p:spPr>
          <a:xfrm>
            <a:off x="5059156"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0" name="Oval 29">
            <a:extLst>
              <a:ext uri="{FF2B5EF4-FFF2-40B4-BE49-F238E27FC236}">
                <a16:creationId xmlns:a16="http://schemas.microsoft.com/office/drawing/2014/main" id="{03F630A2-289E-044A-B1A4-1084E62E4A80}"/>
              </a:ext>
            </a:extLst>
          </p:cNvPr>
          <p:cNvSpPr/>
          <p:nvPr/>
        </p:nvSpPr>
        <p:spPr>
          <a:xfrm>
            <a:off x="4410106"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1" name="Oval 30">
            <a:extLst>
              <a:ext uri="{FF2B5EF4-FFF2-40B4-BE49-F238E27FC236}">
                <a16:creationId xmlns:a16="http://schemas.microsoft.com/office/drawing/2014/main" id="{240883EE-4CC5-E244-92A8-D242414D70C5}"/>
              </a:ext>
            </a:extLst>
          </p:cNvPr>
          <p:cNvSpPr/>
          <p:nvPr/>
        </p:nvSpPr>
        <p:spPr>
          <a:xfrm>
            <a:off x="473463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2" name="Oval 31">
            <a:extLst>
              <a:ext uri="{FF2B5EF4-FFF2-40B4-BE49-F238E27FC236}">
                <a16:creationId xmlns:a16="http://schemas.microsoft.com/office/drawing/2014/main" id="{1CBDFA6F-7FCB-2E4D-9AB8-56D92942F700}"/>
              </a:ext>
            </a:extLst>
          </p:cNvPr>
          <p:cNvSpPr/>
          <p:nvPr/>
        </p:nvSpPr>
        <p:spPr>
          <a:xfrm>
            <a:off x="5383681" y="3490569"/>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3" name="Oval 32">
            <a:extLst>
              <a:ext uri="{FF2B5EF4-FFF2-40B4-BE49-F238E27FC236}">
                <a16:creationId xmlns:a16="http://schemas.microsoft.com/office/drawing/2014/main" id="{09FA3544-1E4B-5247-81C2-1AE9142E5523}"/>
              </a:ext>
            </a:extLst>
          </p:cNvPr>
          <p:cNvSpPr/>
          <p:nvPr/>
        </p:nvSpPr>
        <p:spPr>
          <a:xfrm>
            <a:off x="6032732" y="349056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E3F489F-50FB-5940-96CF-5BB4D9F40157}"/>
              </a:ext>
            </a:extLst>
          </p:cNvPr>
          <p:cNvSpPr/>
          <p:nvPr/>
        </p:nvSpPr>
        <p:spPr>
          <a:xfrm>
            <a:off x="5708206" y="3490569"/>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5" name="Oval 34">
            <a:extLst>
              <a:ext uri="{FF2B5EF4-FFF2-40B4-BE49-F238E27FC236}">
                <a16:creationId xmlns:a16="http://schemas.microsoft.com/office/drawing/2014/main" id="{E1161F35-AFCA-DA4C-AF2C-30DE382E193F}"/>
              </a:ext>
            </a:extLst>
          </p:cNvPr>
          <p:cNvSpPr/>
          <p:nvPr/>
        </p:nvSpPr>
        <p:spPr>
          <a:xfrm>
            <a:off x="3436974"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6" name="Oval 35">
            <a:extLst>
              <a:ext uri="{FF2B5EF4-FFF2-40B4-BE49-F238E27FC236}">
                <a16:creationId xmlns:a16="http://schemas.microsoft.com/office/drawing/2014/main" id="{9BCF3A7A-836C-C24B-9FAD-E68936312A75}"/>
              </a:ext>
            </a:extLst>
          </p:cNvPr>
          <p:cNvSpPr/>
          <p:nvPr/>
        </p:nvSpPr>
        <p:spPr>
          <a:xfrm>
            <a:off x="408602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7" name="Oval 36">
            <a:extLst>
              <a:ext uri="{FF2B5EF4-FFF2-40B4-BE49-F238E27FC236}">
                <a16:creationId xmlns:a16="http://schemas.microsoft.com/office/drawing/2014/main" id="{BDF27EB8-041E-764C-8C82-AE87F4328BCF}"/>
              </a:ext>
            </a:extLst>
          </p:cNvPr>
          <p:cNvSpPr/>
          <p:nvPr/>
        </p:nvSpPr>
        <p:spPr>
          <a:xfrm>
            <a:off x="3761499"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8" name="Oval 37">
            <a:extLst>
              <a:ext uri="{FF2B5EF4-FFF2-40B4-BE49-F238E27FC236}">
                <a16:creationId xmlns:a16="http://schemas.microsoft.com/office/drawing/2014/main" id="{D53A6503-C44E-EE4C-B7A4-50ACA4FD8B1B}"/>
              </a:ext>
            </a:extLst>
          </p:cNvPr>
          <p:cNvSpPr/>
          <p:nvPr/>
        </p:nvSpPr>
        <p:spPr>
          <a:xfrm>
            <a:off x="5059599" y="3080794"/>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9" name="Oval 38">
            <a:extLst>
              <a:ext uri="{FF2B5EF4-FFF2-40B4-BE49-F238E27FC236}">
                <a16:creationId xmlns:a16="http://schemas.microsoft.com/office/drawing/2014/main" id="{8F719EA3-5E79-3D45-8A22-AB8A36155C5E}"/>
              </a:ext>
            </a:extLst>
          </p:cNvPr>
          <p:cNvSpPr/>
          <p:nvPr/>
        </p:nvSpPr>
        <p:spPr>
          <a:xfrm>
            <a:off x="4410549"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0" name="Oval 39">
            <a:extLst>
              <a:ext uri="{FF2B5EF4-FFF2-40B4-BE49-F238E27FC236}">
                <a16:creationId xmlns:a16="http://schemas.microsoft.com/office/drawing/2014/main" id="{278F5F36-7DAE-1749-9836-87F9246E4FD6}"/>
              </a:ext>
            </a:extLst>
          </p:cNvPr>
          <p:cNvSpPr/>
          <p:nvPr/>
        </p:nvSpPr>
        <p:spPr>
          <a:xfrm>
            <a:off x="473507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1" name="Oval 40">
            <a:extLst>
              <a:ext uri="{FF2B5EF4-FFF2-40B4-BE49-F238E27FC236}">
                <a16:creationId xmlns:a16="http://schemas.microsoft.com/office/drawing/2014/main" id="{EA9730F5-AE9C-F141-B3AE-AE48E4AB316A}"/>
              </a:ext>
            </a:extLst>
          </p:cNvPr>
          <p:cNvSpPr/>
          <p:nvPr/>
        </p:nvSpPr>
        <p:spPr>
          <a:xfrm>
            <a:off x="5384124"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2" name="Oval 41">
            <a:extLst>
              <a:ext uri="{FF2B5EF4-FFF2-40B4-BE49-F238E27FC236}">
                <a16:creationId xmlns:a16="http://schemas.microsoft.com/office/drawing/2014/main" id="{F18585C5-79CB-0A44-AF23-FC39FDB66E00}"/>
              </a:ext>
            </a:extLst>
          </p:cNvPr>
          <p:cNvSpPr/>
          <p:nvPr/>
        </p:nvSpPr>
        <p:spPr>
          <a:xfrm>
            <a:off x="6033175" y="3080794"/>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877EE9D-2DEF-0840-987A-C35D845F17A8}"/>
              </a:ext>
            </a:extLst>
          </p:cNvPr>
          <p:cNvSpPr/>
          <p:nvPr/>
        </p:nvSpPr>
        <p:spPr>
          <a:xfrm>
            <a:off x="5708649" y="3080794"/>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4" name="Oval 43">
            <a:extLst>
              <a:ext uri="{FF2B5EF4-FFF2-40B4-BE49-F238E27FC236}">
                <a16:creationId xmlns:a16="http://schemas.microsoft.com/office/drawing/2014/main" id="{7703769A-AE3D-8642-AB4E-93BB5C96BD9D}"/>
              </a:ext>
            </a:extLst>
          </p:cNvPr>
          <p:cNvSpPr/>
          <p:nvPr/>
        </p:nvSpPr>
        <p:spPr>
          <a:xfrm>
            <a:off x="6031563" y="2713347"/>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DCDD54F-AE9D-4041-B072-FBB714010849}"/>
              </a:ext>
            </a:extLst>
          </p:cNvPr>
          <p:cNvSpPr/>
          <p:nvPr/>
        </p:nvSpPr>
        <p:spPr>
          <a:xfrm>
            <a:off x="2698455" y="3808342"/>
            <a:ext cx="692818" cy="369332"/>
          </a:xfrm>
          <a:prstGeom prst="rect">
            <a:avLst/>
          </a:prstGeom>
        </p:spPr>
        <p:txBody>
          <a:bodyPr wrap="none">
            <a:spAutoFit/>
          </a:bodyPr>
          <a:lstStyle/>
          <a:p>
            <a:r>
              <a:rPr lang="en-US" sz="1800" dirty="0">
                <a:latin typeface="Avenir Next" charset="0"/>
                <a:ea typeface="Avenir Next" charset="0"/>
                <a:cs typeface="Avenir Next" charset="0"/>
              </a:rPr>
              <a:t>LF 5:</a:t>
            </a:r>
          </a:p>
        </p:txBody>
      </p:sp>
      <p:sp>
        <p:nvSpPr>
          <p:cNvPr id="46" name="Oval 45">
            <a:extLst>
              <a:ext uri="{FF2B5EF4-FFF2-40B4-BE49-F238E27FC236}">
                <a16:creationId xmlns:a16="http://schemas.microsoft.com/office/drawing/2014/main" id="{947D7F36-0590-A446-8419-20A3A911DE19}"/>
              </a:ext>
            </a:extLst>
          </p:cNvPr>
          <p:cNvSpPr/>
          <p:nvPr/>
        </p:nvSpPr>
        <p:spPr>
          <a:xfrm>
            <a:off x="343536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47" name="Oval 46">
            <a:extLst>
              <a:ext uri="{FF2B5EF4-FFF2-40B4-BE49-F238E27FC236}">
                <a16:creationId xmlns:a16="http://schemas.microsoft.com/office/drawing/2014/main" id="{4D78599B-D876-BE45-8F05-9E0801BB1115}"/>
              </a:ext>
            </a:extLst>
          </p:cNvPr>
          <p:cNvSpPr/>
          <p:nvPr/>
        </p:nvSpPr>
        <p:spPr>
          <a:xfrm>
            <a:off x="3759888"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8" name="Oval 47">
            <a:extLst>
              <a:ext uri="{FF2B5EF4-FFF2-40B4-BE49-F238E27FC236}">
                <a16:creationId xmlns:a16="http://schemas.microsoft.com/office/drawing/2014/main" id="{1B58B285-3720-F047-83FE-C0B02F4816C2}"/>
              </a:ext>
            </a:extLst>
          </p:cNvPr>
          <p:cNvSpPr/>
          <p:nvPr/>
        </p:nvSpPr>
        <p:spPr>
          <a:xfrm>
            <a:off x="5057988"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9" name="Oval 48">
            <a:extLst>
              <a:ext uri="{FF2B5EF4-FFF2-40B4-BE49-F238E27FC236}">
                <a16:creationId xmlns:a16="http://schemas.microsoft.com/office/drawing/2014/main" id="{F80BEDBC-FDE5-2544-9958-D09393564DCF}"/>
              </a:ext>
            </a:extLst>
          </p:cNvPr>
          <p:cNvSpPr/>
          <p:nvPr/>
        </p:nvSpPr>
        <p:spPr>
          <a:xfrm>
            <a:off x="4408938" y="388785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0" name="Oval 49">
            <a:extLst>
              <a:ext uri="{FF2B5EF4-FFF2-40B4-BE49-F238E27FC236}">
                <a16:creationId xmlns:a16="http://schemas.microsoft.com/office/drawing/2014/main" id="{AD6D69BE-AC7E-2743-8313-715DB9859EF5}"/>
              </a:ext>
            </a:extLst>
          </p:cNvPr>
          <p:cNvSpPr/>
          <p:nvPr/>
        </p:nvSpPr>
        <p:spPr>
          <a:xfrm>
            <a:off x="473346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1" name="Oval 50">
            <a:extLst>
              <a:ext uri="{FF2B5EF4-FFF2-40B4-BE49-F238E27FC236}">
                <a16:creationId xmlns:a16="http://schemas.microsoft.com/office/drawing/2014/main" id="{ECA09E17-2908-6E4E-BF31-F046B07C8DE7}"/>
              </a:ext>
            </a:extLst>
          </p:cNvPr>
          <p:cNvSpPr/>
          <p:nvPr/>
        </p:nvSpPr>
        <p:spPr>
          <a:xfrm>
            <a:off x="5382513"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2" name="Oval 51">
            <a:extLst>
              <a:ext uri="{FF2B5EF4-FFF2-40B4-BE49-F238E27FC236}">
                <a16:creationId xmlns:a16="http://schemas.microsoft.com/office/drawing/2014/main" id="{45DD476A-81AD-C749-BA71-23B98B7C52F2}"/>
              </a:ext>
            </a:extLst>
          </p:cNvPr>
          <p:cNvSpPr/>
          <p:nvPr/>
        </p:nvSpPr>
        <p:spPr>
          <a:xfrm>
            <a:off x="6031564" y="3887852"/>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05BE449A-7521-894B-96FA-1DCE1562C5BB}"/>
              </a:ext>
            </a:extLst>
          </p:cNvPr>
          <p:cNvSpPr/>
          <p:nvPr/>
        </p:nvSpPr>
        <p:spPr>
          <a:xfrm>
            <a:off x="5707038" y="388785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4" name="Oval 53">
            <a:extLst>
              <a:ext uri="{FF2B5EF4-FFF2-40B4-BE49-F238E27FC236}">
                <a16:creationId xmlns:a16="http://schemas.microsoft.com/office/drawing/2014/main" id="{A0CC7E5B-8660-F144-92F3-2717A080A678}"/>
              </a:ext>
            </a:extLst>
          </p:cNvPr>
          <p:cNvSpPr/>
          <p:nvPr/>
        </p:nvSpPr>
        <p:spPr>
          <a:xfrm>
            <a:off x="4084412" y="388141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5" name="Rectangle 54">
            <a:extLst>
              <a:ext uri="{FF2B5EF4-FFF2-40B4-BE49-F238E27FC236}">
                <a16:creationId xmlns:a16="http://schemas.microsoft.com/office/drawing/2014/main" id="{75AA1F6F-A827-C448-B34B-1BB85E1C1FE2}"/>
              </a:ext>
            </a:extLst>
          </p:cNvPr>
          <p:cNvSpPr/>
          <p:nvPr/>
        </p:nvSpPr>
        <p:spPr>
          <a:xfrm>
            <a:off x="2981391" y="4290537"/>
            <a:ext cx="365806" cy="369332"/>
          </a:xfrm>
          <a:prstGeom prst="rect">
            <a:avLst/>
          </a:prstGeom>
        </p:spPr>
        <p:txBody>
          <a:bodyPr wrap="none">
            <a:spAutoFit/>
          </a:bodyPr>
          <a:lstStyle/>
          <a:p>
            <a:r>
              <a:rPr lang="en-US" sz="1800" dirty="0">
                <a:latin typeface="Avenir Next" charset="0"/>
                <a:ea typeface="Avenir Next" charset="0"/>
                <a:cs typeface="Avenir Next" charset="0"/>
              </a:rPr>
              <a:t>y:</a:t>
            </a:r>
          </a:p>
        </p:txBody>
      </p:sp>
      <p:sp>
        <p:nvSpPr>
          <p:cNvPr id="56" name="Rectangle 55">
            <a:extLst>
              <a:ext uri="{FF2B5EF4-FFF2-40B4-BE49-F238E27FC236}">
                <a16:creationId xmlns:a16="http://schemas.microsoft.com/office/drawing/2014/main" id="{C66B5020-3260-9843-A625-1A53E6BC5C5E}"/>
              </a:ext>
            </a:extLst>
          </p:cNvPr>
          <p:cNvSpPr/>
          <p:nvPr/>
        </p:nvSpPr>
        <p:spPr>
          <a:xfrm>
            <a:off x="3005163" y="4276835"/>
            <a:ext cx="240772" cy="369332"/>
          </a:xfrm>
          <a:prstGeom prst="rect">
            <a:avLst/>
          </a:prstGeom>
        </p:spPr>
        <p:txBody>
          <a:bodyPr wrap="none">
            <a:spAutoFit/>
          </a:bodyPr>
          <a:lstStyle/>
          <a:p>
            <a:r>
              <a:rPr lang="en-US" dirty="0">
                <a:latin typeface="Avenir Book" charset="0"/>
                <a:ea typeface="Avenir Book" charset="0"/>
                <a:cs typeface="Avenir Book" charset="0"/>
              </a:rPr>
              <a:t>˜</a:t>
            </a:r>
          </a:p>
        </p:txBody>
      </p:sp>
      <p:sp>
        <p:nvSpPr>
          <p:cNvPr id="57" name="Oval 56">
            <a:extLst>
              <a:ext uri="{FF2B5EF4-FFF2-40B4-BE49-F238E27FC236}">
                <a16:creationId xmlns:a16="http://schemas.microsoft.com/office/drawing/2014/main" id="{99B42575-DEB2-4042-A3F7-37DE911F7DD0}"/>
              </a:ext>
            </a:extLst>
          </p:cNvPr>
          <p:cNvSpPr/>
          <p:nvPr/>
        </p:nvSpPr>
        <p:spPr>
          <a:xfrm>
            <a:off x="34353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58" name="Oval 57">
            <a:extLst>
              <a:ext uri="{FF2B5EF4-FFF2-40B4-BE49-F238E27FC236}">
                <a16:creationId xmlns:a16="http://schemas.microsoft.com/office/drawing/2014/main" id="{4AA0AA87-3CB4-044B-92CB-E7D13B5C0E2A}"/>
              </a:ext>
            </a:extLst>
          </p:cNvPr>
          <p:cNvSpPr/>
          <p:nvPr/>
        </p:nvSpPr>
        <p:spPr>
          <a:xfrm>
            <a:off x="375988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59" name="Oval 58">
            <a:extLst>
              <a:ext uri="{FF2B5EF4-FFF2-40B4-BE49-F238E27FC236}">
                <a16:creationId xmlns:a16="http://schemas.microsoft.com/office/drawing/2014/main" id="{98E94EE2-4C3C-C644-A7D0-6FB821EA971D}"/>
              </a:ext>
            </a:extLst>
          </p:cNvPr>
          <p:cNvSpPr/>
          <p:nvPr/>
        </p:nvSpPr>
        <p:spPr>
          <a:xfrm>
            <a:off x="408441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0" name="Oval 59">
            <a:extLst>
              <a:ext uri="{FF2B5EF4-FFF2-40B4-BE49-F238E27FC236}">
                <a16:creationId xmlns:a16="http://schemas.microsoft.com/office/drawing/2014/main" id="{A328711B-B6E0-0145-93BF-3BD8C3220CC1}"/>
              </a:ext>
            </a:extLst>
          </p:cNvPr>
          <p:cNvSpPr/>
          <p:nvPr/>
        </p:nvSpPr>
        <p:spPr>
          <a:xfrm>
            <a:off x="440893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1" name="Oval 60">
            <a:extLst>
              <a:ext uri="{FF2B5EF4-FFF2-40B4-BE49-F238E27FC236}">
                <a16:creationId xmlns:a16="http://schemas.microsoft.com/office/drawing/2014/main" id="{EDA4E913-3145-F34C-BAC2-F2E232E15FEF}"/>
              </a:ext>
            </a:extLst>
          </p:cNvPr>
          <p:cNvSpPr/>
          <p:nvPr/>
        </p:nvSpPr>
        <p:spPr>
          <a:xfrm>
            <a:off x="47334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2" name="Oval 61">
            <a:extLst>
              <a:ext uri="{FF2B5EF4-FFF2-40B4-BE49-F238E27FC236}">
                <a16:creationId xmlns:a16="http://schemas.microsoft.com/office/drawing/2014/main" id="{81909FF0-A593-8845-8A1B-CE6357BE748A}"/>
              </a:ext>
            </a:extLst>
          </p:cNvPr>
          <p:cNvSpPr/>
          <p:nvPr/>
        </p:nvSpPr>
        <p:spPr>
          <a:xfrm>
            <a:off x="505798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3" name="Oval 62">
            <a:extLst>
              <a:ext uri="{FF2B5EF4-FFF2-40B4-BE49-F238E27FC236}">
                <a16:creationId xmlns:a16="http://schemas.microsoft.com/office/drawing/2014/main" id="{1CA01F60-8093-1F4B-B033-93977CF8F40C}"/>
              </a:ext>
            </a:extLst>
          </p:cNvPr>
          <p:cNvSpPr/>
          <p:nvPr/>
        </p:nvSpPr>
        <p:spPr>
          <a:xfrm>
            <a:off x="538251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4" name="Oval 63">
            <a:extLst>
              <a:ext uri="{FF2B5EF4-FFF2-40B4-BE49-F238E27FC236}">
                <a16:creationId xmlns:a16="http://schemas.microsoft.com/office/drawing/2014/main" id="{9A46E5CF-0BF2-164B-A521-C52677FE4303}"/>
              </a:ext>
            </a:extLst>
          </p:cNvPr>
          <p:cNvSpPr/>
          <p:nvPr/>
        </p:nvSpPr>
        <p:spPr>
          <a:xfrm>
            <a:off x="5707038"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5" name="Oval 64">
            <a:extLst>
              <a:ext uri="{FF2B5EF4-FFF2-40B4-BE49-F238E27FC236}">
                <a16:creationId xmlns:a16="http://schemas.microsoft.com/office/drawing/2014/main" id="{21287F7F-2C83-3F43-BE7D-07D134CFE496}"/>
              </a:ext>
            </a:extLst>
          </p:cNvPr>
          <p:cNvSpPr/>
          <p:nvPr/>
        </p:nvSpPr>
        <p:spPr>
          <a:xfrm>
            <a:off x="6031563" y="435751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Helvetica" pitchFamily="2" charset="0"/>
                <a:ea typeface="Avenir Next" charset="0"/>
                <a:cs typeface="Avenir Next" charset="0"/>
              </a:rPr>
              <a:t>?</a:t>
            </a:r>
          </a:p>
        </p:txBody>
      </p:sp>
      <p:sp>
        <p:nvSpPr>
          <p:cNvPr id="66" name="Rectangle 65">
            <a:extLst>
              <a:ext uri="{FF2B5EF4-FFF2-40B4-BE49-F238E27FC236}">
                <a16:creationId xmlns:a16="http://schemas.microsoft.com/office/drawing/2014/main" id="{0DBACE57-92A0-5547-96D8-3F401F44577D}"/>
              </a:ext>
            </a:extLst>
          </p:cNvPr>
          <p:cNvSpPr/>
          <p:nvPr/>
        </p:nvSpPr>
        <p:spPr>
          <a:xfrm>
            <a:off x="339352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1</a:t>
            </a:r>
            <a:endParaRPr lang="en-US" dirty="0">
              <a:latin typeface="Avenir Next" charset="0"/>
              <a:ea typeface="Avenir Next" charset="0"/>
              <a:cs typeface="Avenir Next" charset="0"/>
            </a:endParaRPr>
          </a:p>
        </p:txBody>
      </p:sp>
      <p:sp>
        <p:nvSpPr>
          <p:cNvPr id="67" name="Rectangle 66">
            <a:extLst>
              <a:ext uri="{FF2B5EF4-FFF2-40B4-BE49-F238E27FC236}">
                <a16:creationId xmlns:a16="http://schemas.microsoft.com/office/drawing/2014/main" id="{091841C0-D6B7-D04D-9B32-EB556DD41B1F}"/>
              </a:ext>
            </a:extLst>
          </p:cNvPr>
          <p:cNvSpPr/>
          <p:nvPr/>
        </p:nvSpPr>
        <p:spPr>
          <a:xfrm>
            <a:off x="5958123"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9</a:t>
            </a:r>
            <a:endParaRPr lang="en-US" dirty="0">
              <a:latin typeface="Avenir Next" charset="0"/>
              <a:ea typeface="Avenir Next" charset="0"/>
              <a:cs typeface="Avenir Next" charset="0"/>
            </a:endParaRPr>
          </a:p>
        </p:txBody>
      </p:sp>
      <p:sp>
        <p:nvSpPr>
          <p:cNvPr id="68" name="Rectangle 67">
            <a:extLst>
              <a:ext uri="{FF2B5EF4-FFF2-40B4-BE49-F238E27FC236}">
                <a16:creationId xmlns:a16="http://schemas.microsoft.com/office/drawing/2014/main" id="{420C23BD-E1CD-604D-96C6-E938EC44D39B}"/>
              </a:ext>
            </a:extLst>
          </p:cNvPr>
          <p:cNvSpPr/>
          <p:nvPr/>
        </p:nvSpPr>
        <p:spPr>
          <a:xfrm>
            <a:off x="371410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2</a:t>
            </a:r>
            <a:endParaRPr lang="en-US" dirty="0">
              <a:latin typeface="Avenir Next" charset="0"/>
              <a:ea typeface="Avenir Next" charset="0"/>
              <a:cs typeface="Avenir Next" charset="0"/>
            </a:endParaRPr>
          </a:p>
        </p:txBody>
      </p:sp>
      <p:sp>
        <p:nvSpPr>
          <p:cNvPr id="69" name="Rectangle 68">
            <a:extLst>
              <a:ext uri="{FF2B5EF4-FFF2-40B4-BE49-F238E27FC236}">
                <a16:creationId xmlns:a16="http://schemas.microsoft.com/office/drawing/2014/main" id="{2137BCCA-8C5C-2F46-AA92-D1877B371748}"/>
              </a:ext>
            </a:extLst>
          </p:cNvPr>
          <p:cNvSpPr/>
          <p:nvPr/>
        </p:nvSpPr>
        <p:spPr>
          <a:xfrm>
            <a:off x="403467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3</a:t>
            </a:r>
            <a:endParaRPr lang="en-US" dirty="0">
              <a:latin typeface="Avenir Next" charset="0"/>
              <a:ea typeface="Avenir Next" charset="0"/>
              <a:cs typeface="Avenir Next" charset="0"/>
            </a:endParaRPr>
          </a:p>
        </p:txBody>
      </p:sp>
      <p:sp>
        <p:nvSpPr>
          <p:cNvPr id="70" name="Rectangle 69">
            <a:extLst>
              <a:ext uri="{FF2B5EF4-FFF2-40B4-BE49-F238E27FC236}">
                <a16:creationId xmlns:a16="http://schemas.microsoft.com/office/drawing/2014/main" id="{BC1AB7E1-C339-FC42-B49D-3E09FE09000D}"/>
              </a:ext>
            </a:extLst>
          </p:cNvPr>
          <p:cNvSpPr/>
          <p:nvPr/>
        </p:nvSpPr>
        <p:spPr>
          <a:xfrm>
            <a:off x="435525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4</a:t>
            </a:r>
            <a:endParaRPr lang="en-US" dirty="0">
              <a:latin typeface="Avenir Next" charset="0"/>
              <a:ea typeface="Avenir Next" charset="0"/>
              <a:cs typeface="Avenir Next" charset="0"/>
            </a:endParaRPr>
          </a:p>
        </p:txBody>
      </p:sp>
      <p:sp>
        <p:nvSpPr>
          <p:cNvPr id="71" name="Rectangle 70">
            <a:extLst>
              <a:ext uri="{FF2B5EF4-FFF2-40B4-BE49-F238E27FC236}">
                <a16:creationId xmlns:a16="http://schemas.microsoft.com/office/drawing/2014/main" id="{A5CB4075-4B82-3A48-B56D-99E0DE540F9C}"/>
              </a:ext>
            </a:extLst>
          </p:cNvPr>
          <p:cNvSpPr/>
          <p:nvPr/>
        </p:nvSpPr>
        <p:spPr>
          <a:xfrm>
            <a:off x="467582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5</a:t>
            </a:r>
            <a:endParaRPr lang="en-US" dirty="0">
              <a:latin typeface="Avenir Next" charset="0"/>
              <a:ea typeface="Avenir Next" charset="0"/>
              <a:cs typeface="Avenir Next" charset="0"/>
            </a:endParaRPr>
          </a:p>
        </p:txBody>
      </p:sp>
      <p:sp>
        <p:nvSpPr>
          <p:cNvPr id="72" name="Rectangle 71">
            <a:extLst>
              <a:ext uri="{FF2B5EF4-FFF2-40B4-BE49-F238E27FC236}">
                <a16:creationId xmlns:a16="http://schemas.microsoft.com/office/drawing/2014/main" id="{EA22BD4B-24CB-6543-A907-42B272B7127F}"/>
              </a:ext>
            </a:extLst>
          </p:cNvPr>
          <p:cNvSpPr/>
          <p:nvPr/>
        </p:nvSpPr>
        <p:spPr>
          <a:xfrm>
            <a:off x="499640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6</a:t>
            </a:r>
            <a:endParaRPr lang="en-US" dirty="0">
              <a:latin typeface="Avenir Next" charset="0"/>
              <a:ea typeface="Avenir Next" charset="0"/>
              <a:cs typeface="Avenir Next" charset="0"/>
            </a:endParaRPr>
          </a:p>
        </p:txBody>
      </p:sp>
      <p:sp>
        <p:nvSpPr>
          <p:cNvPr id="73" name="Rectangle 72">
            <a:extLst>
              <a:ext uri="{FF2B5EF4-FFF2-40B4-BE49-F238E27FC236}">
                <a16:creationId xmlns:a16="http://schemas.microsoft.com/office/drawing/2014/main" id="{E091DCAA-10A6-4A43-832F-0CF82B9D0525}"/>
              </a:ext>
            </a:extLst>
          </p:cNvPr>
          <p:cNvSpPr/>
          <p:nvPr/>
        </p:nvSpPr>
        <p:spPr>
          <a:xfrm>
            <a:off x="5316975"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7</a:t>
            </a:r>
            <a:endParaRPr lang="en-US" dirty="0">
              <a:latin typeface="Avenir Next" charset="0"/>
              <a:ea typeface="Avenir Next" charset="0"/>
              <a:cs typeface="Avenir Next" charset="0"/>
            </a:endParaRPr>
          </a:p>
        </p:txBody>
      </p:sp>
      <p:sp>
        <p:nvSpPr>
          <p:cNvPr id="74" name="Rectangle 73">
            <a:extLst>
              <a:ext uri="{FF2B5EF4-FFF2-40B4-BE49-F238E27FC236}">
                <a16:creationId xmlns:a16="http://schemas.microsoft.com/office/drawing/2014/main" id="{057C3C2B-9306-A54E-87FB-374963A17499}"/>
              </a:ext>
            </a:extLst>
          </p:cNvPr>
          <p:cNvSpPr/>
          <p:nvPr/>
        </p:nvSpPr>
        <p:spPr>
          <a:xfrm>
            <a:off x="5637550" y="1907724"/>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8</a:t>
            </a:r>
            <a:endParaRPr lang="en-US" dirty="0">
              <a:latin typeface="Avenir Next" charset="0"/>
              <a:ea typeface="Avenir Next" charset="0"/>
              <a:cs typeface="Avenir Next" charset="0"/>
            </a:endParaRPr>
          </a:p>
        </p:txBody>
      </p:sp>
      <p:cxnSp>
        <p:nvCxnSpPr>
          <p:cNvPr id="75" name="Straight Connector 74">
            <a:extLst>
              <a:ext uri="{FF2B5EF4-FFF2-40B4-BE49-F238E27FC236}">
                <a16:creationId xmlns:a16="http://schemas.microsoft.com/office/drawing/2014/main" id="{F9D1FE43-073E-C342-B13D-24CBB43876EA}"/>
              </a:ext>
            </a:extLst>
          </p:cNvPr>
          <p:cNvCxnSpPr/>
          <p:nvPr/>
        </p:nvCxnSpPr>
        <p:spPr>
          <a:xfrm>
            <a:off x="2710041" y="4249408"/>
            <a:ext cx="3836642"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428394A0-B062-3247-BFBB-1F207B223A48}"/>
              </a:ext>
            </a:extLst>
          </p:cNvPr>
          <p:cNvSpPr txBox="1"/>
          <p:nvPr/>
        </p:nvSpPr>
        <p:spPr>
          <a:xfrm>
            <a:off x="1445964" y="2916851"/>
            <a:ext cx="747320" cy="369332"/>
          </a:xfrm>
          <a:prstGeom prst="rect">
            <a:avLst/>
          </a:prstGeom>
          <a:noFill/>
        </p:spPr>
        <p:txBody>
          <a:bodyPr wrap="none" rtlCol="0">
            <a:spAutoFit/>
          </a:bodyPr>
          <a:lstStyle/>
          <a:p>
            <a:r>
              <a:rPr lang="en-US" dirty="0"/>
              <a:t>Input:</a:t>
            </a:r>
          </a:p>
        </p:txBody>
      </p:sp>
      <p:sp>
        <p:nvSpPr>
          <p:cNvPr id="77" name="TextBox 76">
            <a:extLst>
              <a:ext uri="{FF2B5EF4-FFF2-40B4-BE49-F238E27FC236}">
                <a16:creationId xmlns:a16="http://schemas.microsoft.com/office/drawing/2014/main" id="{E9C4D918-F9AF-8C42-AF8F-8CCDC8EEC046}"/>
              </a:ext>
            </a:extLst>
          </p:cNvPr>
          <p:cNvSpPr txBox="1"/>
          <p:nvPr/>
        </p:nvSpPr>
        <p:spPr>
          <a:xfrm>
            <a:off x="1268325" y="4276835"/>
            <a:ext cx="918841" cy="369332"/>
          </a:xfrm>
          <a:prstGeom prst="rect">
            <a:avLst/>
          </a:prstGeom>
          <a:noFill/>
        </p:spPr>
        <p:txBody>
          <a:bodyPr wrap="none" rtlCol="0">
            <a:spAutoFit/>
          </a:bodyPr>
          <a:lstStyle/>
          <a:p>
            <a:r>
              <a:rPr lang="en-US" dirty="0"/>
              <a:t>Output:</a:t>
            </a:r>
          </a:p>
        </p:txBody>
      </p:sp>
      <p:sp>
        <p:nvSpPr>
          <p:cNvPr id="151" name="Oval 150">
            <a:extLst>
              <a:ext uri="{FF2B5EF4-FFF2-40B4-BE49-F238E27FC236}">
                <a16:creationId xmlns:a16="http://schemas.microsoft.com/office/drawing/2014/main" id="{16645B62-B493-0744-B715-AF1D0EA20869}"/>
              </a:ext>
            </a:extLst>
          </p:cNvPr>
          <p:cNvSpPr/>
          <p:nvPr/>
        </p:nvSpPr>
        <p:spPr>
          <a:xfrm>
            <a:off x="3330207" y="7012343"/>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52" name="Oval 151">
            <a:extLst>
              <a:ext uri="{FF2B5EF4-FFF2-40B4-BE49-F238E27FC236}">
                <a16:creationId xmlns:a16="http://schemas.microsoft.com/office/drawing/2014/main" id="{8534499D-13F3-A34A-8825-EED30BDFEBE2}"/>
              </a:ext>
            </a:extLst>
          </p:cNvPr>
          <p:cNvSpPr/>
          <p:nvPr/>
        </p:nvSpPr>
        <p:spPr>
          <a:xfrm>
            <a:off x="3979257" y="7012343"/>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3" name="Oval 152">
            <a:extLst>
              <a:ext uri="{FF2B5EF4-FFF2-40B4-BE49-F238E27FC236}">
                <a16:creationId xmlns:a16="http://schemas.microsoft.com/office/drawing/2014/main" id="{1C2D9E9E-E5A7-6045-8C62-0908C4502557}"/>
              </a:ext>
            </a:extLst>
          </p:cNvPr>
          <p:cNvSpPr/>
          <p:nvPr/>
        </p:nvSpPr>
        <p:spPr>
          <a:xfrm>
            <a:off x="3654732" y="7012343"/>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4" name="Oval 153">
            <a:extLst>
              <a:ext uri="{FF2B5EF4-FFF2-40B4-BE49-F238E27FC236}">
                <a16:creationId xmlns:a16="http://schemas.microsoft.com/office/drawing/2014/main" id="{E043D59B-F6D5-F740-B798-2F3E432158D8}"/>
              </a:ext>
            </a:extLst>
          </p:cNvPr>
          <p:cNvSpPr/>
          <p:nvPr/>
        </p:nvSpPr>
        <p:spPr>
          <a:xfrm>
            <a:off x="4303782" y="7012343"/>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5" name="Oval 154">
            <a:extLst>
              <a:ext uri="{FF2B5EF4-FFF2-40B4-BE49-F238E27FC236}">
                <a16:creationId xmlns:a16="http://schemas.microsoft.com/office/drawing/2014/main" id="{55FB9FC8-FE3A-C949-9969-05FCE3D7596F}"/>
              </a:ext>
            </a:extLst>
          </p:cNvPr>
          <p:cNvSpPr/>
          <p:nvPr/>
        </p:nvSpPr>
        <p:spPr>
          <a:xfrm>
            <a:off x="4628307" y="7012343"/>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6" name="Oval 155">
            <a:extLst>
              <a:ext uri="{FF2B5EF4-FFF2-40B4-BE49-F238E27FC236}">
                <a16:creationId xmlns:a16="http://schemas.microsoft.com/office/drawing/2014/main" id="{4FB25EDB-0D44-F843-89DD-64607AC7970B}"/>
              </a:ext>
            </a:extLst>
          </p:cNvPr>
          <p:cNvSpPr/>
          <p:nvPr/>
        </p:nvSpPr>
        <p:spPr>
          <a:xfrm>
            <a:off x="5277357" y="7012343"/>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7" name="Oval 156">
            <a:extLst>
              <a:ext uri="{FF2B5EF4-FFF2-40B4-BE49-F238E27FC236}">
                <a16:creationId xmlns:a16="http://schemas.microsoft.com/office/drawing/2014/main" id="{EE721B27-89EC-A74A-8C69-964A0665E9D0}"/>
              </a:ext>
            </a:extLst>
          </p:cNvPr>
          <p:cNvSpPr/>
          <p:nvPr/>
        </p:nvSpPr>
        <p:spPr>
          <a:xfrm>
            <a:off x="5926408" y="7012343"/>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439E1D09-7A0B-6A4F-82D4-110347A0D988}"/>
              </a:ext>
            </a:extLst>
          </p:cNvPr>
          <p:cNvSpPr/>
          <p:nvPr/>
        </p:nvSpPr>
        <p:spPr>
          <a:xfrm>
            <a:off x="5601882" y="7012343"/>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9" name="Oval 158">
            <a:extLst>
              <a:ext uri="{FF2B5EF4-FFF2-40B4-BE49-F238E27FC236}">
                <a16:creationId xmlns:a16="http://schemas.microsoft.com/office/drawing/2014/main" id="{1BFD27DB-C0B8-3C44-91CB-E567E663A613}"/>
              </a:ext>
            </a:extLst>
          </p:cNvPr>
          <p:cNvSpPr/>
          <p:nvPr/>
        </p:nvSpPr>
        <p:spPr>
          <a:xfrm>
            <a:off x="4946850" y="7010225"/>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cxnSp>
        <p:nvCxnSpPr>
          <p:cNvPr id="160" name="Straight Arrow Connector 159">
            <a:extLst>
              <a:ext uri="{FF2B5EF4-FFF2-40B4-BE49-F238E27FC236}">
                <a16:creationId xmlns:a16="http://schemas.microsoft.com/office/drawing/2014/main" id="{ED28BA63-5775-B844-8CE8-70DBB8F3577E}"/>
              </a:ext>
            </a:extLst>
          </p:cNvPr>
          <p:cNvCxnSpPr>
            <a:cxnSpLocks/>
          </p:cNvCxnSpPr>
          <p:nvPr/>
        </p:nvCxnSpPr>
        <p:spPr>
          <a:xfrm flipH="1" flipV="1">
            <a:off x="6330293" y="2395080"/>
            <a:ext cx="279002" cy="217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61F0BA0E-84DF-EA4D-906F-C4075DB96192}"/>
              </a:ext>
            </a:extLst>
          </p:cNvPr>
          <p:cNvCxnSpPr>
            <a:cxnSpLocks/>
          </p:cNvCxnSpPr>
          <p:nvPr/>
        </p:nvCxnSpPr>
        <p:spPr>
          <a:xfrm flipH="1">
            <a:off x="6326652" y="2612812"/>
            <a:ext cx="279002" cy="217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D41E8A04-8F8E-0242-9991-48DE312A095F}"/>
              </a:ext>
            </a:extLst>
          </p:cNvPr>
          <p:cNvSpPr txBox="1"/>
          <p:nvPr/>
        </p:nvSpPr>
        <p:spPr>
          <a:xfrm>
            <a:off x="6645589" y="2481517"/>
            <a:ext cx="2641042" cy="276999"/>
          </a:xfrm>
          <a:prstGeom prst="rect">
            <a:avLst/>
          </a:prstGeom>
          <a:noFill/>
        </p:spPr>
        <p:txBody>
          <a:bodyPr wrap="square" rtlCol="0">
            <a:spAutoFit/>
          </a:bodyPr>
          <a:lstStyle/>
          <a:p>
            <a:r>
              <a:rPr lang="en-US" sz="1200" dirty="0">
                <a:latin typeface="Helvetica" pitchFamily="2" charset="0"/>
                <a:ea typeface="Arial Rounded MT Bold" charset="0"/>
                <a:cs typeface="Arial Rounded MT Bold" charset="0"/>
              </a:rPr>
              <a:t>High correlation; not independent?</a:t>
            </a:r>
          </a:p>
        </p:txBody>
      </p:sp>
      <p:sp>
        <p:nvSpPr>
          <p:cNvPr id="163" name="TextBox 162">
            <a:extLst>
              <a:ext uri="{FF2B5EF4-FFF2-40B4-BE49-F238E27FC236}">
                <a16:creationId xmlns:a16="http://schemas.microsoft.com/office/drawing/2014/main" id="{EEF31F9B-FA8D-824A-B26F-C80A66CD5C55}"/>
              </a:ext>
            </a:extLst>
          </p:cNvPr>
          <p:cNvSpPr txBox="1"/>
          <p:nvPr/>
        </p:nvSpPr>
        <p:spPr>
          <a:xfrm>
            <a:off x="6680084" y="3462058"/>
            <a:ext cx="2548976" cy="276999"/>
          </a:xfrm>
          <a:prstGeom prst="rect">
            <a:avLst/>
          </a:prstGeom>
          <a:noFill/>
        </p:spPr>
        <p:txBody>
          <a:bodyPr wrap="square" rtlCol="0">
            <a:spAutoFit/>
          </a:bodyPr>
          <a:lstStyle/>
          <a:p>
            <a:r>
              <a:rPr lang="en-US" sz="1200" dirty="0">
                <a:latin typeface="Helvetica" pitchFamily="2" charset="0"/>
                <a:ea typeface="Arial Rounded MT Bold" charset="0"/>
                <a:cs typeface="Arial Rounded MT Bold" charset="0"/>
              </a:rPr>
              <a:t>High conflict; low accuracy?</a:t>
            </a:r>
          </a:p>
        </p:txBody>
      </p:sp>
      <p:sp>
        <p:nvSpPr>
          <p:cNvPr id="164" name="TextBox 163">
            <a:extLst>
              <a:ext uri="{FF2B5EF4-FFF2-40B4-BE49-F238E27FC236}">
                <a16:creationId xmlns:a16="http://schemas.microsoft.com/office/drawing/2014/main" id="{4807251F-A9DE-A74D-9982-C3602A9E1F31}"/>
              </a:ext>
            </a:extLst>
          </p:cNvPr>
          <p:cNvSpPr txBox="1"/>
          <p:nvPr/>
        </p:nvSpPr>
        <p:spPr>
          <a:xfrm>
            <a:off x="6680084" y="3852906"/>
            <a:ext cx="2548976" cy="276999"/>
          </a:xfrm>
          <a:prstGeom prst="rect">
            <a:avLst/>
          </a:prstGeom>
          <a:noFill/>
        </p:spPr>
        <p:txBody>
          <a:bodyPr wrap="square" rtlCol="0">
            <a:spAutoFit/>
          </a:bodyPr>
          <a:lstStyle/>
          <a:p>
            <a:r>
              <a:rPr lang="en-US" sz="1200" dirty="0">
                <a:latin typeface="Helvetica" pitchFamily="2" charset="0"/>
                <a:ea typeface="Arial Rounded MT Bold" charset="0"/>
                <a:cs typeface="Arial Rounded MT Bold" charset="0"/>
              </a:rPr>
              <a:t>Low coverage, high accuracy?</a:t>
            </a:r>
          </a:p>
        </p:txBody>
      </p:sp>
      <p:cxnSp>
        <p:nvCxnSpPr>
          <p:cNvPr id="165" name="Straight Arrow Connector 164">
            <a:extLst>
              <a:ext uri="{FF2B5EF4-FFF2-40B4-BE49-F238E27FC236}">
                <a16:creationId xmlns:a16="http://schemas.microsoft.com/office/drawing/2014/main" id="{84A55F78-A23E-F74F-B698-A99746EC79DC}"/>
              </a:ext>
            </a:extLst>
          </p:cNvPr>
          <p:cNvCxnSpPr>
            <a:cxnSpLocks/>
            <a:stCxn id="163" idx="1"/>
          </p:cNvCxnSpPr>
          <p:nvPr/>
        </p:nvCxnSpPr>
        <p:spPr>
          <a:xfrm flipH="1">
            <a:off x="6351276" y="3600558"/>
            <a:ext cx="328808" cy="2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46926FBC-5095-1546-92FD-4EB4D88BE776}"/>
              </a:ext>
            </a:extLst>
          </p:cNvPr>
          <p:cNvCxnSpPr>
            <a:cxnSpLocks/>
          </p:cNvCxnSpPr>
          <p:nvPr/>
        </p:nvCxnSpPr>
        <p:spPr>
          <a:xfrm flipH="1">
            <a:off x="6344767" y="4000281"/>
            <a:ext cx="3353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6BD95CBD-D44D-2C47-90B6-50E20C84E901}"/>
              </a:ext>
            </a:extLst>
          </p:cNvPr>
          <p:cNvSpPr txBox="1"/>
          <p:nvPr/>
        </p:nvSpPr>
        <p:spPr>
          <a:xfrm>
            <a:off x="6645588" y="4666122"/>
            <a:ext cx="2131181" cy="276999"/>
          </a:xfrm>
          <a:prstGeom prst="rect">
            <a:avLst/>
          </a:prstGeom>
          <a:noFill/>
        </p:spPr>
        <p:txBody>
          <a:bodyPr wrap="square" rtlCol="0">
            <a:spAutoFit/>
          </a:bodyPr>
          <a:lstStyle/>
          <a:p>
            <a:r>
              <a:rPr lang="en-US" sz="1200" dirty="0">
                <a:latin typeface="Helvetica" pitchFamily="2" charset="0"/>
                <a:ea typeface="Arial Rounded MT Bold" charset="0"/>
                <a:cs typeface="Arial Rounded MT Bold" charset="0"/>
              </a:rPr>
              <a:t>How should I break this tie?</a:t>
            </a:r>
          </a:p>
        </p:txBody>
      </p:sp>
      <p:cxnSp>
        <p:nvCxnSpPr>
          <p:cNvPr id="171" name="Straight Arrow Connector 170">
            <a:extLst>
              <a:ext uri="{FF2B5EF4-FFF2-40B4-BE49-F238E27FC236}">
                <a16:creationId xmlns:a16="http://schemas.microsoft.com/office/drawing/2014/main" id="{9BB4A38C-87CB-C04C-BAFD-104C3EFFCE4A}"/>
              </a:ext>
            </a:extLst>
          </p:cNvPr>
          <p:cNvCxnSpPr>
            <a:cxnSpLocks/>
          </p:cNvCxnSpPr>
          <p:nvPr/>
        </p:nvCxnSpPr>
        <p:spPr>
          <a:xfrm flipV="1">
            <a:off x="6151445" y="4638252"/>
            <a:ext cx="0" cy="160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BECE8B63-8A7B-E94E-962E-586B6CB7900B}"/>
              </a:ext>
            </a:extLst>
          </p:cNvPr>
          <p:cNvCxnSpPr>
            <a:cxnSpLocks/>
          </p:cNvCxnSpPr>
          <p:nvPr/>
        </p:nvCxnSpPr>
        <p:spPr>
          <a:xfrm>
            <a:off x="6151445" y="4798368"/>
            <a:ext cx="373617" cy="0"/>
          </a:xfrm>
          <a:prstGeom prst="line">
            <a:avLst/>
          </a:prstGeom>
        </p:spPr>
        <p:style>
          <a:lnRef idx="1">
            <a:schemeClr val="accent1"/>
          </a:lnRef>
          <a:fillRef idx="0">
            <a:schemeClr val="accent1"/>
          </a:fillRef>
          <a:effectRef idx="0">
            <a:schemeClr val="accent1"/>
          </a:effectRef>
          <a:fontRef idx="minor">
            <a:schemeClr val="tx1"/>
          </a:fontRef>
        </p:style>
      </p:cxnSp>
      <p:pic>
        <p:nvPicPr>
          <p:cNvPr id="180" name="Picture 179">
            <a:extLst>
              <a:ext uri="{FF2B5EF4-FFF2-40B4-BE49-F238E27FC236}">
                <a16:creationId xmlns:a16="http://schemas.microsoft.com/office/drawing/2014/main" id="{D359821E-6DBF-964E-B496-934D3DCCE0DD}"/>
              </a:ext>
            </a:extLst>
          </p:cNvPr>
          <p:cNvPicPr>
            <a:picLocks noChangeAspect="1"/>
          </p:cNvPicPr>
          <p:nvPr/>
        </p:nvPicPr>
        <p:blipFill>
          <a:blip r:embed="rId3"/>
          <a:stretch>
            <a:fillRect/>
          </a:stretch>
        </p:blipFill>
        <p:spPr>
          <a:xfrm>
            <a:off x="2699451" y="5155159"/>
            <a:ext cx="656233" cy="1215145"/>
          </a:xfrm>
          <a:prstGeom prst="rect">
            <a:avLst/>
          </a:prstGeom>
        </p:spPr>
      </p:pic>
      <p:sp>
        <p:nvSpPr>
          <p:cNvPr id="181" name="Rectangle 180">
            <a:extLst>
              <a:ext uri="{FF2B5EF4-FFF2-40B4-BE49-F238E27FC236}">
                <a16:creationId xmlns:a16="http://schemas.microsoft.com/office/drawing/2014/main" id="{758FB978-3EBF-0141-97B5-954D8A1413D0}"/>
              </a:ext>
            </a:extLst>
          </p:cNvPr>
          <p:cNvSpPr/>
          <p:nvPr/>
        </p:nvSpPr>
        <p:spPr>
          <a:xfrm>
            <a:off x="3492080" y="5115330"/>
            <a:ext cx="2394373" cy="584775"/>
          </a:xfrm>
          <a:prstGeom prst="rect">
            <a:avLst/>
          </a:prstGeom>
        </p:spPr>
        <p:txBody>
          <a:bodyPr wrap="square">
            <a:spAutoFit/>
          </a:bodyPr>
          <a:lstStyle/>
          <a:p>
            <a:pPr algn="ctr"/>
            <a:r>
              <a:rPr lang="en-US" sz="1600" dirty="0"/>
              <a:t>Data Programming: </a:t>
            </a:r>
          </a:p>
          <a:p>
            <a:pPr algn="ctr"/>
            <a:r>
              <a:rPr lang="en-US" sz="1600" dirty="0"/>
              <a:t>(Ratner, et al. NIPS 2016)</a:t>
            </a:r>
          </a:p>
        </p:txBody>
      </p:sp>
      <p:sp>
        <p:nvSpPr>
          <p:cNvPr id="182" name="Rectangle 181">
            <a:extLst>
              <a:ext uri="{FF2B5EF4-FFF2-40B4-BE49-F238E27FC236}">
                <a16:creationId xmlns:a16="http://schemas.microsoft.com/office/drawing/2014/main" id="{C511BD9D-083B-4D4A-8E87-F1CDC62F2D74}"/>
              </a:ext>
            </a:extLst>
          </p:cNvPr>
          <p:cNvSpPr/>
          <p:nvPr/>
        </p:nvSpPr>
        <p:spPr>
          <a:xfrm>
            <a:off x="3697672" y="5768261"/>
            <a:ext cx="1983187" cy="338554"/>
          </a:xfrm>
          <a:prstGeom prst="rect">
            <a:avLst/>
          </a:prstGeom>
        </p:spPr>
        <p:txBody>
          <a:bodyPr wrap="square">
            <a:spAutoFit/>
          </a:bodyPr>
          <a:lstStyle/>
          <a:p>
            <a:pPr algn="ctr"/>
            <a:r>
              <a:rPr lang="en-US" sz="1600" dirty="0"/>
              <a:t>As implemented in:</a:t>
            </a:r>
          </a:p>
        </p:txBody>
      </p:sp>
      <p:sp>
        <p:nvSpPr>
          <p:cNvPr id="183" name="Rectangle 182">
            <a:extLst>
              <a:ext uri="{FF2B5EF4-FFF2-40B4-BE49-F238E27FC236}">
                <a16:creationId xmlns:a16="http://schemas.microsoft.com/office/drawing/2014/main" id="{519CAC05-BCCD-BB4A-8217-0CF480D38194}"/>
              </a:ext>
            </a:extLst>
          </p:cNvPr>
          <p:cNvSpPr/>
          <p:nvPr/>
        </p:nvSpPr>
        <p:spPr>
          <a:xfrm>
            <a:off x="3437249" y="6054226"/>
            <a:ext cx="2653291" cy="338554"/>
          </a:xfrm>
          <a:prstGeom prst="rect">
            <a:avLst/>
          </a:prstGeom>
        </p:spPr>
        <p:txBody>
          <a:bodyPr wrap="none">
            <a:spAutoFit/>
          </a:bodyPr>
          <a:lstStyle/>
          <a:p>
            <a:pPr algn="ctr"/>
            <a:r>
              <a:rPr lang="en-US" sz="1600" dirty="0" err="1">
                <a:latin typeface="Menlo" panose="020B0609030804020204" pitchFamily="49" charset="0"/>
                <a:ea typeface="Menlo" panose="020B0609030804020204" pitchFamily="49" charset="0"/>
                <a:cs typeface="Menlo" panose="020B0609030804020204" pitchFamily="49" charset="0"/>
              </a:rPr>
              <a:t>snorkel.stanford.edu</a:t>
            </a:r>
            <a:endParaRPr lang="en-US" sz="1600" dirty="0">
              <a:latin typeface="Menlo" panose="020B0609030804020204" pitchFamily="49" charset="0"/>
              <a:ea typeface="Menlo" panose="020B0609030804020204" pitchFamily="49" charset="0"/>
              <a:cs typeface="Menlo" panose="020B0609030804020204" pitchFamily="49" charset="0"/>
            </a:endParaRPr>
          </a:p>
        </p:txBody>
      </p:sp>
      <p:sp>
        <p:nvSpPr>
          <p:cNvPr id="167" name="Oval 166">
            <a:extLst>
              <a:ext uri="{FF2B5EF4-FFF2-40B4-BE49-F238E27FC236}">
                <a16:creationId xmlns:a16="http://schemas.microsoft.com/office/drawing/2014/main" id="{37081091-BFBE-9E4B-9454-1B1E1DEAE3A5}"/>
              </a:ext>
            </a:extLst>
          </p:cNvPr>
          <p:cNvSpPr/>
          <p:nvPr/>
        </p:nvSpPr>
        <p:spPr>
          <a:xfrm>
            <a:off x="3435363"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69" name="Oval 168">
            <a:extLst>
              <a:ext uri="{FF2B5EF4-FFF2-40B4-BE49-F238E27FC236}">
                <a16:creationId xmlns:a16="http://schemas.microsoft.com/office/drawing/2014/main" id="{F33968F9-0C10-684A-B67C-B023817962F7}"/>
              </a:ext>
            </a:extLst>
          </p:cNvPr>
          <p:cNvSpPr/>
          <p:nvPr/>
        </p:nvSpPr>
        <p:spPr>
          <a:xfrm>
            <a:off x="408441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0" name="Oval 169">
            <a:extLst>
              <a:ext uri="{FF2B5EF4-FFF2-40B4-BE49-F238E27FC236}">
                <a16:creationId xmlns:a16="http://schemas.microsoft.com/office/drawing/2014/main" id="{83E7DB78-33DE-D249-9730-B553B1C9C0D7}"/>
              </a:ext>
            </a:extLst>
          </p:cNvPr>
          <p:cNvSpPr/>
          <p:nvPr/>
        </p:nvSpPr>
        <p:spPr>
          <a:xfrm>
            <a:off x="3759888"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2" name="Oval 171">
            <a:extLst>
              <a:ext uri="{FF2B5EF4-FFF2-40B4-BE49-F238E27FC236}">
                <a16:creationId xmlns:a16="http://schemas.microsoft.com/office/drawing/2014/main" id="{C426FA82-7D2B-2B43-BB62-A5026C89EE40}"/>
              </a:ext>
            </a:extLst>
          </p:cNvPr>
          <p:cNvSpPr/>
          <p:nvPr/>
        </p:nvSpPr>
        <p:spPr>
          <a:xfrm>
            <a:off x="4408938"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4" name="Oval 173">
            <a:extLst>
              <a:ext uri="{FF2B5EF4-FFF2-40B4-BE49-F238E27FC236}">
                <a16:creationId xmlns:a16="http://schemas.microsoft.com/office/drawing/2014/main" id="{0B6A2EAD-E9DA-3D43-A496-14316519845C}"/>
              </a:ext>
            </a:extLst>
          </p:cNvPr>
          <p:cNvSpPr/>
          <p:nvPr/>
        </p:nvSpPr>
        <p:spPr>
          <a:xfrm>
            <a:off x="473346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5" name="Oval 174">
            <a:extLst>
              <a:ext uri="{FF2B5EF4-FFF2-40B4-BE49-F238E27FC236}">
                <a16:creationId xmlns:a16="http://schemas.microsoft.com/office/drawing/2014/main" id="{3D4C80F4-0259-7C47-B59B-89397531B04C}"/>
              </a:ext>
            </a:extLst>
          </p:cNvPr>
          <p:cNvSpPr/>
          <p:nvPr/>
        </p:nvSpPr>
        <p:spPr>
          <a:xfrm>
            <a:off x="5382513"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6" name="Oval 175">
            <a:extLst>
              <a:ext uri="{FF2B5EF4-FFF2-40B4-BE49-F238E27FC236}">
                <a16:creationId xmlns:a16="http://schemas.microsoft.com/office/drawing/2014/main" id="{F96F307D-7E3D-B445-9456-53C4CA7649DD}"/>
              </a:ext>
            </a:extLst>
          </p:cNvPr>
          <p:cNvSpPr/>
          <p:nvPr/>
        </p:nvSpPr>
        <p:spPr>
          <a:xfrm>
            <a:off x="6031564" y="4353916"/>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2C0C1C94-A9B0-1E4A-A0CE-7465431C4E7D}"/>
              </a:ext>
            </a:extLst>
          </p:cNvPr>
          <p:cNvSpPr/>
          <p:nvPr/>
        </p:nvSpPr>
        <p:spPr>
          <a:xfrm>
            <a:off x="5707038" y="4353916"/>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78" name="Oval 177">
            <a:extLst>
              <a:ext uri="{FF2B5EF4-FFF2-40B4-BE49-F238E27FC236}">
                <a16:creationId xmlns:a16="http://schemas.microsoft.com/office/drawing/2014/main" id="{31DF0136-21AC-D240-AB1F-228FAE7EFF7B}"/>
              </a:ext>
            </a:extLst>
          </p:cNvPr>
          <p:cNvSpPr/>
          <p:nvPr/>
        </p:nvSpPr>
        <p:spPr>
          <a:xfrm>
            <a:off x="5059440" y="4357209"/>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Tree>
    <p:extLst>
      <p:ext uri="{BB962C8B-B14F-4D97-AF65-F5344CB8AC3E}">
        <p14:creationId xmlns:p14="http://schemas.microsoft.com/office/powerpoint/2010/main" val="78734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67" grpId="0" animBg="1"/>
      <p:bldP spid="169" grpId="0" animBg="1"/>
      <p:bldP spid="170" grpId="0" animBg="1"/>
      <p:bldP spid="172" grpId="0" animBg="1"/>
      <p:bldP spid="174" grpId="0" animBg="1"/>
      <p:bldP spid="175" grpId="0" animBg="1"/>
      <p:bldP spid="176" grpId="0" animBg="1"/>
      <p:bldP spid="177" grpId="0" animBg="1"/>
      <p:bldP spid="1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FAE0-5A0D-F941-BE8E-936EEA969897}"/>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083AE905-F9E9-634C-B200-819EB9043391}"/>
              </a:ext>
            </a:extLst>
          </p:cNvPr>
          <p:cNvSpPr>
            <a:spLocks noGrp="1"/>
          </p:cNvSpPr>
          <p:nvPr>
            <p:ph type="sldNum" sz="quarter" idx="12"/>
          </p:nvPr>
        </p:nvSpPr>
        <p:spPr/>
        <p:txBody>
          <a:bodyPr/>
          <a:lstStyle/>
          <a:p>
            <a:fld id="{50ED7F7D-0BF7-DF49-A005-0374284B4A14}" type="slidenum">
              <a:rPr lang="en-US" smtClean="0"/>
              <a:pPr/>
              <a:t>19</a:t>
            </a:fld>
            <a:endParaRPr lang="en-US" dirty="0"/>
          </a:p>
        </p:txBody>
      </p:sp>
      <p:sp>
        <p:nvSpPr>
          <p:cNvPr id="7" name="TextBox 6">
            <a:extLst>
              <a:ext uri="{FF2B5EF4-FFF2-40B4-BE49-F238E27FC236}">
                <a16:creationId xmlns:a16="http://schemas.microsoft.com/office/drawing/2014/main" id="{9058AB07-37B1-584C-BA02-AF06CF1CB23F}"/>
              </a:ext>
            </a:extLst>
          </p:cNvPr>
          <p:cNvSpPr txBox="1"/>
          <p:nvPr/>
        </p:nvSpPr>
        <p:spPr>
          <a:xfrm>
            <a:off x="2028406" y="3176998"/>
            <a:ext cx="1547027" cy="276999"/>
          </a:xfrm>
          <a:prstGeom prst="rect">
            <a:avLst/>
          </a:prstGeom>
          <a:noFill/>
        </p:spPr>
        <p:txBody>
          <a:bodyPr wrap="none" rtlCol="0">
            <a:spAutoFit/>
          </a:bodyPr>
          <a:lstStyle/>
          <a:p>
            <a:r>
              <a:rPr lang="en-US" sz="1200" b="1" dirty="0">
                <a:latin typeface="Avenir Book" charset="0"/>
                <a:ea typeface="Avenir Book" charset="0"/>
                <a:cs typeface="Avenir Book" charset="0"/>
              </a:rPr>
              <a:t>SEMANTIC PARSER</a:t>
            </a:r>
          </a:p>
        </p:txBody>
      </p:sp>
      <p:sp>
        <p:nvSpPr>
          <p:cNvPr id="8" name="TextBox 7">
            <a:extLst>
              <a:ext uri="{FF2B5EF4-FFF2-40B4-BE49-F238E27FC236}">
                <a16:creationId xmlns:a16="http://schemas.microsoft.com/office/drawing/2014/main" id="{9F38315B-83C9-A74C-9FCF-7D8B67DA6284}"/>
              </a:ext>
            </a:extLst>
          </p:cNvPr>
          <p:cNvSpPr txBox="1"/>
          <p:nvPr/>
        </p:nvSpPr>
        <p:spPr>
          <a:xfrm>
            <a:off x="3927248" y="3176998"/>
            <a:ext cx="1108252" cy="276999"/>
          </a:xfrm>
          <a:prstGeom prst="rect">
            <a:avLst/>
          </a:prstGeom>
          <a:noFill/>
        </p:spPr>
        <p:txBody>
          <a:bodyPr wrap="none" rtlCol="0">
            <a:spAutoFit/>
          </a:bodyPr>
          <a:lstStyle/>
          <a:p>
            <a:r>
              <a:rPr lang="en-US" sz="1200" b="1" dirty="0">
                <a:latin typeface="Avenir Book" charset="0"/>
                <a:ea typeface="Avenir Book" charset="0"/>
                <a:cs typeface="Avenir Book" charset="0"/>
              </a:rPr>
              <a:t>FILTER BANK</a:t>
            </a:r>
          </a:p>
        </p:txBody>
      </p:sp>
      <p:sp>
        <p:nvSpPr>
          <p:cNvPr id="9" name="TextBox 8">
            <a:extLst>
              <a:ext uri="{FF2B5EF4-FFF2-40B4-BE49-F238E27FC236}">
                <a16:creationId xmlns:a16="http://schemas.microsoft.com/office/drawing/2014/main" id="{8ADDA966-CD0D-FD43-BF1A-90AE8061ACAB}"/>
              </a:ext>
            </a:extLst>
          </p:cNvPr>
          <p:cNvSpPr txBox="1"/>
          <p:nvPr/>
        </p:nvSpPr>
        <p:spPr>
          <a:xfrm>
            <a:off x="5350739" y="3176998"/>
            <a:ext cx="1729128" cy="276999"/>
          </a:xfrm>
          <a:prstGeom prst="rect">
            <a:avLst/>
          </a:prstGeom>
          <a:noFill/>
        </p:spPr>
        <p:txBody>
          <a:bodyPr wrap="none" rtlCol="0">
            <a:spAutoFit/>
          </a:bodyPr>
          <a:lstStyle/>
          <a:p>
            <a:r>
              <a:rPr lang="en-US" sz="1200" b="1" dirty="0">
                <a:latin typeface="Avenir Book" charset="0"/>
                <a:ea typeface="Avenir Book" charset="0"/>
                <a:cs typeface="Avenir Book" charset="0"/>
              </a:rPr>
              <a:t>LABEL AGGREGATOR</a:t>
            </a:r>
          </a:p>
        </p:txBody>
      </p:sp>
      <p:sp>
        <p:nvSpPr>
          <p:cNvPr id="10" name="TextBox 9">
            <a:extLst>
              <a:ext uri="{FF2B5EF4-FFF2-40B4-BE49-F238E27FC236}">
                <a16:creationId xmlns:a16="http://schemas.microsoft.com/office/drawing/2014/main" id="{B4B799CF-103A-0E4B-A34D-06866112F73C}"/>
              </a:ext>
            </a:extLst>
          </p:cNvPr>
          <p:cNvSpPr txBox="1"/>
          <p:nvPr/>
        </p:nvSpPr>
        <p:spPr>
          <a:xfrm>
            <a:off x="7349388" y="3174560"/>
            <a:ext cx="1167307" cy="276999"/>
          </a:xfrm>
          <a:prstGeom prst="rect">
            <a:avLst/>
          </a:prstGeom>
          <a:noFill/>
        </p:spPr>
        <p:txBody>
          <a:bodyPr wrap="none" rtlCol="0">
            <a:spAutoFit/>
          </a:bodyPr>
          <a:lstStyle/>
          <a:p>
            <a:r>
              <a:rPr lang="en-US" sz="1200" b="1" dirty="0">
                <a:latin typeface="Avenir Book" charset="0"/>
                <a:ea typeface="Avenir Book" charset="0"/>
                <a:cs typeface="Avenir Book" charset="0"/>
              </a:rPr>
              <a:t>DISC. MODEL</a:t>
            </a:r>
          </a:p>
        </p:txBody>
      </p:sp>
      <p:sp>
        <p:nvSpPr>
          <p:cNvPr id="11" name="Rounded Rectangle 10">
            <a:extLst>
              <a:ext uri="{FF2B5EF4-FFF2-40B4-BE49-F238E27FC236}">
                <a16:creationId xmlns:a16="http://schemas.microsoft.com/office/drawing/2014/main" id="{86AAA896-C186-7244-8FED-559F75AA3D02}"/>
              </a:ext>
            </a:extLst>
          </p:cNvPr>
          <p:cNvSpPr/>
          <p:nvPr/>
        </p:nvSpPr>
        <p:spPr>
          <a:xfrm>
            <a:off x="1910879" y="2961057"/>
            <a:ext cx="5186070" cy="1758267"/>
          </a:xfrm>
          <a:prstGeom prst="roundRect">
            <a:avLst>
              <a:gd name="adj" fmla="val 47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2" name="Rounded Rectangle 11">
            <a:extLst>
              <a:ext uri="{FF2B5EF4-FFF2-40B4-BE49-F238E27FC236}">
                <a16:creationId xmlns:a16="http://schemas.microsoft.com/office/drawing/2014/main" id="{2315394C-F1A7-1046-B650-E50D8CDED483}"/>
              </a:ext>
            </a:extLst>
          </p:cNvPr>
          <p:cNvSpPr/>
          <p:nvPr/>
        </p:nvSpPr>
        <p:spPr>
          <a:xfrm>
            <a:off x="920706" y="4621269"/>
            <a:ext cx="711572"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FF0000"/>
                </a:solidFill>
                <a:latin typeface="Beirut" charset="-78"/>
                <a:ea typeface="Beirut" charset="-78"/>
                <a:cs typeface="Beirut" charset="-78"/>
              </a:rPr>
              <a:t> </a:t>
            </a:r>
            <a:r>
              <a:rPr lang="en-US" sz="800" dirty="0">
                <a:solidFill>
                  <a:srgbClr val="FF4C41"/>
                </a:solidFill>
                <a:latin typeface="Beirut" charset="-78"/>
                <a:ea typeface="Beirut" charset="-78"/>
                <a:cs typeface="Beirut" charset="-78"/>
              </a:rPr>
              <a:t>False</a:t>
            </a:r>
            <a:r>
              <a:rPr lang="en-US" sz="800" dirty="0">
                <a:solidFill>
                  <a:srgbClr val="FF0000"/>
                </a:solidFill>
                <a:latin typeface="Beirut" charset="-78"/>
                <a:ea typeface="Beirut" charset="-78"/>
                <a:cs typeface="Beirut" charset="-78"/>
              </a:rPr>
              <a:t>, because</a:t>
            </a:r>
            <a:r>
              <a:rPr lang="mr-IN" sz="800" dirty="0">
                <a:solidFill>
                  <a:srgbClr val="FF0000"/>
                </a:solidFill>
                <a:latin typeface="Beirut" charset="-78"/>
                <a:ea typeface="Beirut" charset="-78"/>
                <a:cs typeface="Beirut" charset="-78"/>
              </a:rPr>
              <a:t>…</a:t>
            </a:r>
            <a:endParaRPr lang="en-US" sz="800" dirty="0">
              <a:solidFill>
                <a:srgbClr val="FF0000"/>
              </a:solidFill>
              <a:latin typeface="Beirut" charset="-78"/>
              <a:ea typeface="Beirut" charset="-78"/>
              <a:cs typeface="Beirut" charset="-78"/>
            </a:endParaRPr>
          </a:p>
        </p:txBody>
      </p:sp>
      <p:sp>
        <p:nvSpPr>
          <p:cNvPr id="13" name="TextBox 12">
            <a:extLst>
              <a:ext uri="{FF2B5EF4-FFF2-40B4-BE49-F238E27FC236}">
                <a16:creationId xmlns:a16="http://schemas.microsoft.com/office/drawing/2014/main" id="{2C54FDF6-904F-9748-A0FA-113B20F20E3E}"/>
              </a:ext>
            </a:extLst>
          </p:cNvPr>
          <p:cNvSpPr txBox="1"/>
          <p:nvPr/>
        </p:nvSpPr>
        <p:spPr>
          <a:xfrm>
            <a:off x="612078" y="3979028"/>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1</a:t>
            </a:r>
          </a:p>
        </p:txBody>
      </p:sp>
      <p:sp>
        <p:nvSpPr>
          <p:cNvPr id="14" name="TextBox 13">
            <a:extLst>
              <a:ext uri="{FF2B5EF4-FFF2-40B4-BE49-F238E27FC236}">
                <a16:creationId xmlns:a16="http://schemas.microsoft.com/office/drawing/2014/main" id="{C9DB6B7E-5FE8-AC4A-BCAE-AA7EE51012C0}"/>
              </a:ext>
            </a:extLst>
          </p:cNvPr>
          <p:cNvSpPr txBox="1"/>
          <p:nvPr/>
        </p:nvSpPr>
        <p:spPr>
          <a:xfrm>
            <a:off x="612078" y="4291675"/>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2</a:t>
            </a:r>
          </a:p>
        </p:txBody>
      </p:sp>
      <p:sp>
        <p:nvSpPr>
          <p:cNvPr id="15" name="TextBox 14">
            <a:extLst>
              <a:ext uri="{FF2B5EF4-FFF2-40B4-BE49-F238E27FC236}">
                <a16:creationId xmlns:a16="http://schemas.microsoft.com/office/drawing/2014/main" id="{EF686019-14FF-4040-B600-C90305AE2C06}"/>
              </a:ext>
            </a:extLst>
          </p:cNvPr>
          <p:cNvSpPr txBox="1"/>
          <p:nvPr/>
        </p:nvSpPr>
        <p:spPr>
          <a:xfrm>
            <a:off x="612078" y="4588977"/>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3</a:t>
            </a:r>
          </a:p>
        </p:txBody>
      </p:sp>
      <p:sp>
        <p:nvSpPr>
          <p:cNvPr id="16" name="TextBox 15">
            <a:extLst>
              <a:ext uri="{FF2B5EF4-FFF2-40B4-BE49-F238E27FC236}">
                <a16:creationId xmlns:a16="http://schemas.microsoft.com/office/drawing/2014/main" id="{6EAD387B-5D0D-3F4A-B75A-6A9D7F8A6F44}"/>
              </a:ext>
            </a:extLst>
          </p:cNvPr>
          <p:cNvSpPr txBox="1"/>
          <p:nvPr/>
        </p:nvSpPr>
        <p:spPr>
          <a:xfrm>
            <a:off x="731036" y="3505109"/>
            <a:ext cx="986168" cy="430887"/>
          </a:xfrm>
          <a:prstGeom prst="rect">
            <a:avLst/>
          </a:prstGeom>
          <a:noFill/>
        </p:spPr>
        <p:txBody>
          <a:bodyPr wrap="none" rtlCol="0">
            <a:spAutoFit/>
          </a:bodyPr>
          <a:lstStyle/>
          <a:p>
            <a:pPr algn="ctr"/>
            <a:r>
              <a:rPr lang="en-US" sz="1100" dirty="0">
                <a:latin typeface="Avenir Book" charset="0"/>
                <a:ea typeface="Avenir Book" charset="0"/>
                <a:cs typeface="Avenir Book" charset="0"/>
              </a:rPr>
              <a:t>UNLABELED</a:t>
            </a:r>
          </a:p>
          <a:p>
            <a:pPr algn="ctr"/>
            <a:r>
              <a:rPr lang="en-US" sz="1100" dirty="0">
                <a:latin typeface="Avenir Book" charset="0"/>
                <a:ea typeface="Avenir Book" charset="0"/>
                <a:cs typeface="Avenir Book" charset="0"/>
              </a:rPr>
              <a:t>EXAMPLES</a:t>
            </a:r>
          </a:p>
        </p:txBody>
      </p:sp>
      <p:sp>
        <p:nvSpPr>
          <p:cNvPr id="17" name="TextBox 16">
            <a:extLst>
              <a:ext uri="{FF2B5EF4-FFF2-40B4-BE49-F238E27FC236}">
                <a16:creationId xmlns:a16="http://schemas.microsoft.com/office/drawing/2014/main" id="{796922B1-20B2-0143-B850-8CD6599AE495}"/>
              </a:ext>
            </a:extLst>
          </p:cNvPr>
          <p:cNvSpPr txBox="1"/>
          <p:nvPr/>
        </p:nvSpPr>
        <p:spPr>
          <a:xfrm>
            <a:off x="546456" y="4931195"/>
            <a:ext cx="1320361" cy="276999"/>
          </a:xfrm>
          <a:prstGeom prst="rect">
            <a:avLst/>
          </a:prstGeom>
          <a:noFill/>
        </p:spPr>
        <p:txBody>
          <a:bodyPr wrap="none" rtlCol="0">
            <a:spAutoFit/>
          </a:bodyPr>
          <a:lstStyle/>
          <a:p>
            <a:r>
              <a:rPr lang="en-US" sz="1200" dirty="0">
                <a:latin typeface="Avenir Book" charset="0"/>
                <a:ea typeface="Avenir Book" charset="0"/>
                <a:cs typeface="Avenir Book" charset="0"/>
              </a:rPr>
              <a:t>EXPLANATIONS</a:t>
            </a:r>
          </a:p>
        </p:txBody>
      </p:sp>
      <p:sp>
        <p:nvSpPr>
          <p:cNvPr id="18" name="Trapezoid 17">
            <a:extLst>
              <a:ext uri="{FF2B5EF4-FFF2-40B4-BE49-F238E27FC236}">
                <a16:creationId xmlns:a16="http://schemas.microsoft.com/office/drawing/2014/main" id="{C8B278F4-276C-DC4E-98DD-35BFAAA24EC4}"/>
              </a:ext>
            </a:extLst>
          </p:cNvPr>
          <p:cNvSpPr/>
          <p:nvPr/>
        </p:nvSpPr>
        <p:spPr>
          <a:xfrm rot="10800000">
            <a:off x="3877299" y="3518580"/>
            <a:ext cx="1243663" cy="881826"/>
          </a:xfrm>
          <a:prstGeom prst="trapezoid">
            <a:avLst/>
          </a:prstGeom>
          <a:gradFill flip="none" rotWithShape="1">
            <a:gsLst>
              <a:gs pos="100000">
                <a:schemeClr val="accent2">
                  <a:lumMod val="75000"/>
                </a:schemeClr>
              </a:gs>
              <a:gs pos="66000">
                <a:srgbClr val="FFC000"/>
              </a:gs>
              <a:gs pos="33000">
                <a:srgbClr val="FFC000"/>
              </a:gs>
              <a:gs pos="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21" name="TextBox 20">
            <a:extLst>
              <a:ext uri="{FF2B5EF4-FFF2-40B4-BE49-F238E27FC236}">
                <a16:creationId xmlns:a16="http://schemas.microsoft.com/office/drawing/2014/main" id="{A48A2780-6A29-024B-BBD7-D2F5F7ED3336}"/>
              </a:ext>
            </a:extLst>
          </p:cNvPr>
          <p:cNvSpPr txBox="1"/>
          <p:nvPr/>
        </p:nvSpPr>
        <p:spPr>
          <a:xfrm>
            <a:off x="4018763" y="3631339"/>
            <a:ext cx="978025"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SEMANTIC</a:t>
            </a:r>
          </a:p>
        </p:txBody>
      </p:sp>
      <p:sp>
        <p:nvSpPr>
          <p:cNvPr id="22" name="TextBox 21">
            <a:extLst>
              <a:ext uri="{FF2B5EF4-FFF2-40B4-BE49-F238E27FC236}">
                <a16:creationId xmlns:a16="http://schemas.microsoft.com/office/drawing/2014/main" id="{2F049FA7-2BC5-C442-A8B8-91FD734C71B8}"/>
              </a:ext>
            </a:extLst>
          </p:cNvPr>
          <p:cNvSpPr txBox="1"/>
          <p:nvPr/>
        </p:nvSpPr>
        <p:spPr>
          <a:xfrm>
            <a:off x="3997493" y="4045236"/>
            <a:ext cx="1002904"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PRAGMATIC</a:t>
            </a:r>
          </a:p>
        </p:txBody>
      </p:sp>
      <p:sp>
        <p:nvSpPr>
          <p:cNvPr id="36" name="Right Arrow 35">
            <a:extLst>
              <a:ext uri="{FF2B5EF4-FFF2-40B4-BE49-F238E27FC236}">
                <a16:creationId xmlns:a16="http://schemas.microsoft.com/office/drawing/2014/main" id="{F883275B-F19D-9F4E-A55E-DD13C518A9FB}"/>
              </a:ext>
            </a:extLst>
          </p:cNvPr>
          <p:cNvSpPr/>
          <p:nvPr/>
        </p:nvSpPr>
        <p:spPr>
          <a:xfrm>
            <a:off x="3537995" y="3822531"/>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46" name="TextBox 45">
            <a:extLst>
              <a:ext uri="{FF2B5EF4-FFF2-40B4-BE49-F238E27FC236}">
                <a16:creationId xmlns:a16="http://schemas.microsoft.com/office/drawing/2014/main" id="{DE344047-9D96-8745-A2EE-861C31A69992}"/>
              </a:ext>
            </a:extLst>
          </p:cNvPr>
          <p:cNvSpPr txBox="1"/>
          <p:nvPr/>
        </p:nvSpPr>
        <p:spPr>
          <a:xfrm>
            <a:off x="609381" y="2515691"/>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7" name="TextBox 46">
            <a:extLst>
              <a:ext uri="{FF2B5EF4-FFF2-40B4-BE49-F238E27FC236}">
                <a16:creationId xmlns:a16="http://schemas.microsoft.com/office/drawing/2014/main" id="{F55F109D-F02D-1F41-82D1-EFFE42F1F822}"/>
              </a:ext>
            </a:extLst>
          </p:cNvPr>
          <p:cNvSpPr txBox="1"/>
          <p:nvPr/>
        </p:nvSpPr>
        <p:spPr>
          <a:xfrm>
            <a:off x="609381" y="281492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8" name="TextBox 47">
            <a:extLst>
              <a:ext uri="{FF2B5EF4-FFF2-40B4-BE49-F238E27FC236}">
                <a16:creationId xmlns:a16="http://schemas.microsoft.com/office/drawing/2014/main" id="{1E91B277-69CF-0A42-93BC-D42CC0D7A112}"/>
              </a:ext>
            </a:extLst>
          </p:cNvPr>
          <p:cNvSpPr txBox="1"/>
          <p:nvPr/>
        </p:nvSpPr>
        <p:spPr>
          <a:xfrm>
            <a:off x="617949" y="312471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9" name="Rounded Rectangle 48">
            <a:extLst>
              <a:ext uri="{FF2B5EF4-FFF2-40B4-BE49-F238E27FC236}">
                <a16:creationId xmlns:a16="http://schemas.microsoft.com/office/drawing/2014/main" id="{0F5C813E-22C1-1C41-8CCE-1523DB0E7D3A}"/>
              </a:ext>
            </a:extLst>
          </p:cNvPr>
          <p:cNvSpPr/>
          <p:nvPr/>
        </p:nvSpPr>
        <p:spPr>
          <a:xfrm>
            <a:off x="911980" y="4324703"/>
            <a:ext cx="711813"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sp>
        <p:nvSpPr>
          <p:cNvPr id="50" name="Rounded Rectangle 49">
            <a:extLst>
              <a:ext uri="{FF2B5EF4-FFF2-40B4-BE49-F238E27FC236}">
                <a16:creationId xmlns:a16="http://schemas.microsoft.com/office/drawing/2014/main" id="{A8ACF8B6-809B-B943-A2D8-5CC516CEAAE2}"/>
              </a:ext>
            </a:extLst>
          </p:cNvPr>
          <p:cNvSpPr/>
          <p:nvPr/>
        </p:nvSpPr>
        <p:spPr>
          <a:xfrm>
            <a:off x="914585" y="4052306"/>
            <a:ext cx="706280"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grpSp>
        <p:nvGrpSpPr>
          <p:cNvPr id="103" name="Group 102">
            <a:extLst>
              <a:ext uri="{FF2B5EF4-FFF2-40B4-BE49-F238E27FC236}">
                <a16:creationId xmlns:a16="http://schemas.microsoft.com/office/drawing/2014/main" id="{F13C5F8A-049C-7944-A4FB-D5C419EA5A0E}"/>
              </a:ext>
            </a:extLst>
          </p:cNvPr>
          <p:cNvGrpSpPr/>
          <p:nvPr/>
        </p:nvGrpSpPr>
        <p:grpSpPr>
          <a:xfrm>
            <a:off x="7350612" y="3536036"/>
            <a:ext cx="1359267" cy="969043"/>
            <a:chOff x="5716022" y="4742719"/>
            <a:chExt cx="793531" cy="565721"/>
          </a:xfrm>
        </p:grpSpPr>
        <p:sp>
          <p:nvSpPr>
            <p:cNvPr id="68" name="Oval 67">
              <a:extLst>
                <a:ext uri="{FF2B5EF4-FFF2-40B4-BE49-F238E27FC236}">
                  <a16:creationId xmlns:a16="http://schemas.microsoft.com/office/drawing/2014/main" id="{F2F3618A-6E59-1A4F-8FB7-B8FE404F2E6A}"/>
                </a:ext>
              </a:extLst>
            </p:cNvPr>
            <p:cNvSpPr/>
            <p:nvPr/>
          </p:nvSpPr>
          <p:spPr>
            <a:xfrm>
              <a:off x="5731136" y="4959775"/>
              <a:ext cx="120112" cy="120112"/>
            </a:xfrm>
            <a:prstGeom prst="ellipse">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9" name="Oval 68">
              <a:extLst>
                <a:ext uri="{FF2B5EF4-FFF2-40B4-BE49-F238E27FC236}">
                  <a16:creationId xmlns:a16="http://schemas.microsoft.com/office/drawing/2014/main" id="{3B92D3FD-BA39-8941-9CB7-6454A3235729}"/>
                </a:ext>
              </a:extLst>
            </p:cNvPr>
            <p:cNvSpPr/>
            <p:nvPr/>
          </p:nvSpPr>
          <p:spPr>
            <a:xfrm>
              <a:off x="5879679" y="481205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0" name="Oval 69">
              <a:extLst>
                <a:ext uri="{FF2B5EF4-FFF2-40B4-BE49-F238E27FC236}">
                  <a16:creationId xmlns:a16="http://schemas.microsoft.com/office/drawing/2014/main" id="{37992DE4-A580-594E-A5CD-EE06CAABCFAA}"/>
                </a:ext>
              </a:extLst>
            </p:cNvPr>
            <p:cNvSpPr/>
            <p:nvPr/>
          </p:nvSpPr>
          <p:spPr>
            <a:xfrm>
              <a:off x="5879679" y="495916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1" name="Oval 70">
              <a:extLst>
                <a:ext uri="{FF2B5EF4-FFF2-40B4-BE49-F238E27FC236}">
                  <a16:creationId xmlns:a16="http://schemas.microsoft.com/office/drawing/2014/main" id="{43398B7E-3D9A-AC43-BCD9-B25DCA13233D}"/>
                </a:ext>
              </a:extLst>
            </p:cNvPr>
            <p:cNvSpPr/>
            <p:nvPr/>
          </p:nvSpPr>
          <p:spPr>
            <a:xfrm>
              <a:off x="5879679" y="510627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2" name="Oval 71">
              <a:extLst>
                <a:ext uri="{FF2B5EF4-FFF2-40B4-BE49-F238E27FC236}">
                  <a16:creationId xmlns:a16="http://schemas.microsoft.com/office/drawing/2014/main" id="{58B80325-8585-C844-B155-99AC33B2CFCB}"/>
                </a:ext>
              </a:extLst>
            </p:cNvPr>
            <p:cNvSpPr/>
            <p:nvPr/>
          </p:nvSpPr>
          <p:spPr>
            <a:xfrm>
              <a:off x="6089519" y="474271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3" name="Oval 72">
              <a:extLst>
                <a:ext uri="{FF2B5EF4-FFF2-40B4-BE49-F238E27FC236}">
                  <a16:creationId xmlns:a16="http://schemas.microsoft.com/office/drawing/2014/main" id="{E0ED99FA-9E91-DB4B-83CB-36CC65344453}"/>
                </a:ext>
              </a:extLst>
            </p:cNvPr>
            <p:cNvSpPr/>
            <p:nvPr/>
          </p:nvSpPr>
          <p:spPr>
            <a:xfrm>
              <a:off x="6089519" y="488983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4" name="Oval 73">
              <a:extLst>
                <a:ext uri="{FF2B5EF4-FFF2-40B4-BE49-F238E27FC236}">
                  <a16:creationId xmlns:a16="http://schemas.microsoft.com/office/drawing/2014/main" id="{3ACBF505-1A87-DE47-9BD8-B5A0C1B54333}"/>
                </a:ext>
              </a:extLst>
            </p:cNvPr>
            <p:cNvSpPr/>
            <p:nvPr/>
          </p:nvSpPr>
          <p:spPr>
            <a:xfrm>
              <a:off x="6089519" y="503694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5" name="Oval 74">
              <a:extLst>
                <a:ext uri="{FF2B5EF4-FFF2-40B4-BE49-F238E27FC236}">
                  <a16:creationId xmlns:a16="http://schemas.microsoft.com/office/drawing/2014/main" id="{255A9407-2E22-B54B-88E6-F68D7AD3E6AF}"/>
                </a:ext>
              </a:extLst>
            </p:cNvPr>
            <p:cNvSpPr/>
            <p:nvPr/>
          </p:nvSpPr>
          <p:spPr>
            <a:xfrm>
              <a:off x="6089519" y="518832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6" name="Oval 75">
              <a:extLst>
                <a:ext uri="{FF2B5EF4-FFF2-40B4-BE49-F238E27FC236}">
                  <a16:creationId xmlns:a16="http://schemas.microsoft.com/office/drawing/2014/main" id="{BCC8813A-73D2-FB4F-B9CE-28A360E97CEC}"/>
                </a:ext>
              </a:extLst>
            </p:cNvPr>
            <p:cNvSpPr/>
            <p:nvPr/>
          </p:nvSpPr>
          <p:spPr>
            <a:xfrm>
              <a:off x="6243797" y="4959775"/>
              <a:ext cx="120112" cy="120112"/>
            </a:xfrm>
            <a:prstGeom prst="ellipse">
              <a:avLst/>
            </a:prstGeom>
            <a:solidFill>
              <a:srgbClr val="00B050">
                <a:alpha val="2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cxnSp>
          <p:nvCxnSpPr>
            <p:cNvPr id="77" name="Straight Connector 76">
              <a:extLst>
                <a:ext uri="{FF2B5EF4-FFF2-40B4-BE49-F238E27FC236}">
                  <a16:creationId xmlns:a16="http://schemas.microsoft.com/office/drawing/2014/main" id="{0BDD2125-EEF8-F244-A5F7-85F8A5A2AA27}"/>
                </a:ext>
              </a:extLst>
            </p:cNvPr>
            <p:cNvCxnSpPr>
              <a:stCxn id="68" idx="6"/>
              <a:endCxn id="70" idx="2"/>
            </p:cNvCxnSpPr>
            <p:nvPr/>
          </p:nvCxnSpPr>
          <p:spPr>
            <a:xfrm flipV="1">
              <a:off x="5851248" y="5019221"/>
              <a:ext cx="28431" cy="6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FF641A0-6198-8B4C-A58C-60597CFF321E}"/>
                </a:ext>
              </a:extLst>
            </p:cNvPr>
            <p:cNvCxnSpPr>
              <a:stCxn id="68" idx="7"/>
              <a:endCxn id="69" idx="3"/>
            </p:cNvCxnSpPr>
            <p:nvPr/>
          </p:nvCxnSpPr>
          <p:spPr>
            <a:xfrm flipV="1">
              <a:off x="5833658" y="4914574"/>
              <a:ext cx="63611" cy="627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6C2135A-BBE6-7540-A0BF-1451822D605E}"/>
                </a:ext>
              </a:extLst>
            </p:cNvPr>
            <p:cNvCxnSpPr>
              <a:stCxn id="68" idx="5"/>
              <a:endCxn id="71" idx="1"/>
            </p:cNvCxnSpPr>
            <p:nvPr/>
          </p:nvCxnSpPr>
          <p:spPr>
            <a:xfrm>
              <a:off x="5833658" y="5062297"/>
              <a:ext cx="63611" cy="615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323B648-D0B5-BB4E-8742-A655DDD5733D}"/>
                </a:ext>
              </a:extLst>
            </p:cNvPr>
            <p:cNvCxnSpPr>
              <a:stCxn id="69" idx="6"/>
              <a:endCxn id="72" idx="2"/>
            </p:cNvCxnSpPr>
            <p:nvPr/>
          </p:nvCxnSpPr>
          <p:spPr>
            <a:xfrm flipV="1">
              <a:off x="5999791" y="4802775"/>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B80CD76-298B-DC4C-8C36-DA556A6A6485}"/>
                </a:ext>
              </a:extLst>
            </p:cNvPr>
            <p:cNvCxnSpPr>
              <a:stCxn id="69" idx="6"/>
              <a:endCxn id="73" idx="2"/>
            </p:cNvCxnSpPr>
            <p:nvPr/>
          </p:nvCxnSpPr>
          <p:spPr>
            <a:xfrm>
              <a:off x="5999791" y="4872108"/>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7E33067-B782-BF4C-9EBB-6D74092AC278}"/>
                </a:ext>
              </a:extLst>
            </p:cNvPr>
            <p:cNvCxnSpPr>
              <a:stCxn id="69" idx="6"/>
              <a:endCxn id="74" idx="2"/>
            </p:cNvCxnSpPr>
            <p:nvPr/>
          </p:nvCxnSpPr>
          <p:spPr>
            <a:xfrm>
              <a:off x="5999791" y="4872108"/>
              <a:ext cx="89728" cy="22489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92EC78E-26CD-5348-9E1D-DE9AE74B9863}"/>
                </a:ext>
              </a:extLst>
            </p:cNvPr>
            <p:cNvCxnSpPr>
              <a:stCxn id="69" idx="6"/>
              <a:endCxn id="75" idx="2"/>
            </p:cNvCxnSpPr>
            <p:nvPr/>
          </p:nvCxnSpPr>
          <p:spPr>
            <a:xfrm>
              <a:off x="5999791" y="4872108"/>
              <a:ext cx="89728" cy="3762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9F5634-2797-B34E-AF32-9ED1298456FF}"/>
                </a:ext>
              </a:extLst>
            </p:cNvPr>
            <p:cNvCxnSpPr>
              <a:stCxn id="70" idx="6"/>
              <a:endCxn id="72" idx="2"/>
            </p:cNvCxnSpPr>
            <p:nvPr/>
          </p:nvCxnSpPr>
          <p:spPr>
            <a:xfrm flipV="1">
              <a:off x="5999791" y="4802775"/>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0065D0F-E555-494E-9A4E-CDAD8C70F821}"/>
                </a:ext>
              </a:extLst>
            </p:cNvPr>
            <p:cNvCxnSpPr>
              <a:stCxn id="70" idx="6"/>
              <a:endCxn id="73" idx="2"/>
            </p:cNvCxnSpPr>
            <p:nvPr/>
          </p:nvCxnSpPr>
          <p:spPr>
            <a:xfrm flipV="1">
              <a:off x="5999791" y="4949888"/>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8B722A-7DE6-6F47-BB9E-0E5D08CA4831}"/>
                </a:ext>
              </a:extLst>
            </p:cNvPr>
            <p:cNvCxnSpPr>
              <a:stCxn id="70" idx="6"/>
              <a:endCxn id="74" idx="2"/>
            </p:cNvCxnSpPr>
            <p:nvPr/>
          </p:nvCxnSpPr>
          <p:spPr>
            <a:xfrm>
              <a:off x="5999791" y="5019221"/>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B165ECA-9B96-0F45-9BA4-AEBE289CE9B4}"/>
                </a:ext>
              </a:extLst>
            </p:cNvPr>
            <p:cNvCxnSpPr>
              <a:stCxn id="70" idx="6"/>
              <a:endCxn id="75" idx="2"/>
            </p:cNvCxnSpPr>
            <p:nvPr/>
          </p:nvCxnSpPr>
          <p:spPr>
            <a:xfrm>
              <a:off x="5999791" y="5019221"/>
              <a:ext cx="89728" cy="2291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97930B-3DC2-1A4E-8108-A90EC8AAE268}"/>
                </a:ext>
              </a:extLst>
            </p:cNvPr>
            <p:cNvCxnSpPr>
              <a:stCxn id="71" idx="6"/>
              <a:endCxn id="75" idx="2"/>
            </p:cNvCxnSpPr>
            <p:nvPr/>
          </p:nvCxnSpPr>
          <p:spPr>
            <a:xfrm>
              <a:off x="5999791" y="5166334"/>
              <a:ext cx="89728" cy="820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9E78E97-FE7B-594A-8D97-88EA67C54B9A}"/>
                </a:ext>
              </a:extLst>
            </p:cNvPr>
            <p:cNvCxnSpPr>
              <a:stCxn id="71" idx="6"/>
              <a:endCxn id="74" idx="2"/>
            </p:cNvCxnSpPr>
            <p:nvPr/>
          </p:nvCxnSpPr>
          <p:spPr>
            <a:xfrm flipV="1">
              <a:off x="5999791" y="5097001"/>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A4677D7-B5BE-8D48-9E0C-757622F2414C}"/>
                </a:ext>
              </a:extLst>
            </p:cNvPr>
            <p:cNvCxnSpPr>
              <a:stCxn id="71" idx="6"/>
              <a:endCxn id="73" idx="2"/>
            </p:cNvCxnSpPr>
            <p:nvPr/>
          </p:nvCxnSpPr>
          <p:spPr>
            <a:xfrm flipV="1">
              <a:off x="5999791" y="4949888"/>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35535C1-6A30-0F44-80FE-596792A0FE9B}"/>
                </a:ext>
              </a:extLst>
            </p:cNvPr>
            <p:cNvCxnSpPr>
              <a:stCxn id="71" idx="6"/>
              <a:endCxn id="72" idx="2"/>
            </p:cNvCxnSpPr>
            <p:nvPr/>
          </p:nvCxnSpPr>
          <p:spPr>
            <a:xfrm flipV="1">
              <a:off x="5999791" y="4802775"/>
              <a:ext cx="89728" cy="3635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1E400D-3EB9-534B-B6F5-754F743B66C1}"/>
                </a:ext>
              </a:extLst>
            </p:cNvPr>
            <p:cNvCxnSpPr>
              <a:stCxn id="72" idx="6"/>
              <a:endCxn id="76" idx="2"/>
            </p:cNvCxnSpPr>
            <p:nvPr/>
          </p:nvCxnSpPr>
          <p:spPr>
            <a:xfrm>
              <a:off x="6209631" y="4802775"/>
              <a:ext cx="34166" cy="2170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1ED293B-C982-BD4C-9C61-5E2B4D29C96D}"/>
                </a:ext>
              </a:extLst>
            </p:cNvPr>
            <p:cNvCxnSpPr>
              <a:stCxn id="73" idx="6"/>
              <a:endCxn id="76" idx="2"/>
            </p:cNvCxnSpPr>
            <p:nvPr/>
          </p:nvCxnSpPr>
          <p:spPr>
            <a:xfrm>
              <a:off x="6209631" y="4949888"/>
              <a:ext cx="34166" cy="699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1BC82D-077E-AE45-947A-89B6277C8EA6}"/>
                </a:ext>
              </a:extLst>
            </p:cNvPr>
            <p:cNvCxnSpPr>
              <a:stCxn id="74" idx="6"/>
              <a:endCxn id="76" idx="2"/>
            </p:cNvCxnSpPr>
            <p:nvPr/>
          </p:nvCxnSpPr>
          <p:spPr>
            <a:xfrm flipV="1">
              <a:off x="6209631" y="5019831"/>
              <a:ext cx="34166" cy="7717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EED4476-047D-7849-A363-F5BFF574ED3F}"/>
                </a:ext>
              </a:extLst>
            </p:cNvPr>
            <p:cNvCxnSpPr>
              <a:stCxn id="75" idx="6"/>
              <a:endCxn id="76" idx="2"/>
            </p:cNvCxnSpPr>
            <p:nvPr/>
          </p:nvCxnSpPr>
          <p:spPr>
            <a:xfrm flipV="1">
              <a:off x="6209631" y="5019831"/>
              <a:ext cx="34166" cy="22855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FA8A8B2-D446-854D-8BB4-DA3B0BAA9A46}"/>
                </a:ext>
              </a:extLst>
            </p:cNvPr>
            <p:cNvSpPr txBox="1"/>
            <p:nvPr/>
          </p:nvSpPr>
          <p:spPr>
            <a:xfrm>
              <a:off x="5716022" y="4928211"/>
              <a:ext cx="277178" cy="179678"/>
            </a:xfrm>
            <a:prstGeom prst="rect">
              <a:avLst/>
            </a:prstGeom>
            <a:noFill/>
          </p:spPr>
          <p:txBody>
            <a:bodyPr wrap="square" rtlCol="0">
              <a:spAutoFit/>
            </a:bodyPr>
            <a:lstStyle/>
            <a:p>
              <a:r>
                <a:rPr lang="en-US" sz="1400" b="1" dirty="0">
                  <a:latin typeface="Avenir Book" charset="0"/>
                  <a:ea typeface="Avenir Book" charset="0"/>
                  <a:cs typeface="Avenir Book" charset="0"/>
                </a:rPr>
                <a:t>x</a:t>
              </a:r>
              <a:endParaRPr lang="en-US" sz="1400" b="1" baseline="-25000" dirty="0">
                <a:latin typeface="Avenir Book" charset="0"/>
                <a:ea typeface="Avenir Book" charset="0"/>
                <a:cs typeface="Avenir Book" charset="0"/>
              </a:endParaRPr>
            </a:p>
          </p:txBody>
        </p:sp>
        <p:sp>
          <p:nvSpPr>
            <p:cNvPr id="97" name="TextBox 96">
              <a:extLst>
                <a:ext uri="{FF2B5EF4-FFF2-40B4-BE49-F238E27FC236}">
                  <a16:creationId xmlns:a16="http://schemas.microsoft.com/office/drawing/2014/main" id="{42D4EA04-42BB-2D42-91C3-33DAFF0B1793}"/>
                </a:ext>
              </a:extLst>
            </p:cNvPr>
            <p:cNvSpPr txBox="1"/>
            <p:nvPr/>
          </p:nvSpPr>
          <p:spPr>
            <a:xfrm>
              <a:off x="6230370" y="4919935"/>
              <a:ext cx="279183" cy="179678"/>
            </a:xfrm>
            <a:prstGeom prst="rect">
              <a:avLst/>
            </a:prstGeom>
            <a:noFill/>
          </p:spPr>
          <p:txBody>
            <a:bodyPr wrap="square" rtlCol="0">
              <a:spAutoFit/>
            </a:bodyPr>
            <a:lstStyle/>
            <a:p>
              <a:r>
                <a:rPr lang="en-US" sz="1400" b="1" dirty="0">
                  <a:latin typeface="Avenir Book" charset="0"/>
                  <a:ea typeface="Avenir Book" charset="0"/>
                  <a:cs typeface="Avenir Book" charset="0"/>
                </a:rPr>
                <a:t>y</a:t>
              </a:r>
              <a:endParaRPr lang="en-US" sz="1600" b="1" baseline="-25000" dirty="0">
                <a:latin typeface="Avenir Book" charset="0"/>
                <a:ea typeface="Avenir Book" charset="0"/>
                <a:cs typeface="Avenir Book" charset="0"/>
              </a:endParaRPr>
            </a:p>
          </p:txBody>
        </p:sp>
        <p:sp>
          <p:nvSpPr>
            <p:cNvPr id="98" name="Rectangle 97">
              <a:extLst>
                <a:ext uri="{FF2B5EF4-FFF2-40B4-BE49-F238E27FC236}">
                  <a16:creationId xmlns:a16="http://schemas.microsoft.com/office/drawing/2014/main" id="{EA8BAA82-5AA8-9E4D-AC28-03833F524129}"/>
                </a:ext>
              </a:extLst>
            </p:cNvPr>
            <p:cNvSpPr/>
            <p:nvPr/>
          </p:nvSpPr>
          <p:spPr>
            <a:xfrm>
              <a:off x="6238459" y="4919935"/>
              <a:ext cx="150065" cy="179678"/>
            </a:xfrm>
            <a:prstGeom prst="rect">
              <a:avLst/>
            </a:prstGeom>
          </p:spPr>
          <p:txBody>
            <a:bodyPr wrap="square">
              <a:spAutoFit/>
            </a:bodyPr>
            <a:lstStyle/>
            <a:p>
              <a:r>
                <a:rPr lang="en-US" sz="1400" b="1" dirty="0">
                  <a:latin typeface="Avenir Book" charset="0"/>
                  <a:ea typeface="Avenir Book" charset="0"/>
                  <a:cs typeface="Avenir Book" charset="0"/>
                </a:rPr>
                <a:t>˜</a:t>
              </a:r>
            </a:p>
          </p:txBody>
        </p:sp>
      </p:grpSp>
      <p:pic>
        <p:nvPicPr>
          <p:cNvPr id="99" name="Picture 98">
            <a:extLst>
              <a:ext uri="{FF2B5EF4-FFF2-40B4-BE49-F238E27FC236}">
                <a16:creationId xmlns:a16="http://schemas.microsoft.com/office/drawing/2014/main" id="{18BC4FA5-5526-394F-9B41-526BBEEF8099}"/>
              </a:ext>
            </a:extLst>
          </p:cNvPr>
          <p:cNvPicPr>
            <a:picLocks noChangeAspect="1"/>
          </p:cNvPicPr>
          <p:nvPr/>
        </p:nvPicPr>
        <p:blipFill>
          <a:blip r:embed="rId3"/>
          <a:stretch>
            <a:fillRect/>
          </a:stretch>
        </p:blipFill>
        <p:spPr>
          <a:xfrm>
            <a:off x="2042729" y="3524695"/>
            <a:ext cx="1530404" cy="930995"/>
          </a:xfrm>
          <a:prstGeom prst="rect">
            <a:avLst/>
          </a:prstGeom>
        </p:spPr>
      </p:pic>
      <p:pic>
        <p:nvPicPr>
          <p:cNvPr id="100" name="Picture 99">
            <a:extLst>
              <a:ext uri="{FF2B5EF4-FFF2-40B4-BE49-F238E27FC236}">
                <a16:creationId xmlns:a16="http://schemas.microsoft.com/office/drawing/2014/main" id="{0F3764F7-6D6D-094D-8B7F-6BA03D83D2B9}"/>
              </a:ext>
            </a:extLst>
          </p:cNvPr>
          <p:cNvPicPr>
            <a:picLocks noChangeAspect="1"/>
          </p:cNvPicPr>
          <p:nvPr/>
        </p:nvPicPr>
        <p:blipFill>
          <a:blip r:embed="rId4"/>
          <a:stretch>
            <a:fillRect/>
          </a:stretch>
        </p:blipFill>
        <p:spPr>
          <a:xfrm>
            <a:off x="901982" y="2652388"/>
            <a:ext cx="728429" cy="728429"/>
          </a:xfrm>
          <a:prstGeom prst="rect">
            <a:avLst/>
          </a:prstGeom>
        </p:spPr>
      </p:pic>
      <p:grpSp>
        <p:nvGrpSpPr>
          <p:cNvPr id="121" name="Group 120">
            <a:extLst>
              <a:ext uri="{FF2B5EF4-FFF2-40B4-BE49-F238E27FC236}">
                <a16:creationId xmlns:a16="http://schemas.microsoft.com/office/drawing/2014/main" id="{E2C26C43-8DE8-E44C-9C72-46E47886FA3C}"/>
              </a:ext>
            </a:extLst>
          </p:cNvPr>
          <p:cNvGrpSpPr/>
          <p:nvPr/>
        </p:nvGrpSpPr>
        <p:grpSpPr>
          <a:xfrm>
            <a:off x="5826881" y="3515415"/>
            <a:ext cx="846285" cy="978305"/>
            <a:chOff x="5755580" y="2864268"/>
            <a:chExt cx="498002" cy="637234"/>
          </a:xfrm>
        </p:grpSpPr>
        <p:sp>
          <p:nvSpPr>
            <p:cNvPr id="57" name="Oval 56">
              <a:extLst>
                <a:ext uri="{FF2B5EF4-FFF2-40B4-BE49-F238E27FC236}">
                  <a16:creationId xmlns:a16="http://schemas.microsoft.com/office/drawing/2014/main" id="{F54A8920-AA9D-2845-964A-A4D9F11B7344}"/>
                </a:ext>
              </a:extLst>
            </p:cNvPr>
            <p:cNvSpPr/>
            <p:nvPr/>
          </p:nvSpPr>
          <p:spPr>
            <a:xfrm>
              <a:off x="5755580" y="2864268"/>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58" name="Oval 57">
              <a:extLst>
                <a:ext uri="{FF2B5EF4-FFF2-40B4-BE49-F238E27FC236}">
                  <a16:creationId xmlns:a16="http://schemas.microsoft.com/office/drawing/2014/main" id="{8023157D-8E3A-9247-95F5-65E585CBDAFE}"/>
                </a:ext>
              </a:extLst>
            </p:cNvPr>
            <p:cNvSpPr/>
            <p:nvPr/>
          </p:nvSpPr>
          <p:spPr>
            <a:xfrm>
              <a:off x="5755580" y="3108969"/>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59" name="Oval 58">
              <a:extLst>
                <a:ext uri="{FF2B5EF4-FFF2-40B4-BE49-F238E27FC236}">
                  <a16:creationId xmlns:a16="http://schemas.microsoft.com/office/drawing/2014/main" id="{4456F567-C5FD-FB4D-A68D-CC4CDBA292C2}"/>
                </a:ext>
              </a:extLst>
            </p:cNvPr>
            <p:cNvSpPr/>
            <p:nvPr/>
          </p:nvSpPr>
          <p:spPr>
            <a:xfrm>
              <a:off x="5755580" y="3353670"/>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0" name="Oval 59">
              <a:extLst>
                <a:ext uri="{FF2B5EF4-FFF2-40B4-BE49-F238E27FC236}">
                  <a16:creationId xmlns:a16="http://schemas.microsoft.com/office/drawing/2014/main" id="{8DF7DC44-7D3F-0C44-B1A0-486B4FE985BC}"/>
                </a:ext>
              </a:extLst>
            </p:cNvPr>
            <p:cNvSpPr/>
            <p:nvPr/>
          </p:nvSpPr>
          <p:spPr>
            <a:xfrm>
              <a:off x="6098143" y="3108025"/>
              <a:ext cx="147832" cy="14783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venir Book" charset="0"/>
                <a:ea typeface="Avenir Book" charset="0"/>
                <a:cs typeface="Avenir Book" charset="0"/>
              </a:endParaRPr>
            </a:p>
          </p:txBody>
        </p:sp>
        <p:cxnSp>
          <p:nvCxnSpPr>
            <p:cNvPr id="61" name="Straight Connector 60">
              <a:extLst>
                <a:ext uri="{FF2B5EF4-FFF2-40B4-BE49-F238E27FC236}">
                  <a16:creationId xmlns:a16="http://schemas.microsoft.com/office/drawing/2014/main" id="{74480DFB-7F14-6543-9452-CDDA142EE251}"/>
                </a:ext>
              </a:extLst>
            </p:cNvPr>
            <p:cNvCxnSpPr>
              <a:cxnSpLocks/>
              <a:stCxn id="58" idx="6"/>
              <a:endCxn id="60" idx="2"/>
            </p:cNvCxnSpPr>
            <p:nvPr/>
          </p:nvCxnSpPr>
          <p:spPr>
            <a:xfrm flipV="1">
              <a:off x="5903412" y="3181941"/>
              <a:ext cx="194731" cy="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81A58-9244-C64A-9295-B514274C0F0D}"/>
                </a:ext>
              </a:extLst>
            </p:cNvPr>
            <p:cNvCxnSpPr>
              <a:stCxn id="57" idx="6"/>
              <a:endCxn id="60" idx="1"/>
            </p:cNvCxnSpPr>
            <p:nvPr/>
          </p:nvCxnSpPr>
          <p:spPr>
            <a:xfrm>
              <a:off x="5903412" y="2938184"/>
              <a:ext cx="216380" cy="191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238997-E3AB-2146-8460-30EAC831A6B3}"/>
                </a:ext>
              </a:extLst>
            </p:cNvPr>
            <p:cNvCxnSpPr>
              <a:cxnSpLocks/>
              <a:stCxn id="59" idx="6"/>
              <a:endCxn id="60" idx="3"/>
            </p:cNvCxnSpPr>
            <p:nvPr/>
          </p:nvCxnSpPr>
          <p:spPr>
            <a:xfrm flipV="1">
              <a:off x="5903412" y="3234208"/>
              <a:ext cx="216380" cy="193378"/>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FA72F2E-E89B-B64A-A411-333E9981A48E}"/>
                </a:ext>
              </a:extLst>
            </p:cNvPr>
            <p:cNvSpPr/>
            <p:nvPr/>
          </p:nvSpPr>
          <p:spPr>
            <a:xfrm>
              <a:off x="5986179" y="31628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5" name="Rectangle 64">
              <a:extLst>
                <a:ext uri="{FF2B5EF4-FFF2-40B4-BE49-F238E27FC236}">
                  <a16:creationId xmlns:a16="http://schemas.microsoft.com/office/drawing/2014/main" id="{99DB1E78-2787-4043-B7FC-E587F1D400A9}"/>
                </a:ext>
              </a:extLst>
            </p:cNvPr>
            <p:cNvSpPr/>
            <p:nvPr/>
          </p:nvSpPr>
          <p:spPr>
            <a:xfrm rot="2700000">
              <a:off x="5989531" y="30124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6" name="Rectangle 65">
              <a:extLst>
                <a:ext uri="{FF2B5EF4-FFF2-40B4-BE49-F238E27FC236}">
                  <a16:creationId xmlns:a16="http://schemas.microsoft.com/office/drawing/2014/main" id="{3D065A6C-F926-0F45-B828-EAD09E6E6E4D}"/>
                </a:ext>
              </a:extLst>
            </p:cNvPr>
            <p:cNvSpPr/>
            <p:nvPr/>
          </p:nvSpPr>
          <p:spPr>
            <a:xfrm rot="2700000">
              <a:off x="5985895" y="3307694"/>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1" name="TextBox 100">
              <a:extLst>
                <a:ext uri="{FF2B5EF4-FFF2-40B4-BE49-F238E27FC236}">
                  <a16:creationId xmlns:a16="http://schemas.microsoft.com/office/drawing/2014/main" id="{F8C42533-BE58-ED4A-8FDE-BDBAA5E7FB38}"/>
                </a:ext>
              </a:extLst>
            </p:cNvPr>
            <p:cNvSpPr txBox="1"/>
            <p:nvPr/>
          </p:nvSpPr>
          <p:spPr>
            <a:xfrm>
              <a:off x="6093976" y="3084878"/>
              <a:ext cx="159606" cy="200475"/>
            </a:xfrm>
            <a:prstGeom prst="rect">
              <a:avLst/>
            </a:prstGeom>
            <a:noFill/>
          </p:spPr>
          <p:txBody>
            <a:bodyPr wrap="none" rtlCol="0">
              <a:spAutoFit/>
            </a:bodyPr>
            <a:lstStyle/>
            <a:p>
              <a:r>
                <a:rPr lang="en-US" sz="1400" b="1" dirty="0">
                  <a:latin typeface="Avenir Book" charset="0"/>
                  <a:ea typeface="Avenir Book" charset="0"/>
                  <a:cs typeface="Avenir Book" charset="0"/>
                </a:rPr>
                <a:t>y</a:t>
              </a:r>
            </a:p>
          </p:txBody>
        </p:sp>
        <p:sp>
          <p:nvSpPr>
            <p:cNvPr id="102" name="Rectangle 101">
              <a:extLst>
                <a:ext uri="{FF2B5EF4-FFF2-40B4-BE49-F238E27FC236}">
                  <a16:creationId xmlns:a16="http://schemas.microsoft.com/office/drawing/2014/main" id="{537FA9BE-8E5B-1D46-AB7A-A0FA2197FDF2}"/>
                </a:ext>
              </a:extLst>
            </p:cNvPr>
            <p:cNvSpPr/>
            <p:nvPr/>
          </p:nvSpPr>
          <p:spPr>
            <a:xfrm>
              <a:off x="6107465" y="3075865"/>
              <a:ext cx="134138" cy="200475"/>
            </a:xfrm>
            <a:prstGeom prst="rect">
              <a:avLst/>
            </a:prstGeom>
          </p:spPr>
          <p:txBody>
            <a:bodyPr wrap="none">
              <a:spAutoFit/>
            </a:bodyPr>
            <a:lstStyle/>
            <a:p>
              <a:r>
                <a:rPr lang="en-US" sz="1400" b="1" dirty="0">
                  <a:latin typeface="Avenir Book" charset="0"/>
                  <a:ea typeface="Avenir Book" charset="0"/>
                  <a:cs typeface="Avenir Book" charset="0"/>
                </a:rPr>
                <a:t>˜</a:t>
              </a:r>
              <a:endParaRPr lang="en-US" sz="1400" dirty="0">
                <a:latin typeface="Avenir Book" charset="0"/>
                <a:ea typeface="Avenir Book" charset="0"/>
                <a:cs typeface="Avenir Book" charset="0"/>
              </a:endParaRPr>
            </a:p>
          </p:txBody>
        </p:sp>
      </p:grpSp>
      <p:cxnSp>
        <p:nvCxnSpPr>
          <p:cNvPr id="107" name="Straight Connector 106">
            <a:extLst>
              <a:ext uri="{FF2B5EF4-FFF2-40B4-BE49-F238E27FC236}">
                <a16:creationId xmlns:a16="http://schemas.microsoft.com/office/drawing/2014/main" id="{FD14FBD1-6B72-EF4D-BD18-CC8E1EF63235}"/>
              </a:ext>
            </a:extLst>
          </p:cNvPr>
          <p:cNvCxnSpPr>
            <a:stCxn id="18" idx="3"/>
            <a:endCxn id="18" idx="1"/>
          </p:cNvCxnSpPr>
          <p:nvPr/>
        </p:nvCxnSpPr>
        <p:spPr>
          <a:xfrm>
            <a:off x="3987527" y="3959493"/>
            <a:ext cx="1023207"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ight Arrow 107">
            <a:extLst>
              <a:ext uri="{FF2B5EF4-FFF2-40B4-BE49-F238E27FC236}">
                <a16:creationId xmlns:a16="http://schemas.microsoft.com/office/drawing/2014/main" id="{2ADC5FE5-F168-E647-B310-A0FE5D2B172D}"/>
              </a:ext>
            </a:extLst>
          </p:cNvPr>
          <p:cNvSpPr/>
          <p:nvPr/>
        </p:nvSpPr>
        <p:spPr>
          <a:xfrm>
            <a:off x="1809581" y="3827122"/>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09" name="Right Arrow 108">
            <a:extLst>
              <a:ext uri="{FF2B5EF4-FFF2-40B4-BE49-F238E27FC236}">
                <a16:creationId xmlns:a16="http://schemas.microsoft.com/office/drawing/2014/main" id="{ACF9BA85-47D8-5E40-8C8F-0BD7C512F62A}"/>
              </a:ext>
            </a:extLst>
          </p:cNvPr>
          <p:cNvSpPr/>
          <p:nvPr/>
        </p:nvSpPr>
        <p:spPr>
          <a:xfrm>
            <a:off x="5266409" y="3831785"/>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10" name="Right Arrow 109">
            <a:extLst>
              <a:ext uri="{FF2B5EF4-FFF2-40B4-BE49-F238E27FC236}">
                <a16:creationId xmlns:a16="http://schemas.microsoft.com/office/drawing/2014/main" id="{A700DDEC-A7BD-D74F-82CB-421D906D36AA}"/>
              </a:ext>
            </a:extLst>
          </p:cNvPr>
          <p:cNvSpPr/>
          <p:nvPr/>
        </p:nvSpPr>
        <p:spPr>
          <a:xfrm>
            <a:off x="6990627" y="3831784"/>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23" name="Picture 122">
            <a:extLst>
              <a:ext uri="{FF2B5EF4-FFF2-40B4-BE49-F238E27FC236}">
                <a16:creationId xmlns:a16="http://schemas.microsoft.com/office/drawing/2014/main" id="{929C8486-4C33-B34D-82D8-91BC978FD45F}"/>
              </a:ext>
            </a:extLst>
          </p:cNvPr>
          <p:cNvPicPr>
            <a:picLocks noChangeAspect="1"/>
          </p:cNvPicPr>
          <p:nvPr/>
        </p:nvPicPr>
        <p:blipFill>
          <a:blip r:embed="rId5"/>
          <a:stretch>
            <a:fillRect/>
          </a:stretch>
        </p:blipFill>
        <p:spPr>
          <a:xfrm>
            <a:off x="8411892" y="4231343"/>
            <a:ext cx="591241" cy="379848"/>
          </a:xfrm>
          <a:prstGeom prst="rect">
            <a:avLst/>
          </a:prstGeom>
        </p:spPr>
      </p:pic>
      <p:pic>
        <p:nvPicPr>
          <p:cNvPr id="124" name="Picture 123">
            <a:extLst>
              <a:ext uri="{FF2B5EF4-FFF2-40B4-BE49-F238E27FC236}">
                <a16:creationId xmlns:a16="http://schemas.microsoft.com/office/drawing/2014/main" id="{F6C98CB3-9C90-ED42-A7B3-A95325C73EF8}"/>
              </a:ext>
            </a:extLst>
          </p:cNvPr>
          <p:cNvPicPr>
            <a:picLocks noChangeAspect="1"/>
          </p:cNvPicPr>
          <p:nvPr/>
        </p:nvPicPr>
        <p:blipFill>
          <a:blip r:embed="rId6"/>
          <a:stretch>
            <a:fillRect/>
          </a:stretch>
        </p:blipFill>
        <p:spPr>
          <a:xfrm>
            <a:off x="8297559" y="4297956"/>
            <a:ext cx="261333" cy="279365"/>
          </a:xfrm>
          <a:prstGeom prst="rect">
            <a:avLst/>
          </a:prstGeom>
        </p:spPr>
      </p:pic>
      <p:pic>
        <p:nvPicPr>
          <p:cNvPr id="126" name="Picture 125">
            <a:extLst>
              <a:ext uri="{FF2B5EF4-FFF2-40B4-BE49-F238E27FC236}">
                <a16:creationId xmlns:a16="http://schemas.microsoft.com/office/drawing/2014/main" id="{0362589D-B028-2944-808E-7317EEA25D2B}"/>
              </a:ext>
            </a:extLst>
          </p:cNvPr>
          <p:cNvPicPr>
            <a:picLocks noChangeAspect="1"/>
          </p:cNvPicPr>
          <p:nvPr/>
        </p:nvPicPr>
        <p:blipFill rotWithShape="1">
          <a:blip r:embed="rId7"/>
          <a:srcRect l="43163" t="33855" r="43463" b="43303"/>
          <a:stretch/>
        </p:blipFill>
        <p:spPr>
          <a:xfrm>
            <a:off x="4133185" y="1844993"/>
            <a:ext cx="731520" cy="972589"/>
          </a:xfrm>
          <a:prstGeom prst="rect">
            <a:avLst/>
          </a:prstGeom>
        </p:spPr>
      </p:pic>
    </p:spTree>
    <p:extLst>
      <p:ext uri="{BB962C8B-B14F-4D97-AF65-F5344CB8AC3E}">
        <p14:creationId xmlns:p14="http://schemas.microsoft.com/office/powerpoint/2010/main" val="364303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368DF-4616-DF47-9502-9B814C0AEEF6}"/>
              </a:ext>
            </a:extLst>
          </p:cNvPr>
          <p:cNvSpPr>
            <a:spLocks noGrp="1"/>
          </p:cNvSpPr>
          <p:nvPr>
            <p:ph type="title"/>
          </p:nvPr>
        </p:nvSpPr>
        <p:spPr>
          <a:xfrm>
            <a:off x="224725" y="365126"/>
            <a:ext cx="8648055" cy="1325563"/>
          </a:xfrm>
        </p:spPr>
        <p:txBody>
          <a:bodyPr/>
          <a:lstStyle/>
          <a:p>
            <a:pPr algn="ctr"/>
            <a:r>
              <a:rPr lang="en-US" sz="4000" dirty="0"/>
              <a:t>Machine learning can help you!***</a:t>
            </a:r>
          </a:p>
        </p:txBody>
      </p:sp>
      <p:sp>
        <p:nvSpPr>
          <p:cNvPr id="4" name="Slide Number Placeholder 3">
            <a:extLst>
              <a:ext uri="{FF2B5EF4-FFF2-40B4-BE49-F238E27FC236}">
                <a16:creationId xmlns:a16="http://schemas.microsoft.com/office/drawing/2014/main" id="{111FF2FD-8D64-CD44-B13A-6D48A4FB7746}"/>
              </a:ext>
            </a:extLst>
          </p:cNvPr>
          <p:cNvSpPr>
            <a:spLocks noGrp="1"/>
          </p:cNvSpPr>
          <p:nvPr>
            <p:ph type="sldNum" sz="quarter" idx="12"/>
          </p:nvPr>
        </p:nvSpPr>
        <p:spPr/>
        <p:txBody>
          <a:bodyPr/>
          <a:lstStyle/>
          <a:p>
            <a:fld id="{50ED7F7D-0BF7-DF49-A005-0374284B4A14}" type="slidenum">
              <a:rPr lang="en-US" smtClean="0"/>
              <a:pPr/>
              <a:t>2</a:t>
            </a:fld>
            <a:endParaRPr lang="en-US" dirty="0"/>
          </a:p>
        </p:txBody>
      </p:sp>
      <p:pic>
        <p:nvPicPr>
          <p:cNvPr id="5" name="Content Placeholder 4">
            <a:extLst>
              <a:ext uri="{FF2B5EF4-FFF2-40B4-BE49-F238E27FC236}">
                <a16:creationId xmlns:a16="http://schemas.microsoft.com/office/drawing/2014/main" id="{264972FF-72A1-7944-9A1C-EB838DA7ADEA}"/>
              </a:ext>
            </a:extLst>
          </p:cNvPr>
          <p:cNvPicPr>
            <a:picLocks noGrp="1" noChangeAspect="1"/>
          </p:cNvPicPr>
          <p:nvPr>
            <p:ph idx="1"/>
          </p:nvPr>
        </p:nvPicPr>
        <p:blipFill>
          <a:blip r:embed="rId3"/>
          <a:stretch>
            <a:fillRect/>
          </a:stretch>
        </p:blipFill>
        <p:spPr>
          <a:xfrm>
            <a:off x="1542081" y="1542952"/>
            <a:ext cx="6026688" cy="4098148"/>
          </a:xfrm>
          <a:prstGeom prst="rect">
            <a:avLst/>
          </a:prstGeom>
        </p:spPr>
      </p:pic>
      <p:sp>
        <p:nvSpPr>
          <p:cNvPr id="6" name="Title 1">
            <a:extLst>
              <a:ext uri="{FF2B5EF4-FFF2-40B4-BE49-F238E27FC236}">
                <a16:creationId xmlns:a16="http://schemas.microsoft.com/office/drawing/2014/main" id="{EB25E6FD-94D8-0740-9F37-1EAA05D100DF}"/>
              </a:ext>
            </a:extLst>
          </p:cNvPr>
          <p:cNvSpPr txBox="1">
            <a:spLocks/>
          </p:cNvSpPr>
          <p:nvPr/>
        </p:nvSpPr>
        <p:spPr>
          <a:xfrm>
            <a:off x="312329" y="5423070"/>
            <a:ext cx="864805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Light" panose="020B0403020202020204" pitchFamily="34" charset="0"/>
                <a:ea typeface="+mj-ea"/>
                <a:cs typeface="+mj-cs"/>
              </a:defRPr>
            </a:lvl1pPr>
          </a:lstStyle>
          <a:p>
            <a:r>
              <a:rPr lang="en-US" sz="4000" dirty="0"/>
              <a:t>***If you have enough training data</a:t>
            </a:r>
          </a:p>
        </p:txBody>
      </p:sp>
    </p:spTree>
    <p:extLst>
      <p:ext uri="{BB962C8B-B14F-4D97-AF65-F5344CB8AC3E}">
        <p14:creationId xmlns:p14="http://schemas.microsoft.com/office/powerpoint/2010/main" val="91107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0F22-4A82-0F40-BA6E-43414B6FB1FC}"/>
              </a:ext>
            </a:extLst>
          </p:cNvPr>
          <p:cNvSpPr>
            <a:spLocks noGrp="1"/>
          </p:cNvSpPr>
          <p:nvPr>
            <p:ph type="title"/>
          </p:nvPr>
        </p:nvSpPr>
        <p:spPr/>
        <p:txBody>
          <a:bodyPr/>
          <a:lstStyle/>
          <a:p>
            <a:r>
              <a:rPr lang="en-US" dirty="0"/>
              <a:t>Discriminative Classifier</a:t>
            </a:r>
          </a:p>
        </p:txBody>
      </p:sp>
      <p:sp>
        <p:nvSpPr>
          <p:cNvPr id="4" name="Slide Number Placeholder 3">
            <a:extLst>
              <a:ext uri="{FF2B5EF4-FFF2-40B4-BE49-F238E27FC236}">
                <a16:creationId xmlns:a16="http://schemas.microsoft.com/office/drawing/2014/main" id="{22F87AAC-F4A6-5F4F-AD6D-90189EFA4DF3}"/>
              </a:ext>
            </a:extLst>
          </p:cNvPr>
          <p:cNvSpPr>
            <a:spLocks noGrp="1"/>
          </p:cNvSpPr>
          <p:nvPr>
            <p:ph type="sldNum" sz="quarter" idx="12"/>
          </p:nvPr>
        </p:nvSpPr>
        <p:spPr/>
        <p:txBody>
          <a:bodyPr/>
          <a:lstStyle/>
          <a:p>
            <a:fld id="{50ED7F7D-0BF7-DF49-A005-0374284B4A14}" type="slidenum">
              <a:rPr lang="en-US" smtClean="0"/>
              <a:pPr/>
              <a:t>20</a:t>
            </a:fld>
            <a:endParaRPr lang="en-US" dirty="0"/>
          </a:p>
        </p:txBody>
      </p:sp>
      <p:sp>
        <p:nvSpPr>
          <p:cNvPr id="6" name="TextBox 5">
            <a:extLst>
              <a:ext uri="{FF2B5EF4-FFF2-40B4-BE49-F238E27FC236}">
                <a16:creationId xmlns:a16="http://schemas.microsoft.com/office/drawing/2014/main" id="{26F7363A-B41F-734A-B818-D8513B524877}"/>
              </a:ext>
            </a:extLst>
          </p:cNvPr>
          <p:cNvSpPr txBox="1"/>
          <p:nvPr/>
        </p:nvSpPr>
        <p:spPr>
          <a:xfrm>
            <a:off x="143195" y="2228694"/>
            <a:ext cx="2879823" cy="707886"/>
          </a:xfrm>
          <a:prstGeom prst="rect">
            <a:avLst/>
          </a:prstGeom>
          <a:noFill/>
        </p:spPr>
        <p:txBody>
          <a:bodyPr wrap="square" rtlCol="0">
            <a:spAutoFit/>
          </a:bodyPr>
          <a:lstStyle/>
          <a:p>
            <a:r>
              <a:rPr lang="en-US" sz="2000" b="1" dirty="0"/>
              <a:t>Input: </a:t>
            </a:r>
            <a:r>
              <a:rPr lang="en-US" sz="2000" dirty="0"/>
              <a:t>Labeling Functions,</a:t>
            </a:r>
          </a:p>
          <a:p>
            <a:r>
              <a:rPr lang="en-US" sz="2000" i="1" dirty="0"/>
              <a:t>            Unlabeled data</a:t>
            </a:r>
          </a:p>
        </p:txBody>
      </p:sp>
      <p:sp>
        <p:nvSpPr>
          <p:cNvPr id="7" name="Rectangle 6">
            <a:extLst>
              <a:ext uri="{FF2B5EF4-FFF2-40B4-BE49-F238E27FC236}">
                <a16:creationId xmlns:a16="http://schemas.microsoft.com/office/drawing/2014/main" id="{21DB8146-25B0-9747-BD89-23D43497EC7F}"/>
              </a:ext>
            </a:extLst>
          </p:cNvPr>
          <p:cNvSpPr/>
          <p:nvPr/>
        </p:nvSpPr>
        <p:spPr>
          <a:xfrm>
            <a:off x="204968" y="3125773"/>
            <a:ext cx="2432890" cy="1476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E799982-2C75-8A45-BB6C-DEC0E0A4BB48}"/>
              </a:ext>
            </a:extLst>
          </p:cNvPr>
          <p:cNvSpPr/>
          <p:nvPr/>
        </p:nvSpPr>
        <p:spPr>
          <a:xfrm>
            <a:off x="421857" y="3812998"/>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302D25B-6093-7441-8E90-89E7445C6979}"/>
              </a:ext>
            </a:extLst>
          </p:cNvPr>
          <p:cNvSpPr/>
          <p:nvPr/>
        </p:nvSpPr>
        <p:spPr>
          <a:xfrm>
            <a:off x="363379" y="3497861"/>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FE896B-EC7B-4F4C-B535-0F9803965D08}"/>
              </a:ext>
            </a:extLst>
          </p:cNvPr>
          <p:cNvSpPr/>
          <p:nvPr/>
        </p:nvSpPr>
        <p:spPr>
          <a:xfrm>
            <a:off x="772728" y="3273693"/>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B6A52D3-5ED3-F848-B244-AB5973A31F9E}"/>
              </a:ext>
            </a:extLst>
          </p:cNvPr>
          <p:cNvSpPr/>
          <p:nvPr/>
        </p:nvSpPr>
        <p:spPr>
          <a:xfrm>
            <a:off x="715968" y="3644065"/>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6B4F01-1D92-2E47-97B1-4F13F997FEAD}"/>
              </a:ext>
            </a:extLst>
          </p:cNvPr>
          <p:cNvSpPr/>
          <p:nvPr/>
        </p:nvSpPr>
        <p:spPr>
          <a:xfrm>
            <a:off x="1695213" y="3358159"/>
            <a:ext cx="168932" cy="16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410275-3165-2F4F-988E-02C0D5E9E19D}"/>
              </a:ext>
            </a:extLst>
          </p:cNvPr>
          <p:cNvSpPr/>
          <p:nvPr/>
        </p:nvSpPr>
        <p:spPr>
          <a:xfrm>
            <a:off x="2117499" y="4011177"/>
            <a:ext cx="168932" cy="16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F743207-5761-0948-BCE2-AC84E8DA6DEA}"/>
              </a:ext>
            </a:extLst>
          </p:cNvPr>
          <p:cNvSpPr/>
          <p:nvPr/>
        </p:nvSpPr>
        <p:spPr>
          <a:xfrm>
            <a:off x="1757058" y="3644065"/>
            <a:ext cx="168932" cy="16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187990-16E1-7B41-9CA4-1E99D1E4E3CB}"/>
              </a:ext>
            </a:extLst>
          </p:cNvPr>
          <p:cNvSpPr/>
          <p:nvPr/>
        </p:nvSpPr>
        <p:spPr>
          <a:xfrm>
            <a:off x="2201965" y="3283440"/>
            <a:ext cx="168932" cy="16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28DADA5-4EEA-2C48-8FE2-9DE7E6275808}"/>
              </a:ext>
            </a:extLst>
          </p:cNvPr>
          <p:cNvSpPr/>
          <p:nvPr/>
        </p:nvSpPr>
        <p:spPr>
          <a:xfrm>
            <a:off x="2033032" y="3748033"/>
            <a:ext cx="168932" cy="1689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D576D5-851C-7A42-870C-D7906003E0B6}"/>
              </a:ext>
            </a:extLst>
          </p:cNvPr>
          <p:cNvSpPr/>
          <p:nvPr/>
        </p:nvSpPr>
        <p:spPr>
          <a:xfrm>
            <a:off x="857194" y="3910471"/>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CD5C9F5-A5D0-A343-906C-43487C49EC4D}"/>
              </a:ext>
            </a:extLst>
          </p:cNvPr>
          <p:cNvSpPr/>
          <p:nvPr/>
        </p:nvSpPr>
        <p:spPr>
          <a:xfrm>
            <a:off x="710997" y="4248335"/>
            <a:ext cx="168932" cy="16893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7A25936-5DC7-F74E-BFAB-0287AFCABA5E}"/>
              </a:ext>
            </a:extLst>
          </p:cNvPr>
          <p:cNvSpPr/>
          <p:nvPr/>
        </p:nvSpPr>
        <p:spPr>
          <a:xfrm>
            <a:off x="751549" y="3605323"/>
            <a:ext cx="168932" cy="168932"/>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9A799F2-FE79-614F-B9D9-B1FE29730C00}"/>
              </a:ext>
            </a:extLst>
          </p:cNvPr>
          <p:cNvSpPr/>
          <p:nvPr/>
        </p:nvSpPr>
        <p:spPr>
          <a:xfrm>
            <a:off x="2075897" y="3728531"/>
            <a:ext cx="168932" cy="168932"/>
          </a:xfrm>
          <a:prstGeom prst="ellipse">
            <a:avLst/>
          </a:prstGeom>
          <a:solidFill>
            <a:srgbClr val="C00000">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878C713-F327-9C4F-A3DF-035CE48BAE19}"/>
              </a:ext>
            </a:extLst>
          </p:cNvPr>
          <p:cNvSpPr/>
          <p:nvPr/>
        </p:nvSpPr>
        <p:spPr>
          <a:xfrm>
            <a:off x="476166" y="3826005"/>
            <a:ext cx="168932" cy="168932"/>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495E6A6-E57E-5E45-BDE1-9CDCD609B582}"/>
              </a:ext>
            </a:extLst>
          </p:cNvPr>
          <p:cNvSpPr/>
          <p:nvPr/>
        </p:nvSpPr>
        <p:spPr>
          <a:xfrm>
            <a:off x="2240898" y="3265585"/>
            <a:ext cx="168932" cy="168932"/>
          </a:xfrm>
          <a:prstGeom prst="ellipse">
            <a:avLst/>
          </a:prstGeom>
          <a:solidFill>
            <a:srgbClr val="C0000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9D9E207-B601-C644-B872-3C767EBBFE05}"/>
              </a:ext>
            </a:extLst>
          </p:cNvPr>
          <p:cNvCxnSpPr>
            <a:cxnSpLocks/>
          </p:cNvCxnSpPr>
          <p:nvPr/>
        </p:nvCxnSpPr>
        <p:spPr>
          <a:xfrm>
            <a:off x="1055092" y="3155144"/>
            <a:ext cx="661247" cy="138661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BF2972-D0E1-F741-B3BC-25D2F865D50A}"/>
              </a:ext>
            </a:extLst>
          </p:cNvPr>
          <p:cNvSpPr txBox="1"/>
          <p:nvPr/>
        </p:nvSpPr>
        <p:spPr>
          <a:xfrm>
            <a:off x="296579" y="4885882"/>
            <a:ext cx="2573056" cy="1200329"/>
          </a:xfrm>
          <a:prstGeom prst="rect">
            <a:avLst/>
          </a:prstGeom>
          <a:noFill/>
        </p:spPr>
        <p:txBody>
          <a:bodyPr wrap="square" rtlCol="0">
            <a:spAutoFit/>
          </a:bodyPr>
          <a:lstStyle/>
          <a:p>
            <a:pPr algn="ctr"/>
            <a:r>
              <a:rPr lang="en-US" sz="2400" dirty="0"/>
              <a:t>Labeling functions generate noisy, conflicting votes</a:t>
            </a:r>
          </a:p>
        </p:txBody>
      </p:sp>
      <p:sp>
        <p:nvSpPr>
          <p:cNvPr id="26" name="Rectangle 25">
            <a:extLst>
              <a:ext uri="{FF2B5EF4-FFF2-40B4-BE49-F238E27FC236}">
                <a16:creationId xmlns:a16="http://schemas.microsoft.com/office/drawing/2014/main" id="{8F1168BB-584B-914F-B56E-EFD5CE13619A}"/>
              </a:ext>
            </a:extLst>
          </p:cNvPr>
          <p:cNvSpPr/>
          <p:nvPr/>
        </p:nvSpPr>
        <p:spPr>
          <a:xfrm>
            <a:off x="3384426" y="3125773"/>
            <a:ext cx="2338549" cy="1476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9D35E99-DD81-7A48-997B-6654DB68A572}"/>
              </a:ext>
            </a:extLst>
          </p:cNvPr>
          <p:cNvSpPr/>
          <p:nvPr/>
        </p:nvSpPr>
        <p:spPr>
          <a:xfrm>
            <a:off x="3576624" y="3848451"/>
            <a:ext cx="169898" cy="16989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F7C0C2-51E1-7241-A258-20E17D814C0F}"/>
              </a:ext>
            </a:extLst>
          </p:cNvPr>
          <p:cNvSpPr/>
          <p:nvPr/>
        </p:nvSpPr>
        <p:spPr>
          <a:xfrm>
            <a:off x="3517811" y="3531513"/>
            <a:ext cx="169898" cy="169898"/>
          </a:xfrm>
          <a:prstGeom prst="ellipse">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0C18819-4BDE-644D-85FA-F964E4284CED}"/>
              </a:ext>
            </a:extLst>
          </p:cNvPr>
          <p:cNvSpPr/>
          <p:nvPr/>
        </p:nvSpPr>
        <p:spPr>
          <a:xfrm>
            <a:off x="3929501" y="3306064"/>
            <a:ext cx="169898" cy="16989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865A006-48B0-EA4A-A810-2E1921783EB4}"/>
              </a:ext>
            </a:extLst>
          </p:cNvPr>
          <p:cNvSpPr/>
          <p:nvPr/>
        </p:nvSpPr>
        <p:spPr>
          <a:xfrm>
            <a:off x="3872417" y="3678553"/>
            <a:ext cx="169898" cy="169898"/>
          </a:xfrm>
          <a:prstGeom prst="ellipse">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1FE983E-1838-E740-A0CD-A43980371C07}"/>
              </a:ext>
            </a:extLst>
          </p:cNvPr>
          <p:cNvSpPr/>
          <p:nvPr/>
        </p:nvSpPr>
        <p:spPr>
          <a:xfrm>
            <a:off x="4857260" y="3391013"/>
            <a:ext cx="169898" cy="169898"/>
          </a:xfrm>
          <a:prstGeom prst="ellipse">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D9136D6-B482-6442-AD2A-00846E570E29}"/>
              </a:ext>
            </a:extLst>
          </p:cNvPr>
          <p:cNvSpPr/>
          <p:nvPr/>
        </p:nvSpPr>
        <p:spPr>
          <a:xfrm>
            <a:off x="5281960" y="4047764"/>
            <a:ext cx="169898" cy="169898"/>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0557E8E-4791-5840-9FF0-932540148F8A}"/>
              </a:ext>
            </a:extLst>
          </p:cNvPr>
          <p:cNvSpPr/>
          <p:nvPr/>
        </p:nvSpPr>
        <p:spPr>
          <a:xfrm>
            <a:off x="4919459" y="3678553"/>
            <a:ext cx="169898" cy="169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43AB61E-D52D-E54F-94FF-C0888EF81772}"/>
              </a:ext>
            </a:extLst>
          </p:cNvPr>
          <p:cNvSpPr/>
          <p:nvPr/>
        </p:nvSpPr>
        <p:spPr>
          <a:xfrm>
            <a:off x="5366909" y="3315866"/>
            <a:ext cx="169898" cy="169898"/>
          </a:xfrm>
          <a:prstGeom prst="ellipse">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D81D924-905E-1F48-952E-EA1058E1201F}"/>
              </a:ext>
            </a:extLst>
          </p:cNvPr>
          <p:cNvSpPr/>
          <p:nvPr/>
        </p:nvSpPr>
        <p:spPr>
          <a:xfrm>
            <a:off x="5197011" y="3783115"/>
            <a:ext cx="169898" cy="1698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D9E37AD7-ABB1-F04B-8214-D76625B9890C}"/>
              </a:ext>
            </a:extLst>
          </p:cNvPr>
          <p:cNvSpPr/>
          <p:nvPr/>
        </p:nvSpPr>
        <p:spPr>
          <a:xfrm>
            <a:off x="4014450" y="3946482"/>
            <a:ext cx="169898" cy="16989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C3F555F-92DA-9745-8CC2-87F125B88481}"/>
              </a:ext>
            </a:extLst>
          </p:cNvPr>
          <p:cNvSpPr/>
          <p:nvPr/>
        </p:nvSpPr>
        <p:spPr>
          <a:xfrm>
            <a:off x="3867417" y="4286278"/>
            <a:ext cx="169898" cy="169898"/>
          </a:xfrm>
          <a:prstGeom prst="ellipse">
            <a:avLst/>
          </a:prstGeom>
          <a:solidFill>
            <a:srgbClr val="C0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26AD2659-13E1-1C4B-9009-2F3B90666D44}"/>
              </a:ext>
            </a:extLst>
          </p:cNvPr>
          <p:cNvCxnSpPr>
            <a:cxnSpLocks/>
          </p:cNvCxnSpPr>
          <p:nvPr/>
        </p:nvCxnSpPr>
        <p:spPr>
          <a:xfrm>
            <a:off x="4346812" y="3143249"/>
            <a:ext cx="673595" cy="139850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D018B4E-6D52-A840-B886-D1E4F23F40E5}"/>
              </a:ext>
            </a:extLst>
          </p:cNvPr>
          <p:cNvSpPr txBox="1"/>
          <p:nvPr/>
        </p:nvSpPr>
        <p:spPr>
          <a:xfrm>
            <a:off x="3636750" y="2181634"/>
            <a:ext cx="1866065" cy="685923"/>
          </a:xfrm>
          <a:prstGeom prst="rect">
            <a:avLst/>
          </a:prstGeom>
          <a:noFill/>
        </p:spPr>
        <p:txBody>
          <a:bodyPr wrap="square" rtlCol="0">
            <a:spAutoFit/>
          </a:bodyPr>
          <a:lstStyle/>
          <a:p>
            <a:pPr algn="ctr"/>
            <a:r>
              <a:rPr lang="en-US" sz="2400" b="1" dirty="0"/>
              <a:t>Label Aggregator</a:t>
            </a:r>
          </a:p>
        </p:txBody>
      </p:sp>
      <p:sp>
        <p:nvSpPr>
          <p:cNvPr id="40" name="TextBox 39">
            <a:extLst>
              <a:ext uri="{FF2B5EF4-FFF2-40B4-BE49-F238E27FC236}">
                <a16:creationId xmlns:a16="http://schemas.microsoft.com/office/drawing/2014/main" id="{DB9CC9D0-9C5A-0E44-ACCF-E1E2B80F4A25}"/>
              </a:ext>
            </a:extLst>
          </p:cNvPr>
          <p:cNvSpPr txBox="1"/>
          <p:nvPr/>
        </p:nvSpPr>
        <p:spPr>
          <a:xfrm>
            <a:off x="3241540" y="4886295"/>
            <a:ext cx="2587767" cy="1200329"/>
          </a:xfrm>
          <a:prstGeom prst="rect">
            <a:avLst/>
          </a:prstGeom>
          <a:noFill/>
        </p:spPr>
        <p:txBody>
          <a:bodyPr wrap="square" rtlCol="0">
            <a:spAutoFit/>
          </a:bodyPr>
          <a:lstStyle/>
          <a:p>
            <a:pPr algn="ctr"/>
            <a:r>
              <a:rPr lang="en-US" sz="2400" dirty="0"/>
              <a:t>Resolve conflicts,</a:t>
            </a:r>
          </a:p>
          <a:p>
            <a:pPr algn="ctr"/>
            <a:r>
              <a:rPr lang="en-US" sz="2400" dirty="0"/>
              <a:t>re-weight &amp; combine</a:t>
            </a:r>
          </a:p>
        </p:txBody>
      </p:sp>
      <p:sp>
        <p:nvSpPr>
          <p:cNvPr id="41" name="Right Arrow 40">
            <a:extLst>
              <a:ext uri="{FF2B5EF4-FFF2-40B4-BE49-F238E27FC236}">
                <a16:creationId xmlns:a16="http://schemas.microsoft.com/office/drawing/2014/main" id="{C1C5FC12-6246-9545-B84B-F4086EE27B22}"/>
              </a:ext>
            </a:extLst>
          </p:cNvPr>
          <p:cNvSpPr/>
          <p:nvPr/>
        </p:nvSpPr>
        <p:spPr>
          <a:xfrm>
            <a:off x="2835928" y="3701411"/>
            <a:ext cx="381715" cy="34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DE57A63-ED51-A148-91D3-390D25885177}"/>
              </a:ext>
            </a:extLst>
          </p:cNvPr>
          <p:cNvSpPr/>
          <p:nvPr/>
        </p:nvSpPr>
        <p:spPr>
          <a:xfrm>
            <a:off x="6519796" y="3125773"/>
            <a:ext cx="2445263" cy="1505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D94B5C1-3048-FA40-8DFA-CF73D2D1EEE0}"/>
              </a:ext>
            </a:extLst>
          </p:cNvPr>
          <p:cNvSpPr/>
          <p:nvPr/>
        </p:nvSpPr>
        <p:spPr>
          <a:xfrm>
            <a:off x="6733849" y="3900191"/>
            <a:ext cx="172147" cy="1721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E24E822-2ADC-2E46-AE58-C121439AADF9}"/>
              </a:ext>
            </a:extLst>
          </p:cNvPr>
          <p:cNvSpPr/>
          <p:nvPr/>
        </p:nvSpPr>
        <p:spPr>
          <a:xfrm>
            <a:off x="6674258" y="3579057"/>
            <a:ext cx="172147" cy="172147"/>
          </a:xfrm>
          <a:prstGeom prst="ellipse">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8A98E36-3ED4-1647-B470-9B488D590635}"/>
              </a:ext>
            </a:extLst>
          </p:cNvPr>
          <p:cNvSpPr/>
          <p:nvPr/>
        </p:nvSpPr>
        <p:spPr>
          <a:xfrm>
            <a:off x="7091397" y="3350623"/>
            <a:ext cx="172147" cy="1721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C4D99DD-242E-B447-A5B6-522421C8C687}"/>
              </a:ext>
            </a:extLst>
          </p:cNvPr>
          <p:cNvSpPr/>
          <p:nvPr/>
        </p:nvSpPr>
        <p:spPr>
          <a:xfrm>
            <a:off x="7033557" y="3728044"/>
            <a:ext cx="172147" cy="172147"/>
          </a:xfrm>
          <a:prstGeom prst="ellipse">
            <a:avLst/>
          </a:prstGeom>
          <a:solidFill>
            <a:srgbClr val="C0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4A6F8CF-E72F-9F46-B944-F72DFBB337E1}"/>
              </a:ext>
            </a:extLst>
          </p:cNvPr>
          <p:cNvSpPr/>
          <p:nvPr/>
        </p:nvSpPr>
        <p:spPr>
          <a:xfrm>
            <a:off x="8031438" y="3436697"/>
            <a:ext cx="172147" cy="172147"/>
          </a:xfrm>
          <a:prstGeom prst="ellipse">
            <a:avLst/>
          </a:prstGeom>
          <a:solidFill>
            <a:schemeClr val="accent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4B89C9B-F669-BA4E-8849-540A44704C48}"/>
              </a:ext>
            </a:extLst>
          </p:cNvPr>
          <p:cNvSpPr/>
          <p:nvPr/>
        </p:nvSpPr>
        <p:spPr>
          <a:xfrm>
            <a:off x="8461760" y="4102143"/>
            <a:ext cx="172147" cy="172147"/>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7517395-CEF7-2E42-B89C-37DA3701B5E8}"/>
              </a:ext>
            </a:extLst>
          </p:cNvPr>
          <p:cNvSpPr/>
          <p:nvPr/>
        </p:nvSpPr>
        <p:spPr>
          <a:xfrm>
            <a:off x="8094460" y="3728044"/>
            <a:ext cx="172147" cy="172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0A452C-1479-2A42-A81B-6F98969D0112}"/>
              </a:ext>
            </a:extLst>
          </p:cNvPr>
          <p:cNvSpPr/>
          <p:nvPr/>
        </p:nvSpPr>
        <p:spPr>
          <a:xfrm>
            <a:off x="8547833" y="3360556"/>
            <a:ext cx="172147" cy="172147"/>
          </a:xfrm>
          <a:prstGeom prst="ellipse">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B228AFB-FA7B-3D4E-A0D9-1BC4F091536A}"/>
              </a:ext>
            </a:extLst>
          </p:cNvPr>
          <p:cNvSpPr/>
          <p:nvPr/>
        </p:nvSpPr>
        <p:spPr>
          <a:xfrm>
            <a:off x="8375686" y="3833990"/>
            <a:ext cx="172147" cy="1721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F1BF5BB-8953-DD43-80F2-E9531E936645}"/>
              </a:ext>
            </a:extLst>
          </p:cNvPr>
          <p:cNvSpPr/>
          <p:nvPr/>
        </p:nvSpPr>
        <p:spPr>
          <a:xfrm>
            <a:off x="7177471" y="3999519"/>
            <a:ext cx="172147" cy="17214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3A44B38-B7DF-F945-AA2C-82546B91413C}"/>
              </a:ext>
            </a:extLst>
          </p:cNvPr>
          <p:cNvSpPr/>
          <p:nvPr/>
        </p:nvSpPr>
        <p:spPr>
          <a:xfrm>
            <a:off x="7028491" y="4343814"/>
            <a:ext cx="172147" cy="172147"/>
          </a:xfrm>
          <a:prstGeom prst="ellipse">
            <a:avLst/>
          </a:prstGeom>
          <a:solidFill>
            <a:srgbClr val="C000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B01D66A-65C2-8449-9AEB-21F14C4F5FF7}"/>
              </a:ext>
            </a:extLst>
          </p:cNvPr>
          <p:cNvSpPr/>
          <p:nvPr/>
        </p:nvSpPr>
        <p:spPr>
          <a:xfrm rot="20101645">
            <a:off x="6641685" y="3183772"/>
            <a:ext cx="956889" cy="1466387"/>
          </a:xfrm>
          <a:prstGeom prst="ellipse">
            <a:avLst/>
          </a:prstGeom>
          <a:solidFill>
            <a:srgbClr val="C0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72562FF-921D-6649-830C-D364B8950E7F}"/>
              </a:ext>
            </a:extLst>
          </p:cNvPr>
          <p:cNvSpPr/>
          <p:nvPr/>
        </p:nvSpPr>
        <p:spPr>
          <a:xfrm rot="15723098">
            <a:off x="7817663" y="3356955"/>
            <a:ext cx="1177217" cy="9143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85A3B454-79BB-8E43-9B6A-59DB62BAAC60}"/>
              </a:ext>
            </a:extLst>
          </p:cNvPr>
          <p:cNvCxnSpPr>
            <a:cxnSpLocks/>
          </p:cNvCxnSpPr>
          <p:nvPr/>
        </p:nvCxnSpPr>
        <p:spPr>
          <a:xfrm>
            <a:off x="7467257" y="3167947"/>
            <a:ext cx="713276" cy="1417034"/>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7A41B70-E534-6E4B-814B-92B70F04F9A5}"/>
              </a:ext>
            </a:extLst>
          </p:cNvPr>
          <p:cNvSpPr txBox="1"/>
          <p:nvPr/>
        </p:nvSpPr>
        <p:spPr>
          <a:xfrm>
            <a:off x="6584592" y="2288284"/>
            <a:ext cx="2256396" cy="830997"/>
          </a:xfrm>
          <a:prstGeom prst="rect">
            <a:avLst/>
          </a:prstGeom>
          <a:noFill/>
        </p:spPr>
        <p:txBody>
          <a:bodyPr wrap="square" rtlCol="0">
            <a:spAutoFit/>
          </a:bodyPr>
          <a:lstStyle/>
          <a:p>
            <a:pPr algn="ctr"/>
            <a:r>
              <a:rPr lang="en-US" sz="2400" b="1" dirty="0"/>
              <a:t>Discriminative Model</a:t>
            </a:r>
          </a:p>
        </p:txBody>
      </p:sp>
      <p:sp>
        <p:nvSpPr>
          <p:cNvPr id="59" name="TextBox 58">
            <a:extLst>
              <a:ext uri="{FF2B5EF4-FFF2-40B4-BE49-F238E27FC236}">
                <a16:creationId xmlns:a16="http://schemas.microsoft.com/office/drawing/2014/main" id="{0ABC0156-A26E-034F-B870-541053F6F98F}"/>
              </a:ext>
            </a:extLst>
          </p:cNvPr>
          <p:cNvSpPr txBox="1"/>
          <p:nvPr/>
        </p:nvSpPr>
        <p:spPr>
          <a:xfrm>
            <a:off x="6354531" y="4875787"/>
            <a:ext cx="2622023" cy="695003"/>
          </a:xfrm>
          <a:prstGeom prst="rect">
            <a:avLst/>
          </a:prstGeom>
          <a:noFill/>
        </p:spPr>
        <p:txBody>
          <a:bodyPr wrap="square" rtlCol="0">
            <a:spAutoFit/>
          </a:bodyPr>
          <a:lstStyle/>
          <a:p>
            <a:pPr algn="ctr"/>
            <a:r>
              <a:rPr lang="en-US" sz="2400" dirty="0"/>
              <a:t>Generalize beyond the labeling functions</a:t>
            </a:r>
          </a:p>
        </p:txBody>
      </p:sp>
      <p:sp>
        <p:nvSpPr>
          <p:cNvPr id="60" name="Right Arrow 59">
            <a:extLst>
              <a:ext uri="{FF2B5EF4-FFF2-40B4-BE49-F238E27FC236}">
                <a16:creationId xmlns:a16="http://schemas.microsoft.com/office/drawing/2014/main" id="{41E4A49B-A5E9-334B-AFE2-FEFF88DB8892}"/>
              </a:ext>
            </a:extLst>
          </p:cNvPr>
          <p:cNvSpPr/>
          <p:nvPr/>
        </p:nvSpPr>
        <p:spPr>
          <a:xfrm>
            <a:off x="5937028" y="3689789"/>
            <a:ext cx="386768" cy="3509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70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D57F-B153-C24F-9F8D-2F7C8FDB947E}"/>
              </a:ext>
            </a:extLst>
          </p:cNvPr>
          <p:cNvSpPr>
            <a:spLocks noGrp="1"/>
          </p:cNvSpPr>
          <p:nvPr>
            <p:ph type="title"/>
          </p:nvPr>
        </p:nvSpPr>
        <p:spPr/>
        <p:txBody>
          <a:bodyPr/>
          <a:lstStyle/>
          <a:p>
            <a:r>
              <a:rPr lang="en-US" dirty="0"/>
              <a:t>Generalization</a:t>
            </a:r>
          </a:p>
        </p:txBody>
      </p:sp>
      <p:sp>
        <p:nvSpPr>
          <p:cNvPr id="3" name="Content Placeholder 2">
            <a:extLst>
              <a:ext uri="{FF2B5EF4-FFF2-40B4-BE49-F238E27FC236}">
                <a16:creationId xmlns:a16="http://schemas.microsoft.com/office/drawing/2014/main" id="{1F7DE0A4-14EA-5243-A9DE-B5DD3E897D50}"/>
              </a:ext>
            </a:extLst>
          </p:cNvPr>
          <p:cNvSpPr>
            <a:spLocks noGrp="1"/>
          </p:cNvSpPr>
          <p:nvPr>
            <p:ph idx="1"/>
          </p:nvPr>
        </p:nvSpPr>
        <p:spPr>
          <a:xfrm>
            <a:off x="628650" y="1825625"/>
            <a:ext cx="7886700" cy="634111"/>
          </a:xfrm>
        </p:spPr>
        <p:txBody>
          <a:bodyPr/>
          <a:lstStyle/>
          <a:p>
            <a:pPr marL="0" indent="0">
              <a:buNone/>
            </a:pPr>
            <a:r>
              <a:rPr lang="en-US" dirty="0"/>
              <a:t>Task: identify disease-causing chemicals</a:t>
            </a:r>
          </a:p>
          <a:p>
            <a:endParaRPr lang="en-US" dirty="0"/>
          </a:p>
        </p:txBody>
      </p:sp>
      <p:sp>
        <p:nvSpPr>
          <p:cNvPr id="4" name="Slide Number Placeholder 3">
            <a:extLst>
              <a:ext uri="{FF2B5EF4-FFF2-40B4-BE49-F238E27FC236}">
                <a16:creationId xmlns:a16="http://schemas.microsoft.com/office/drawing/2014/main" id="{1BD08959-77A7-114E-9E20-FDBF049D0D9B}"/>
              </a:ext>
            </a:extLst>
          </p:cNvPr>
          <p:cNvSpPr>
            <a:spLocks noGrp="1"/>
          </p:cNvSpPr>
          <p:nvPr>
            <p:ph type="sldNum" sz="quarter" idx="12"/>
          </p:nvPr>
        </p:nvSpPr>
        <p:spPr/>
        <p:txBody>
          <a:bodyPr/>
          <a:lstStyle/>
          <a:p>
            <a:fld id="{50ED7F7D-0BF7-DF49-A005-0374284B4A14}" type="slidenum">
              <a:rPr lang="en-US" smtClean="0"/>
              <a:pPr/>
              <a:t>21</a:t>
            </a:fld>
            <a:endParaRPr lang="en-US" dirty="0"/>
          </a:p>
        </p:txBody>
      </p:sp>
      <p:sp>
        <p:nvSpPr>
          <p:cNvPr id="5" name="Rectangle 4">
            <a:extLst>
              <a:ext uri="{FF2B5EF4-FFF2-40B4-BE49-F238E27FC236}">
                <a16:creationId xmlns:a16="http://schemas.microsoft.com/office/drawing/2014/main" id="{F80ACC88-1BB5-CD4A-ACE9-35D43245C4CA}"/>
              </a:ext>
            </a:extLst>
          </p:cNvPr>
          <p:cNvSpPr/>
          <p:nvPr/>
        </p:nvSpPr>
        <p:spPr>
          <a:xfrm>
            <a:off x="628650" y="2878574"/>
            <a:ext cx="7307193" cy="1938992"/>
          </a:xfrm>
          <a:prstGeom prst="rect">
            <a:avLst/>
          </a:prstGeom>
        </p:spPr>
        <p:txBody>
          <a:bodyPr wrap="none">
            <a:spAutoFit/>
          </a:bodyPr>
          <a:lstStyle/>
          <a:p>
            <a:r>
              <a:rPr lang="en-US" sz="2400" dirty="0"/>
              <a:t>Keywords mentioned in LFs: </a:t>
            </a:r>
          </a:p>
          <a:p>
            <a:r>
              <a:rPr lang="en-US" sz="2400" dirty="0"/>
              <a:t>	“</a:t>
            </a:r>
            <a:r>
              <a:rPr lang="en-US" sz="2400" dirty="0">
                <a:solidFill>
                  <a:srgbClr val="0070C0"/>
                </a:solidFill>
              </a:rPr>
              <a:t>treats</a:t>
            </a:r>
            <a:r>
              <a:rPr lang="en-US" sz="2400" dirty="0"/>
              <a:t>”, “</a:t>
            </a:r>
            <a:r>
              <a:rPr lang="en-US" sz="2400" dirty="0">
                <a:solidFill>
                  <a:srgbClr val="0070C0"/>
                </a:solidFill>
              </a:rPr>
              <a:t>causes</a:t>
            </a:r>
            <a:r>
              <a:rPr lang="en-US" sz="2400" dirty="0"/>
              <a:t>”, “</a:t>
            </a:r>
            <a:r>
              <a:rPr lang="en-US" sz="2400" dirty="0">
                <a:solidFill>
                  <a:srgbClr val="0070C0"/>
                </a:solidFill>
              </a:rPr>
              <a:t>induces</a:t>
            </a:r>
            <a:r>
              <a:rPr lang="en-US" sz="2400" dirty="0"/>
              <a:t>”, “</a:t>
            </a:r>
            <a:r>
              <a:rPr lang="en-US" sz="2400" dirty="0">
                <a:solidFill>
                  <a:srgbClr val="0070C0"/>
                </a:solidFill>
              </a:rPr>
              <a:t>prevents</a:t>
            </a:r>
            <a:r>
              <a:rPr lang="en-US" sz="2400" dirty="0"/>
              <a:t>”, …</a:t>
            </a:r>
          </a:p>
          <a:p>
            <a:endParaRPr lang="en-US" sz="2400" dirty="0"/>
          </a:p>
          <a:p>
            <a:r>
              <a:rPr lang="en-US" sz="2400" dirty="0"/>
              <a:t>Highly relevant features learned by discriminative model:</a:t>
            </a:r>
          </a:p>
          <a:p>
            <a:r>
              <a:rPr lang="en-US" sz="2400" dirty="0"/>
              <a:t>	“</a:t>
            </a:r>
            <a:r>
              <a:rPr lang="en-US" sz="2400" dirty="0">
                <a:solidFill>
                  <a:srgbClr val="00B050"/>
                </a:solidFill>
              </a:rPr>
              <a:t>could produce a</a:t>
            </a:r>
            <a:r>
              <a:rPr lang="en-US" sz="2400" dirty="0"/>
              <a:t>”, “</a:t>
            </a:r>
            <a:r>
              <a:rPr lang="en-US" sz="2400" dirty="0">
                <a:solidFill>
                  <a:srgbClr val="00B050"/>
                </a:solidFill>
              </a:rPr>
              <a:t>support diagnosis of</a:t>
            </a:r>
            <a:r>
              <a:rPr lang="en-US" sz="2400" dirty="0"/>
              <a:t>”, …</a:t>
            </a:r>
          </a:p>
        </p:txBody>
      </p:sp>
      <p:sp>
        <p:nvSpPr>
          <p:cNvPr id="6" name="TextBox 5">
            <a:extLst>
              <a:ext uri="{FF2B5EF4-FFF2-40B4-BE49-F238E27FC236}">
                <a16:creationId xmlns:a16="http://schemas.microsoft.com/office/drawing/2014/main" id="{54DAD3DE-6062-D341-AC1F-8E9E7426FC4E}"/>
              </a:ext>
            </a:extLst>
          </p:cNvPr>
          <p:cNvSpPr txBox="1"/>
          <p:nvPr/>
        </p:nvSpPr>
        <p:spPr>
          <a:xfrm>
            <a:off x="422929" y="5819548"/>
            <a:ext cx="8456729" cy="646331"/>
          </a:xfrm>
          <a:prstGeom prst="rect">
            <a:avLst/>
          </a:prstGeom>
          <a:solidFill>
            <a:schemeClr val="accent4">
              <a:lumMod val="20000"/>
              <a:lumOff val="80000"/>
            </a:schemeClr>
          </a:solidFill>
        </p:spPr>
        <p:txBody>
          <a:bodyPr wrap="square" rtlCol="0">
            <a:spAutoFit/>
          </a:bodyPr>
          <a:lstStyle/>
          <a:p>
            <a:r>
              <a:rPr lang="en-US" dirty="0"/>
              <a:t>Training a discriminative model that can take advantage of additional useful features not specified in labeling functions boosted performance by </a:t>
            </a:r>
            <a:r>
              <a:rPr lang="en-US" b="1" dirty="0"/>
              <a:t>4.3 F1</a:t>
            </a:r>
            <a:r>
              <a:rPr lang="en-US" dirty="0"/>
              <a:t> points on average (10%).</a:t>
            </a:r>
          </a:p>
        </p:txBody>
      </p:sp>
    </p:spTree>
    <p:extLst>
      <p:ext uri="{BB962C8B-B14F-4D97-AF65-F5344CB8AC3E}">
        <p14:creationId xmlns:p14="http://schemas.microsoft.com/office/powerpoint/2010/main" val="447676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61A5-D70F-6A40-A44D-301787AFB356}"/>
              </a:ext>
            </a:extLst>
          </p:cNvPr>
          <p:cNvSpPr>
            <a:spLocks noGrp="1"/>
          </p:cNvSpPr>
          <p:nvPr>
            <p:ph type="title"/>
          </p:nvPr>
        </p:nvSpPr>
        <p:spPr/>
        <p:txBody>
          <a:bodyPr/>
          <a:lstStyle/>
          <a:p>
            <a:r>
              <a:rPr lang="en-US" dirty="0"/>
              <a:t>Datasets</a:t>
            </a:r>
          </a:p>
        </p:txBody>
      </p:sp>
      <p:sp>
        <p:nvSpPr>
          <p:cNvPr id="4" name="Slide Number Placeholder 3">
            <a:extLst>
              <a:ext uri="{FF2B5EF4-FFF2-40B4-BE49-F238E27FC236}">
                <a16:creationId xmlns:a16="http://schemas.microsoft.com/office/drawing/2014/main" id="{319715C6-264C-9745-87C6-A0A5062F3BE7}"/>
              </a:ext>
            </a:extLst>
          </p:cNvPr>
          <p:cNvSpPr>
            <a:spLocks noGrp="1"/>
          </p:cNvSpPr>
          <p:nvPr>
            <p:ph type="sldNum" sz="quarter" idx="12"/>
          </p:nvPr>
        </p:nvSpPr>
        <p:spPr/>
        <p:txBody>
          <a:bodyPr/>
          <a:lstStyle/>
          <a:p>
            <a:fld id="{50ED7F7D-0BF7-DF49-A005-0374284B4A14}" type="slidenum">
              <a:rPr lang="en-US" smtClean="0"/>
              <a:pPr/>
              <a:t>22</a:t>
            </a:fld>
            <a:endParaRPr lang="en-US" dirty="0"/>
          </a:p>
        </p:txBody>
      </p:sp>
      <p:sp>
        <p:nvSpPr>
          <p:cNvPr id="5" name="Content Placeholder 2">
            <a:extLst>
              <a:ext uri="{FF2B5EF4-FFF2-40B4-BE49-F238E27FC236}">
                <a16:creationId xmlns:a16="http://schemas.microsoft.com/office/drawing/2014/main" id="{7E221348-6F53-CA44-A9F1-B7621C02B516}"/>
              </a:ext>
            </a:extLst>
          </p:cNvPr>
          <p:cNvSpPr>
            <a:spLocks noGrp="1"/>
          </p:cNvSpPr>
          <p:nvPr>
            <p:ph idx="1"/>
          </p:nvPr>
        </p:nvSpPr>
        <p:spPr>
          <a:xfrm>
            <a:off x="628650" y="1825625"/>
            <a:ext cx="8337220" cy="634111"/>
          </a:xfrm>
        </p:spPr>
        <p:txBody>
          <a:bodyPr/>
          <a:lstStyle/>
          <a:p>
            <a:pPr marL="0" indent="0">
              <a:buNone/>
            </a:pPr>
            <a:r>
              <a:rPr lang="en-US" sz="2400" dirty="0"/>
              <a:t>Name	         # Unlabeled 	   Sample Explanations</a:t>
            </a:r>
          </a:p>
          <a:p>
            <a:endParaRPr lang="en-US" sz="2400" dirty="0"/>
          </a:p>
        </p:txBody>
      </p:sp>
      <p:sp>
        <p:nvSpPr>
          <p:cNvPr id="6" name="Content Placeholder 2">
            <a:extLst>
              <a:ext uri="{FF2B5EF4-FFF2-40B4-BE49-F238E27FC236}">
                <a16:creationId xmlns:a16="http://schemas.microsoft.com/office/drawing/2014/main" id="{9824B2FF-30C6-354D-86A8-EDDBC45FB3B3}"/>
              </a:ext>
            </a:extLst>
          </p:cNvPr>
          <p:cNvSpPr txBox="1">
            <a:spLocks/>
          </p:cNvSpPr>
          <p:nvPr/>
        </p:nvSpPr>
        <p:spPr>
          <a:xfrm>
            <a:off x="628650" y="2594672"/>
            <a:ext cx="8337220" cy="634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Spouse              22k</a:t>
            </a:r>
            <a:endParaRPr lang="en-US" sz="2000" dirty="0"/>
          </a:p>
        </p:txBody>
      </p:sp>
      <p:sp>
        <p:nvSpPr>
          <p:cNvPr id="7" name="Rectangle 6">
            <a:extLst>
              <a:ext uri="{FF2B5EF4-FFF2-40B4-BE49-F238E27FC236}">
                <a16:creationId xmlns:a16="http://schemas.microsoft.com/office/drawing/2014/main" id="{D1C1D6A9-13F5-9F47-8377-4AAABF104A17}"/>
              </a:ext>
            </a:extLst>
          </p:cNvPr>
          <p:cNvSpPr/>
          <p:nvPr/>
        </p:nvSpPr>
        <p:spPr>
          <a:xfrm>
            <a:off x="4512625" y="2594672"/>
            <a:ext cx="4572000" cy="923330"/>
          </a:xfrm>
          <a:prstGeom prst="rect">
            <a:avLst/>
          </a:prstGeom>
        </p:spPr>
        <p:txBody>
          <a:bodyPr>
            <a:spAutoFit/>
          </a:bodyPr>
          <a:lstStyle/>
          <a:p>
            <a:r>
              <a:rPr lang="en-US" dirty="0"/>
              <a:t>Label true because "and" occurs between X and Y and "marriage" occurs one word after person1.</a:t>
            </a:r>
          </a:p>
        </p:txBody>
      </p:sp>
      <p:sp>
        <p:nvSpPr>
          <p:cNvPr id="8" name="Content Placeholder 2">
            <a:extLst>
              <a:ext uri="{FF2B5EF4-FFF2-40B4-BE49-F238E27FC236}">
                <a16:creationId xmlns:a16="http://schemas.microsoft.com/office/drawing/2014/main" id="{845F42D4-1AEC-D548-B435-36CDF587C106}"/>
              </a:ext>
            </a:extLst>
          </p:cNvPr>
          <p:cNvSpPr txBox="1">
            <a:spLocks/>
          </p:cNvSpPr>
          <p:nvPr/>
        </p:nvSpPr>
        <p:spPr>
          <a:xfrm>
            <a:off x="628650" y="3794679"/>
            <a:ext cx="8337220" cy="634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Disease             6.7k</a:t>
            </a:r>
            <a:endParaRPr lang="en-US" sz="2000" dirty="0"/>
          </a:p>
        </p:txBody>
      </p:sp>
      <p:sp>
        <p:nvSpPr>
          <p:cNvPr id="9" name="Rectangle 8">
            <a:extLst>
              <a:ext uri="{FF2B5EF4-FFF2-40B4-BE49-F238E27FC236}">
                <a16:creationId xmlns:a16="http://schemas.microsoft.com/office/drawing/2014/main" id="{6A669243-1E4A-F54C-89E7-734EDFDAB77A}"/>
              </a:ext>
            </a:extLst>
          </p:cNvPr>
          <p:cNvSpPr/>
          <p:nvPr/>
        </p:nvSpPr>
        <p:spPr>
          <a:xfrm>
            <a:off x="4512625" y="3794679"/>
            <a:ext cx="4453245" cy="923330"/>
          </a:xfrm>
          <a:prstGeom prst="rect">
            <a:avLst/>
          </a:prstGeom>
        </p:spPr>
        <p:txBody>
          <a:bodyPr wrap="square">
            <a:spAutoFit/>
          </a:bodyPr>
          <a:lstStyle/>
          <a:p>
            <a:r>
              <a:rPr lang="en-US" dirty="0"/>
              <a:t>Label true because the disease is immediately after the chemical and "</a:t>
            </a:r>
            <a:r>
              <a:rPr lang="en-US" dirty="0" err="1"/>
              <a:t>induc</a:t>
            </a:r>
            <a:r>
              <a:rPr lang="en-US" dirty="0"/>
              <a:t>" or "</a:t>
            </a:r>
            <a:r>
              <a:rPr lang="en-US" dirty="0" err="1"/>
              <a:t>assoc</a:t>
            </a:r>
            <a:r>
              <a:rPr lang="en-US" dirty="0"/>
              <a:t>" is in the chemical name.</a:t>
            </a:r>
          </a:p>
        </p:txBody>
      </p:sp>
      <p:sp>
        <p:nvSpPr>
          <p:cNvPr id="10" name="Content Placeholder 2">
            <a:extLst>
              <a:ext uri="{FF2B5EF4-FFF2-40B4-BE49-F238E27FC236}">
                <a16:creationId xmlns:a16="http://schemas.microsoft.com/office/drawing/2014/main" id="{C83F76D0-61BD-0040-8294-7EF5AF667A1E}"/>
              </a:ext>
            </a:extLst>
          </p:cNvPr>
          <p:cNvSpPr txBox="1">
            <a:spLocks/>
          </p:cNvSpPr>
          <p:nvPr/>
        </p:nvSpPr>
        <p:spPr>
          <a:xfrm>
            <a:off x="628650" y="4991183"/>
            <a:ext cx="8337220" cy="6341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Protein               5.5k</a:t>
            </a:r>
            <a:endParaRPr lang="en-US" sz="2000" dirty="0"/>
          </a:p>
        </p:txBody>
      </p:sp>
      <p:sp>
        <p:nvSpPr>
          <p:cNvPr id="11" name="Rectangle 10">
            <a:extLst>
              <a:ext uri="{FF2B5EF4-FFF2-40B4-BE49-F238E27FC236}">
                <a16:creationId xmlns:a16="http://schemas.microsoft.com/office/drawing/2014/main" id="{76006387-3EE2-4942-98A1-DC91A15D1777}"/>
              </a:ext>
            </a:extLst>
          </p:cNvPr>
          <p:cNvSpPr/>
          <p:nvPr/>
        </p:nvSpPr>
        <p:spPr>
          <a:xfrm>
            <a:off x="4512625" y="4991183"/>
            <a:ext cx="4264144" cy="646331"/>
          </a:xfrm>
          <a:prstGeom prst="rect">
            <a:avLst/>
          </a:prstGeom>
        </p:spPr>
        <p:txBody>
          <a:bodyPr wrap="square">
            <a:spAutoFit/>
          </a:bodyPr>
          <a:lstStyle/>
          <a:p>
            <a:r>
              <a:rPr lang="en-US" dirty="0"/>
              <a:t>Label true because "Ser" or "Tyr" are within 10 characters of the protein.</a:t>
            </a:r>
          </a:p>
        </p:txBody>
      </p:sp>
    </p:spTree>
    <p:extLst>
      <p:ext uri="{BB962C8B-B14F-4D97-AF65-F5344CB8AC3E}">
        <p14:creationId xmlns:p14="http://schemas.microsoft.com/office/powerpoint/2010/main" val="116327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8F04-BA94-3D48-9089-4F25B0A8652B}"/>
              </a:ext>
            </a:extLst>
          </p:cNvPr>
          <p:cNvSpPr>
            <a:spLocks noGrp="1"/>
          </p:cNvSpPr>
          <p:nvPr>
            <p:ph type="title"/>
          </p:nvPr>
        </p:nvSpPr>
        <p:spPr/>
        <p:txBody>
          <a:bodyPr/>
          <a:lstStyle/>
          <a:p>
            <a:r>
              <a:rPr lang="en-US" dirty="0"/>
              <a:t>Results</a:t>
            </a:r>
          </a:p>
        </p:txBody>
      </p:sp>
      <p:graphicFrame>
        <p:nvGraphicFramePr>
          <p:cNvPr id="6" name="Content Placeholder 5">
            <a:extLst>
              <a:ext uri="{FF2B5EF4-FFF2-40B4-BE49-F238E27FC236}">
                <a16:creationId xmlns:a16="http://schemas.microsoft.com/office/drawing/2014/main" id="{7D1A2BC3-9BF7-C94D-B638-F07FA9BE46DB}"/>
              </a:ext>
            </a:extLst>
          </p:cNvPr>
          <p:cNvGraphicFramePr>
            <a:graphicFrameLocks noGrp="1"/>
          </p:cNvGraphicFramePr>
          <p:nvPr>
            <p:ph idx="1"/>
            <p:extLst>
              <p:ext uri="{D42A27DB-BD31-4B8C-83A1-F6EECF244321}">
                <p14:modId xmlns:p14="http://schemas.microsoft.com/office/powerpoint/2010/main" val="3217099044"/>
              </p:ext>
            </p:extLst>
          </p:nvPr>
        </p:nvGraphicFramePr>
        <p:xfrm>
          <a:off x="628650" y="2442309"/>
          <a:ext cx="7886700" cy="1752600"/>
        </p:xfrm>
        <a:graphic>
          <a:graphicData uri="http://schemas.openxmlformats.org/drawingml/2006/table">
            <a:tbl>
              <a:tblPr firstRow="1" bandRow="1">
                <a:tableStyleId>{5C22544A-7EE6-4342-B048-85BDC9FD1C3A}</a:tableStyleId>
              </a:tblPr>
              <a:tblGrid>
                <a:gridCol w="1207238">
                  <a:extLst>
                    <a:ext uri="{9D8B030D-6E8A-4147-A177-3AD203B41FA5}">
                      <a16:colId xmlns:a16="http://schemas.microsoft.com/office/drawing/2014/main" val="850481843"/>
                    </a:ext>
                  </a:extLst>
                </a:gridCol>
                <a:gridCol w="857693">
                  <a:extLst>
                    <a:ext uri="{9D8B030D-6E8A-4147-A177-3AD203B41FA5}">
                      <a16:colId xmlns:a16="http://schemas.microsoft.com/office/drawing/2014/main" val="2257233296"/>
                    </a:ext>
                  </a:extLst>
                </a:gridCol>
                <a:gridCol w="1814624">
                  <a:extLst>
                    <a:ext uri="{9D8B030D-6E8A-4147-A177-3AD203B41FA5}">
                      <a16:colId xmlns:a16="http://schemas.microsoft.com/office/drawing/2014/main" val="3402203319"/>
                    </a:ext>
                  </a:extLst>
                </a:gridCol>
                <a:gridCol w="1977655">
                  <a:extLst>
                    <a:ext uri="{9D8B030D-6E8A-4147-A177-3AD203B41FA5}">
                      <a16:colId xmlns:a16="http://schemas.microsoft.com/office/drawing/2014/main" val="772554042"/>
                    </a:ext>
                  </a:extLst>
                </a:gridCol>
                <a:gridCol w="2029490">
                  <a:extLst>
                    <a:ext uri="{9D8B030D-6E8A-4147-A177-3AD203B41FA5}">
                      <a16:colId xmlns:a16="http://schemas.microsoft.com/office/drawing/2014/main" val="3329906825"/>
                    </a:ext>
                  </a:extLst>
                </a:gridCol>
              </a:tblGrid>
              <a:tr h="370840">
                <a:tc>
                  <a:txBody>
                    <a:bodyPr/>
                    <a:lstStyle/>
                    <a:p>
                      <a:pPr algn="ctr"/>
                      <a:r>
                        <a:rPr lang="en-US" dirty="0"/>
                        <a:t>Task</a:t>
                      </a:r>
                    </a:p>
                  </a:txBody>
                  <a:tcPr/>
                </a:tc>
                <a:tc>
                  <a:txBody>
                    <a:bodyPr/>
                    <a:lstStyle/>
                    <a:p>
                      <a:pPr algn="ctr"/>
                      <a:r>
                        <a:rPr lang="en-US" dirty="0"/>
                        <a:t>F1 Score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Babble Labble</a:t>
                      </a:r>
                    </a:p>
                    <a:p>
                      <a:pPr algn="ctr"/>
                      <a:r>
                        <a:rPr lang="en-US" dirty="0"/>
                        <a:t># Explanations</a:t>
                      </a:r>
                    </a:p>
                  </a:txBody>
                  <a:tcPr/>
                </a:tc>
                <a:tc>
                  <a:txBody>
                    <a:bodyPr/>
                    <a:lstStyle/>
                    <a:p>
                      <a:pPr algn="ctr"/>
                      <a:r>
                        <a:rPr lang="en-US" dirty="0"/>
                        <a:t>Traditional Labels</a:t>
                      </a:r>
                    </a:p>
                    <a:p>
                      <a:pPr algn="ctr"/>
                      <a:r>
                        <a:rPr lang="en-US" dirty="0"/>
                        <a:t># Labels</a:t>
                      </a:r>
                    </a:p>
                  </a:txBody>
                  <a:tcPr/>
                </a:tc>
                <a:tc>
                  <a:txBody>
                    <a:bodyPr/>
                    <a:lstStyle/>
                    <a:p>
                      <a:pPr algn="ctr"/>
                      <a:r>
                        <a:rPr lang="en-US" dirty="0"/>
                        <a:t>Reduction in </a:t>
                      </a:r>
                    </a:p>
                    <a:p>
                      <a:pPr algn="ctr"/>
                      <a:r>
                        <a:rPr lang="en-US" dirty="0"/>
                        <a:t>User Inputs</a:t>
                      </a:r>
                    </a:p>
                  </a:txBody>
                  <a:tcPr/>
                </a:tc>
                <a:extLst>
                  <a:ext uri="{0D108BD9-81ED-4DB2-BD59-A6C34878D82A}">
                    <a16:rowId xmlns:a16="http://schemas.microsoft.com/office/drawing/2014/main" val="1735782404"/>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Spouse</a:t>
                      </a:r>
                    </a:p>
                  </a:txBody>
                  <a:tcPr/>
                </a:tc>
                <a:tc>
                  <a:txBody>
                    <a:bodyPr/>
                    <a:lstStyle/>
                    <a:p>
                      <a:pPr algn="ctr"/>
                      <a:r>
                        <a:rPr lang="en-US" dirty="0"/>
                        <a:t>50.1</a:t>
                      </a:r>
                    </a:p>
                  </a:txBody>
                  <a:tcPr/>
                </a:tc>
                <a:tc>
                  <a:txBody>
                    <a:bodyPr/>
                    <a:lstStyle/>
                    <a:p>
                      <a:pPr algn="ctr"/>
                      <a:r>
                        <a:rPr lang="en-US" dirty="0"/>
                        <a:t>30</a:t>
                      </a:r>
                    </a:p>
                  </a:txBody>
                  <a:tcPr/>
                </a:tc>
                <a:tc>
                  <a:txBody>
                    <a:bodyPr/>
                    <a:lstStyle/>
                    <a:p>
                      <a:pPr algn="ctr"/>
                      <a:r>
                        <a:rPr lang="en-US" dirty="0"/>
                        <a:t>3000+</a:t>
                      </a:r>
                    </a:p>
                  </a:txBody>
                  <a:tcPr/>
                </a:tc>
                <a:tc>
                  <a:txBody>
                    <a:bodyPr/>
                    <a:lstStyle/>
                    <a:p>
                      <a:pPr algn="ctr"/>
                      <a:r>
                        <a:rPr lang="en-US" b="1" dirty="0">
                          <a:solidFill>
                            <a:schemeClr val="tx1"/>
                          </a:solidFill>
                          <a:highlight>
                            <a:srgbClr val="FFFF00"/>
                          </a:highlight>
                        </a:rPr>
                        <a:t>100x</a:t>
                      </a:r>
                    </a:p>
                  </a:txBody>
                  <a:tcPr/>
                </a:tc>
                <a:extLst>
                  <a:ext uri="{0D108BD9-81ED-4DB2-BD59-A6C34878D82A}">
                    <a16:rowId xmlns:a16="http://schemas.microsoft.com/office/drawing/2014/main" val="1242979680"/>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Disease</a:t>
                      </a:r>
                    </a:p>
                  </a:txBody>
                  <a:tcPr/>
                </a:tc>
                <a:tc>
                  <a:txBody>
                    <a:bodyPr/>
                    <a:lstStyle/>
                    <a:p>
                      <a:pPr algn="ctr"/>
                      <a:r>
                        <a:rPr lang="en-US" dirty="0"/>
                        <a:t>42.3</a:t>
                      </a:r>
                    </a:p>
                  </a:txBody>
                  <a:tcPr/>
                </a:tc>
                <a:tc>
                  <a:txBody>
                    <a:bodyPr/>
                    <a:lstStyle/>
                    <a:p>
                      <a:pPr algn="ctr"/>
                      <a:r>
                        <a:rPr lang="en-US" dirty="0"/>
                        <a:t>30</a:t>
                      </a:r>
                    </a:p>
                  </a:txBody>
                  <a:tcPr/>
                </a:tc>
                <a:tc>
                  <a:txBody>
                    <a:bodyPr/>
                    <a:lstStyle/>
                    <a:p>
                      <a:pPr algn="ctr"/>
                      <a:r>
                        <a:rPr lang="en-US" dirty="0"/>
                        <a:t>1000+</a:t>
                      </a:r>
                    </a:p>
                  </a:txBody>
                  <a:tcPr/>
                </a:tc>
                <a:tc>
                  <a:txBody>
                    <a:bodyPr/>
                    <a:lstStyle/>
                    <a:p>
                      <a:pPr algn="ctr"/>
                      <a:r>
                        <a:rPr lang="en-US" b="1" dirty="0">
                          <a:solidFill>
                            <a:schemeClr val="tx1"/>
                          </a:solidFill>
                          <a:highlight>
                            <a:srgbClr val="FFFF00"/>
                          </a:highlight>
                        </a:rPr>
                        <a:t>33x</a:t>
                      </a:r>
                    </a:p>
                  </a:txBody>
                  <a:tcPr/>
                </a:tc>
                <a:extLst>
                  <a:ext uri="{0D108BD9-81ED-4DB2-BD59-A6C34878D82A}">
                    <a16:rowId xmlns:a16="http://schemas.microsoft.com/office/drawing/2014/main" val="1986041254"/>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Protein</a:t>
                      </a:r>
                    </a:p>
                  </a:txBody>
                  <a:tcPr/>
                </a:tc>
                <a:tc>
                  <a:txBody>
                    <a:bodyPr/>
                    <a:lstStyle/>
                    <a:p>
                      <a:pPr algn="ctr"/>
                      <a:r>
                        <a:rPr lang="en-US" dirty="0"/>
                        <a:t>47.3</a:t>
                      </a:r>
                    </a:p>
                  </a:txBody>
                  <a:tcPr/>
                </a:tc>
                <a:tc>
                  <a:txBody>
                    <a:bodyPr/>
                    <a:lstStyle/>
                    <a:p>
                      <a:pPr algn="ctr"/>
                      <a:r>
                        <a:rPr lang="en-US" dirty="0"/>
                        <a:t>30</a:t>
                      </a:r>
                    </a:p>
                  </a:txBody>
                  <a:tcPr/>
                </a:tc>
                <a:tc>
                  <a:txBody>
                    <a:bodyPr/>
                    <a:lstStyle/>
                    <a:p>
                      <a:pPr algn="ctr"/>
                      <a:r>
                        <a:rPr lang="en-US" dirty="0"/>
                        <a:t>150+</a:t>
                      </a:r>
                    </a:p>
                  </a:txBody>
                  <a:tcPr/>
                </a:tc>
                <a:tc>
                  <a:txBody>
                    <a:bodyPr/>
                    <a:lstStyle/>
                    <a:p>
                      <a:pPr algn="ctr"/>
                      <a:r>
                        <a:rPr lang="en-US" b="1" dirty="0">
                          <a:solidFill>
                            <a:schemeClr val="tx1"/>
                          </a:solidFill>
                          <a:highlight>
                            <a:srgbClr val="FFFF00"/>
                          </a:highlight>
                        </a:rPr>
                        <a:t>5x</a:t>
                      </a:r>
                    </a:p>
                  </a:txBody>
                  <a:tcPr/>
                </a:tc>
                <a:extLst>
                  <a:ext uri="{0D108BD9-81ED-4DB2-BD59-A6C34878D82A}">
                    <a16:rowId xmlns:a16="http://schemas.microsoft.com/office/drawing/2014/main" val="115798692"/>
                  </a:ext>
                </a:extLst>
              </a:tr>
            </a:tbl>
          </a:graphicData>
        </a:graphic>
      </p:graphicFrame>
      <p:sp>
        <p:nvSpPr>
          <p:cNvPr id="4" name="Slide Number Placeholder 3">
            <a:extLst>
              <a:ext uri="{FF2B5EF4-FFF2-40B4-BE49-F238E27FC236}">
                <a16:creationId xmlns:a16="http://schemas.microsoft.com/office/drawing/2014/main" id="{D9F28081-45EC-E241-941F-B1C564BEAC08}"/>
              </a:ext>
            </a:extLst>
          </p:cNvPr>
          <p:cNvSpPr>
            <a:spLocks noGrp="1"/>
          </p:cNvSpPr>
          <p:nvPr>
            <p:ph type="sldNum" sz="quarter" idx="12"/>
          </p:nvPr>
        </p:nvSpPr>
        <p:spPr/>
        <p:txBody>
          <a:bodyPr/>
          <a:lstStyle/>
          <a:p>
            <a:fld id="{50ED7F7D-0BF7-DF49-A005-0374284B4A14}" type="slidenum">
              <a:rPr lang="en-US" smtClean="0"/>
              <a:pPr/>
              <a:t>23</a:t>
            </a:fld>
            <a:endParaRPr lang="en-US" dirty="0"/>
          </a:p>
        </p:txBody>
      </p:sp>
      <p:sp>
        <p:nvSpPr>
          <p:cNvPr id="7" name="TextBox 6">
            <a:extLst>
              <a:ext uri="{FF2B5EF4-FFF2-40B4-BE49-F238E27FC236}">
                <a16:creationId xmlns:a16="http://schemas.microsoft.com/office/drawing/2014/main" id="{5C5CDEB6-D310-8F45-97AF-14EEF6245D25}"/>
              </a:ext>
            </a:extLst>
          </p:cNvPr>
          <p:cNvSpPr txBox="1"/>
          <p:nvPr/>
        </p:nvSpPr>
        <p:spPr>
          <a:xfrm>
            <a:off x="198434" y="5839251"/>
            <a:ext cx="8747132" cy="646331"/>
          </a:xfrm>
          <a:prstGeom prst="rect">
            <a:avLst/>
          </a:prstGeom>
          <a:solidFill>
            <a:schemeClr val="accent4">
              <a:lumMod val="20000"/>
              <a:lumOff val="80000"/>
            </a:schemeClr>
          </a:solidFill>
        </p:spPr>
        <p:txBody>
          <a:bodyPr wrap="square" rtlCol="0">
            <a:spAutoFit/>
          </a:bodyPr>
          <a:lstStyle/>
          <a:p>
            <a:r>
              <a:rPr lang="en-US" dirty="0">
                <a:latin typeface="Helvetica" pitchFamily="2" charset="0"/>
              </a:rPr>
              <a:t>Classifiers trained with Babble Labble and explanations achieved the same F1 score as ones trained with traditional labels while requiring </a:t>
            </a:r>
            <a:r>
              <a:rPr lang="en-US" b="1" dirty="0">
                <a:latin typeface="Helvetica" pitchFamily="2" charset="0"/>
              </a:rPr>
              <a:t>5–100x</a:t>
            </a:r>
            <a:r>
              <a:rPr lang="en-US" dirty="0">
                <a:latin typeface="Helvetica" pitchFamily="2" charset="0"/>
              </a:rPr>
              <a:t> fewer user inputs</a:t>
            </a:r>
          </a:p>
        </p:txBody>
      </p:sp>
    </p:spTree>
    <p:extLst>
      <p:ext uri="{BB962C8B-B14F-4D97-AF65-F5344CB8AC3E}">
        <p14:creationId xmlns:p14="http://schemas.microsoft.com/office/powerpoint/2010/main" val="3492479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03D96E-851C-404C-B9BD-F2FC256EE0C6}"/>
              </a:ext>
            </a:extLst>
          </p:cNvPr>
          <p:cNvSpPr>
            <a:spLocks noGrp="1"/>
          </p:cNvSpPr>
          <p:nvPr>
            <p:ph type="sldNum" sz="quarter" idx="12"/>
          </p:nvPr>
        </p:nvSpPr>
        <p:spPr/>
        <p:txBody>
          <a:bodyPr/>
          <a:lstStyle/>
          <a:p>
            <a:fld id="{50ED7F7D-0BF7-DF49-A005-0374284B4A14}" type="slidenum">
              <a:rPr lang="en-US" smtClean="0"/>
              <a:pPr/>
              <a:t>24</a:t>
            </a:fld>
            <a:endParaRPr lang="en-US" dirty="0"/>
          </a:p>
        </p:txBody>
      </p:sp>
      <p:pic>
        <p:nvPicPr>
          <p:cNvPr id="6" name="Picture 5">
            <a:extLst>
              <a:ext uri="{FF2B5EF4-FFF2-40B4-BE49-F238E27FC236}">
                <a16:creationId xmlns:a16="http://schemas.microsoft.com/office/drawing/2014/main" id="{51901432-F6B9-8D4D-9C18-38EBBEBA551B}"/>
              </a:ext>
            </a:extLst>
          </p:cNvPr>
          <p:cNvPicPr>
            <a:picLocks noChangeAspect="1"/>
          </p:cNvPicPr>
          <p:nvPr/>
        </p:nvPicPr>
        <p:blipFill>
          <a:blip r:embed="rId3"/>
          <a:stretch>
            <a:fillRect/>
          </a:stretch>
        </p:blipFill>
        <p:spPr>
          <a:xfrm>
            <a:off x="1726946" y="1250188"/>
            <a:ext cx="5826949" cy="4373372"/>
          </a:xfrm>
          <a:prstGeom prst="rect">
            <a:avLst/>
          </a:prstGeom>
        </p:spPr>
      </p:pic>
      <p:sp>
        <p:nvSpPr>
          <p:cNvPr id="2" name="Title 1">
            <a:extLst>
              <a:ext uri="{FF2B5EF4-FFF2-40B4-BE49-F238E27FC236}">
                <a16:creationId xmlns:a16="http://schemas.microsoft.com/office/drawing/2014/main" id="{63C89F13-BB42-2E4D-A274-B0511AF6C90A}"/>
              </a:ext>
            </a:extLst>
          </p:cNvPr>
          <p:cNvSpPr>
            <a:spLocks noGrp="1"/>
          </p:cNvSpPr>
          <p:nvPr>
            <p:ph type="title"/>
          </p:nvPr>
        </p:nvSpPr>
        <p:spPr/>
        <p:txBody>
          <a:bodyPr/>
          <a:lstStyle/>
          <a:p>
            <a:r>
              <a:rPr lang="en-US" dirty="0"/>
              <a:t>Utilizing Unlabeled Data</a:t>
            </a:r>
          </a:p>
        </p:txBody>
      </p:sp>
      <p:sp>
        <p:nvSpPr>
          <p:cNvPr id="7" name="TextBox 6">
            <a:extLst>
              <a:ext uri="{FF2B5EF4-FFF2-40B4-BE49-F238E27FC236}">
                <a16:creationId xmlns:a16="http://schemas.microsoft.com/office/drawing/2014/main" id="{E25C0B55-A9F6-994D-A989-ADCD288F6FFF}"/>
              </a:ext>
            </a:extLst>
          </p:cNvPr>
          <p:cNvSpPr txBox="1"/>
          <p:nvPr/>
        </p:nvSpPr>
        <p:spPr>
          <a:xfrm>
            <a:off x="422929" y="5819548"/>
            <a:ext cx="8456729" cy="646331"/>
          </a:xfrm>
          <a:prstGeom prst="rect">
            <a:avLst/>
          </a:prstGeom>
          <a:solidFill>
            <a:schemeClr val="accent4">
              <a:lumMod val="20000"/>
              <a:lumOff val="80000"/>
            </a:schemeClr>
          </a:solidFill>
        </p:spPr>
        <p:txBody>
          <a:bodyPr wrap="square" rtlCol="0">
            <a:spAutoFit/>
          </a:bodyPr>
          <a:lstStyle/>
          <a:p>
            <a:r>
              <a:rPr lang="en-US" dirty="0"/>
              <a:t>With labeling functions, training set size (and often performance) scales with the amount of </a:t>
            </a:r>
            <a:r>
              <a:rPr lang="en-US" i="1" dirty="0"/>
              <a:t>unlabeled</a:t>
            </a:r>
            <a:r>
              <a:rPr lang="en-US" dirty="0"/>
              <a:t> data we have.</a:t>
            </a:r>
          </a:p>
        </p:txBody>
      </p:sp>
    </p:spTree>
    <p:extLst>
      <p:ext uri="{BB962C8B-B14F-4D97-AF65-F5344CB8AC3E}">
        <p14:creationId xmlns:p14="http://schemas.microsoft.com/office/powerpoint/2010/main" val="31504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FD74-8D5B-2D44-BCEB-CBF1911274E1}"/>
              </a:ext>
            </a:extLst>
          </p:cNvPr>
          <p:cNvSpPr>
            <a:spLocks noGrp="1"/>
          </p:cNvSpPr>
          <p:nvPr>
            <p:ph type="title"/>
          </p:nvPr>
        </p:nvSpPr>
        <p:spPr/>
        <p:txBody>
          <a:bodyPr/>
          <a:lstStyle/>
          <a:p>
            <a:r>
              <a:rPr lang="en-US" sz="4000" dirty="0"/>
              <a:t>Filter Bank Effectiveness</a:t>
            </a:r>
          </a:p>
        </p:txBody>
      </p:sp>
      <p:sp>
        <p:nvSpPr>
          <p:cNvPr id="4" name="Slide Number Placeholder 3">
            <a:extLst>
              <a:ext uri="{FF2B5EF4-FFF2-40B4-BE49-F238E27FC236}">
                <a16:creationId xmlns:a16="http://schemas.microsoft.com/office/drawing/2014/main" id="{B0947FE5-C8DD-9945-9DF3-9CC56067463B}"/>
              </a:ext>
            </a:extLst>
          </p:cNvPr>
          <p:cNvSpPr>
            <a:spLocks noGrp="1"/>
          </p:cNvSpPr>
          <p:nvPr>
            <p:ph type="sldNum" sz="quarter" idx="12"/>
          </p:nvPr>
        </p:nvSpPr>
        <p:spPr/>
        <p:txBody>
          <a:bodyPr/>
          <a:lstStyle/>
          <a:p>
            <a:fld id="{50ED7F7D-0BF7-DF49-A005-0374284B4A14}" type="slidenum">
              <a:rPr lang="en-US" smtClean="0"/>
              <a:pPr/>
              <a:t>25</a:t>
            </a:fld>
            <a:endParaRPr lang="en-US" dirty="0"/>
          </a:p>
        </p:txBody>
      </p:sp>
      <p:graphicFrame>
        <p:nvGraphicFramePr>
          <p:cNvPr id="6" name="Content Placeholder 5">
            <a:extLst>
              <a:ext uri="{FF2B5EF4-FFF2-40B4-BE49-F238E27FC236}">
                <a16:creationId xmlns:a16="http://schemas.microsoft.com/office/drawing/2014/main" id="{D6D525C6-BE4C-124B-A843-B8F36C71C996}"/>
              </a:ext>
            </a:extLst>
          </p:cNvPr>
          <p:cNvGraphicFramePr>
            <a:graphicFrameLocks noGrp="1"/>
          </p:cNvGraphicFramePr>
          <p:nvPr>
            <p:ph idx="1"/>
            <p:extLst>
              <p:ext uri="{D42A27DB-BD31-4B8C-83A1-F6EECF244321}">
                <p14:modId xmlns:p14="http://schemas.microsoft.com/office/powerpoint/2010/main" val="1312616281"/>
              </p:ext>
            </p:extLst>
          </p:nvPr>
        </p:nvGraphicFramePr>
        <p:xfrm>
          <a:off x="1392863" y="2351026"/>
          <a:ext cx="6358271" cy="2123440"/>
        </p:xfrm>
        <a:graphic>
          <a:graphicData uri="http://schemas.openxmlformats.org/drawingml/2006/table">
            <a:tbl>
              <a:tblPr firstRow="1" bandRow="1">
                <a:tableStyleId>{5C22544A-7EE6-4342-B048-85BDC9FD1C3A}</a:tableStyleId>
              </a:tblPr>
              <a:tblGrid>
                <a:gridCol w="1100152">
                  <a:extLst>
                    <a:ext uri="{9D8B030D-6E8A-4147-A177-3AD203B41FA5}">
                      <a16:colId xmlns:a16="http://schemas.microsoft.com/office/drawing/2014/main" val="850481843"/>
                    </a:ext>
                  </a:extLst>
                </a:gridCol>
                <a:gridCol w="1653659">
                  <a:extLst>
                    <a:ext uri="{9D8B030D-6E8A-4147-A177-3AD203B41FA5}">
                      <a16:colId xmlns:a16="http://schemas.microsoft.com/office/drawing/2014/main" val="3402203319"/>
                    </a:ext>
                  </a:extLst>
                </a:gridCol>
                <a:gridCol w="1802230">
                  <a:extLst>
                    <a:ext uri="{9D8B030D-6E8A-4147-A177-3AD203B41FA5}">
                      <a16:colId xmlns:a16="http://schemas.microsoft.com/office/drawing/2014/main" val="772554042"/>
                    </a:ext>
                  </a:extLst>
                </a:gridCol>
                <a:gridCol w="1802230">
                  <a:extLst>
                    <a:ext uri="{9D8B030D-6E8A-4147-A177-3AD203B41FA5}">
                      <a16:colId xmlns:a16="http://schemas.microsoft.com/office/drawing/2014/main" val="768527866"/>
                    </a:ext>
                  </a:extLst>
                </a:gridCol>
              </a:tblGrid>
              <a:tr h="370840">
                <a:tc>
                  <a:txBody>
                    <a:bodyPr/>
                    <a:lstStyle/>
                    <a:p>
                      <a:pPr algn="ctr"/>
                      <a:r>
                        <a:rPr lang="en-US" dirty="0"/>
                        <a:t>Task</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Babble Labble</a:t>
                      </a:r>
                    </a:p>
                    <a:p>
                      <a:pPr algn="ctr"/>
                      <a:r>
                        <a:rPr lang="en-US" dirty="0"/>
                        <a:t>(No Filters)</a:t>
                      </a:r>
                    </a:p>
                  </a:txBody>
                  <a:tcPr/>
                </a:tc>
                <a:tc>
                  <a:txBody>
                    <a:bodyPr/>
                    <a:lstStyle/>
                    <a:p>
                      <a:pPr algn="ctr"/>
                      <a:r>
                        <a:rPr lang="en-US" dirty="0"/>
                        <a:t>Babble Labble</a:t>
                      </a:r>
                    </a:p>
                  </a:txBody>
                  <a:tcPr/>
                </a:tc>
                <a:tc>
                  <a:txBody>
                    <a:bodyPr/>
                    <a:lstStyle/>
                    <a:p>
                      <a:pPr algn="ctr"/>
                      <a:r>
                        <a:rPr lang="en-US" dirty="0"/>
                        <a:t>% Incorrected Parses Filtered</a:t>
                      </a:r>
                    </a:p>
                  </a:txBody>
                  <a:tcPr/>
                </a:tc>
                <a:extLst>
                  <a:ext uri="{0D108BD9-81ED-4DB2-BD59-A6C34878D82A}">
                    <a16:rowId xmlns:a16="http://schemas.microsoft.com/office/drawing/2014/main" val="1735782404"/>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Spouse</a:t>
                      </a:r>
                    </a:p>
                  </a:txBody>
                  <a:tcPr/>
                </a:tc>
                <a:tc>
                  <a:txBody>
                    <a:bodyPr/>
                    <a:lstStyle/>
                    <a:p>
                      <a:pPr algn="ctr"/>
                      <a:r>
                        <a:rPr lang="en-US" dirty="0"/>
                        <a:t>15.7</a:t>
                      </a:r>
                    </a:p>
                  </a:txBody>
                  <a:tcPr/>
                </a:tc>
                <a:tc>
                  <a:txBody>
                    <a:bodyPr/>
                    <a:lstStyle/>
                    <a:p>
                      <a:pPr algn="ctr"/>
                      <a:r>
                        <a:rPr lang="en-US" dirty="0"/>
                        <a:t>50.1</a:t>
                      </a:r>
                    </a:p>
                  </a:txBody>
                  <a:tcPr/>
                </a:tc>
                <a:tc>
                  <a:txBody>
                    <a:bodyPr/>
                    <a:lstStyle/>
                    <a:p>
                      <a:pPr algn="ctr"/>
                      <a:r>
                        <a:rPr lang="en-US" dirty="0"/>
                        <a:t>97.8%</a:t>
                      </a:r>
                    </a:p>
                  </a:txBody>
                  <a:tcPr/>
                </a:tc>
                <a:extLst>
                  <a:ext uri="{0D108BD9-81ED-4DB2-BD59-A6C34878D82A}">
                    <a16:rowId xmlns:a16="http://schemas.microsoft.com/office/drawing/2014/main" val="1242979680"/>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Disease</a:t>
                      </a:r>
                    </a:p>
                  </a:txBody>
                  <a:tcPr/>
                </a:tc>
                <a:tc>
                  <a:txBody>
                    <a:bodyPr/>
                    <a:lstStyle/>
                    <a:p>
                      <a:pPr algn="ctr"/>
                      <a:r>
                        <a:rPr lang="en-US" dirty="0"/>
                        <a:t>39.8</a:t>
                      </a:r>
                    </a:p>
                  </a:txBody>
                  <a:tcPr/>
                </a:tc>
                <a:tc>
                  <a:txBody>
                    <a:bodyPr/>
                    <a:lstStyle/>
                    <a:p>
                      <a:pPr algn="ctr"/>
                      <a:r>
                        <a:rPr lang="en-US" dirty="0"/>
                        <a:t>42.3</a:t>
                      </a:r>
                    </a:p>
                  </a:txBody>
                  <a:tcPr/>
                </a:tc>
                <a:tc>
                  <a:txBody>
                    <a:bodyPr/>
                    <a:lstStyle/>
                    <a:p>
                      <a:pPr algn="ctr"/>
                      <a:r>
                        <a:rPr lang="en-US" dirty="0"/>
                        <a:t>96.0%</a:t>
                      </a:r>
                    </a:p>
                  </a:txBody>
                  <a:tcPr/>
                </a:tc>
                <a:extLst>
                  <a:ext uri="{0D108BD9-81ED-4DB2-BD59-A6C34878D82A}">
                    <a16:rowId xmlns:a16="http://schemas.microsoft.com/office/drawing/2014/main" val="1986041254"/>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Protein</a:t>
                      </a:r>
                    </a:p>
                  </a:txBody>
                  <a:tcPr/>
                </a:tc>
                <a:tc>
                  <a:txBody>
                    <a:bodyPr/>
                    <a:lstStyle/>
                    <a:p>
                      <a:pPr algn="ctr"/>
                      <a:r>
                        <a:rPr lang="en-US" dirty="0"/>
                        <a:t>38.2</a:t>
                      </a:r>
                    </a:p>
                  </a:txBody>
                  <a:tcPr/>
                </a:tc>
                <a:tc>
                  <a:txBody>
                    <a:bodyPr/>
                    <a:lstStyle/>
                    <a:p>
                      <a:pPr algn="ctr"/>
                      <a:r>
                        <a:rPr lang="en-US" dirty="0"/>
                        <a:t>47.3</a:t>
                      </a:r>
                    </a:p>
                  </a:txBody>
                  <a:tcPr/>
                </a:tc>
                <a:tc>
                  <a:txBody>
                    <a:bodyPr/>
                    <a:lstStyle/>
                    <a:p>
                      <a:pPr algn="ctr"/>
                      <a:r>
                        <a:rPr lang="en-US" dirty="0"/>
                        <a:t>97.0%</a:t>
                      </a:r>
                    </a:p>
                  </a:txBody>
                  <a:tcPr/>
                </a:tc>
                <a:extLst>
                  <a:ext uri="{0D108BD9-81ED-4DB2-BD59-A6C34878D82A}">
                    <a16:rowId xmlns:a16="http://schemas.microsoft.com/office/drawing/2014/main" val="115798692"/>
                  </a:ext>
                </a:extLst>
              </a:tr>
              <a:tr h="370840">
                <a:tc>
                  <a:txBody>
                    <a:bodyPr/>
                    <a:lstStyle/>
                    <a:p>
                      <a:r>
                        <a:rPr lang="en-US" sz="1600" b="1" dirty="0">
                          <a:latin typeface="Menlo" panose="020B0609030804020204" pitchFamily="49" charset="0"/>
                          <a:ea typeface="Menlo" panose="020B0609030804020204" pitchFamily="49" charset="0"/>
                          <a:cs typeface="Menlo" panose="020B0609030804020204" pitchFamily="49" charset="0"/>
                        </a:rPr>
                        <a:t>AVERAGE</a:t>
                      </a:r>
                    </a:p>
                  </a:txBody>
                  <a:tcPr/>
                </a:tc>
                <a:tc>
                  <a:txBody>
                    <a:bodyPr/>
                    <a:lstStyle/>
                    <a:p>
                      <a:pPr algn="ctr"/>
                      <a:r>
                        <a:rPr lang="en-US" b="1" dirty="0"/>
                        <a:t>31.2</a:t>
                      </a:r>
                    </a:p>
                  </a:txBody>
                  <a:tcPr/>
                </a:tc>
                <a:tc>
                  <a:txBody>
                    <a:bodyPr/>
                    <a:lstStyle/>
                    <a:p>
                      <a:pPr algn="ctr"/>
                      <a:r>
                        <a:rPr lang="en-US" b="1" dirty="0"/>
                        <a:t>46.6</a:t>
                      </a:r>
                    </a:p>
                  </a:txBody>
                  <a:tcPr/>
                </a:tc>
                <a:tc>
                  <a:txBody>
                    <a:bodyPr/>
                    <a:lstStyle/>
                    <a:p>
                      <a:pPr algn="ctr"/>
                      <a:r>
                        <a:rPr lang="en-US" b="1" dirty="0"/>
                        <a:t>96.9%</a:t>
                      </a:r>
                    </a:p>
                  </a:txBody>
                  <a:tcPr/>
                </a:tc>
                <a:extLst>
                  <a:ext uri="{0D108BD9-81ED-4DB2-BD59-A6C34878D82A}">
                    <a16:rowId xmlns:a16="http://schemas.microsoft.com/office/drawing/2014/main" val="2859971536"/>
                  </a:ext>
                </a:extLst>
              </a:tr>
            </a:tbl>
          </a:graphicData>
        </a:graphic>
      </p:graphicFrame>
      <p:sp>
        <p:nvSpPr>
          <p:cNvPr id="7" name="TextBox 6">
            <a:extLst>
              <a:ext uri="{FF2B5EF4-FFF2-40B4-BE49-F238E27FC236}">
                <a16:creationId xmlns:a16="http://schemas.microsoft.com/office/drawing/2014/main" id="{A1EB41BB-5F6A-F841-BF41-7E67C05ECB7B}"/>
              </a:ext>
            </a:extLst>
          </p:cNvPr>
          <p:cNvSpPr txBox="1"/>
          <p:nvPr/>
        </p:nvSpPr>
        <p:spPr>
          <a:xfrm>
            <a:off x="343635" y="5840815"/>
            <a:ext cx="8456729" cy="646331"/>
          </a:xfrm>
          <a:prstGeom prst="rect">
            <a:avLst/>
          </a:prstGeom>
          <a:solidFill>
            <a:schemeClr val="accent4">
              <a:lumMod val="20000"/>
              <a:lumOff val="80000"/>
            </a:schemeClr>
          </a:solidFill>
        </p:spPr>
        <p:txBody>
          <a:bodyPr wrap="square" rtlCol="0">
            <a:spAutoFit/>
          </a:bodyPr>
          <a:lstStyle/>
          <a:p>
            <a:r>
              <a:rPr lang="en-US" dirty="0"/>
              <a:t>The filters removed almost </a:t>
            </a:r>
            <a:r>
              <a:rPr lang="en-US" b="1" dirty="0"/>
              <a:t>97%</a:t>
            </a:r>
            <a:r>
              <a:rPr lang="en-US" dirty="0"/>
              <a:t> of incorrect parses.</a:t>
            </a:r>
          </a:p>
          <a:p>
            <a:r>
              <a:rPr lang="en-US" dirty="0"/>
              <a:t>Without the filters removing bad parses, F1 drops by </a:t>
            </a:r>
            <a:r>
              <a:rPr lang="en-US" b="1" dirty="0"/>
              <a:t>15 F1 </a:t>
            </a:r>
            <a:r>
              <a:rPr lang="en-US" dirty="0"/>
              <a:t>points on average.</a:t>
            </a:r>
          </a:p>
        </p:txBody>
      </p:sp>
    </p:spTree>
    <p:extLst>
      <p:ext uri="{BB962C8B-B14F-4D97-AF65-F5344CB8AC3E}">
        <p14:creationId xmlns:p14="http://schemas.microsoft.com/office/powerpoint/2010/main" val="231508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DE46-D842-9B47-B7C7-264B50978042}"/>
              </a:ext>
            </a:extLst>
          </p:cNvPr>
          <p:cNvSpPr>
            <a:spLocks noGrp="1"/>
          </p:cNvSpPr>
          <p:nvPr>
            <p:ph type="title"/>
          </p:nvPr>
        </p:nvSpPr>
        <p:spPr/>
        <p:txBody>
          <a:bodyPr/>
          <a:lstStyle/>
          <a:p>
            <a:r>
              <a:rPr lang="en-US" sz="4000" dirty="0"/>
              <a:t>Perfect Parsers Need Not Apply</a:t>
            </a:r>
          </a:p>
        </p:txBody>
      </p:sp>
      <p:sp>
        <p:nvSpPr>
          <p:cNvPr id="4" name="Slide Number Placeholder 3">
            <a:extLst>
              <a:ext uri="{FF2B5EF4-FFF2-40B4-BE49-F238E27FC236}">
                <a16:creationId xmlns:a16="http://schemas.microsoft.com/office/drawing/2014/main" id="{081FAE4B-82B8-1D47-8A27-46FC6D535C5F}"/>
              </a:ext>
            </a:extLst>
          </p:cNvPr>
          <p:cNvSpPr>
            <a:spLocks noGrp="1"/>
          </p:cNvSpPr>
          <p:nvPr>
            <p:ph type="sldNum" sz="quarter" idx="12"/>
          </p:nvPr>
        </p:nvSpPr>
        <p:spPr/>
        <p:txBody>
          <a:bodyPr/>
          <a:lstStyle/>
          <a:p>
            <a:fld id="{50ED7F7D-0BF7-DF49-A005-0374284B4A14}" type="slidenum">
              <a:rPr lang="en-US" smtClean="0"/>
              <a:pPr/>
              <a:t>26</a:t>
            </a:fld>
            <a:endParaRPr lang="en-US" dirty="0"/>
          </a:p>
        </p:txBody>
      </p:sp>
      <p:graphicFrame>
        <p:nvGraphicFramePr>
          <p:cNvPr id="5" name="Table 4">
            <a:extLst>
              <a:ext uri="{FF2B5EF4-FFF2-40B4-BE49-F238E27FC236}">
                <a16:creationId xmlns:a16="http://schemas.microsoft.com/office/drawing/2014/main" id="{764A9BAD-D46A-624F-A255-3D6E87D09E8D}"/>
              </a:ext>
            </a:extLst>
          </p:cNvPr>
          <p:cNvGraphicFramePr>
            <a:graphicFrameLocks noGrp="1"/>
          </p:cNvGraphicFramePr>
          <p:nvPr>
            <p:extLst>
              <p:ext uri="{D42A27DB-BD31-4B8C-83A1-F6EECF244321}">
                <p14:modId xmlns:p14="http://schemas.microsoft.com/office/powerpoint/2010/main" val="1774533566"/>
              </p:ext>
            </p:extLst>
          </p:nvPr>
        </p:nvGraphicFramePr>
        <p:xfrm>
          <a:off x="1964807" y="2449402"/>
          <a:ext cx="5214383" cy="2123440"/>
        </p:xfrm>
        <a:graphic>
          <a:graphicData uri="http://schemas.openxmlformats.org/drawingml/2006/table">
            <a:tbl>
              <a:tblPr firstRow="1" bandRow="1">
                <a:tableStyleId>{5C22544A-7EE6-4342-B048-85BDC9FD1C3A}</a:tableStyleId>
              </a:tblPr>
              <a:tblGrid>
                <a:gridCol w="1207238">
                  <a:extLst>
                    <a:ext uri="{9D8B030D-6E8A-4147-A177-3AD203B41FA5}">
                      <a16:colId xmlns:a16="http://schemas.microsoft.com/office/drawing/2014/main" val="1714270557"/>
                    </a:ext>
                  </a:extLst>
                </a:gridCol>
                <a:gridCol w="1977655">
                  <a:extLst>
                    <a:ext uri="{9D8B030D-6E8A-4147-A177-3AD203B41FA5}">
                      <a16:colId xmlns:a16="http://schemas.microsoft.com/office/drawing/2014/main" val="2497276204"/>
                    </a:ext>
                  </a:extLst>
                </a:gridCol>
                <a:gridCol w="2029490">
                  <a:extLst>
                    <a:ext uri="{9D8B030D-6E8A-4147-A177-3AD203B41FA5}">
                      <a16:colId xmlns:a16="http://schemas.microsoft.com/office/drawing/2014/main" val="3779806202"/>
                    </a:ext>
                  </a:extLst>
                </a:gridCol>
              </a:tblGrid>
              <a:tr h="370840">
                <a:tc>
                  <a:txBody>
                    <a:bodyPr/>
                    <a:lstStyle/>
                    <a:p>
                      <a:pPr algn="ctr"/>
                      <a:r>
                        <a:rPr lang="en-US" dirty="0"/>
                        <a:t>Task</a:t>
                      </a:r>
                    </a:p>
                  </a:txBody>
                  <a:tcPr/>
                </a:tc>
                <a:tc>
                  <a:txBody>
                    <a:bodyPr/>
                    <a:lstStyle/>
                    <a:p>
                      <a:pPr algn="ctr"/>
                      <a:r>
                        <a:rPr lang="en-US" dirty="0"/>
                        <a:t>Babble Labble</a:t>
                      </a:r>
                    </a:p>
                  </a:txBody>
                  <a:tcPr/>
                </a:tc>
                <a:tc>
                  <a:txBody>
                    <a:bodyPr/>
                    <a:lstStyle/>
                    <a:p>
                      <a:pPr algn="ctr"/>
                      <a:r>
                        <a:rPr lang="en-US" dirty="0"/>
                        <a:t>Babble Labble (Perfect Parses)</a:t>
                      </a:r>
                    </a:p>
                  </a:txBody>
                  <a:tcPr/>
                </a:tc>
                <a:extLst>
                  <a:ext uri="{0D108BD9-81ED-4DB2-BD59-A6C34878D82A}">
                    <a16:rowId xmlns:a16="http://schemas.microsoft.com/office/drawing/2014/main" val="70491316"/>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Spouse</a:t>
                      </a:r>
                    </a:p>
                  </a:txBody>
                  <a:tcPr/>
                </a:tc>
                <a:tc>
                  <a:txBody>
                    <a:bodyPr/>
                    <a:lstStyle/>
                    <a:p>
                      <a:pPr algn="ctr"/>
                      <a:r>
                        <a:rPr lang="en-US" dirty="0"/>
                        <a:t>50.1</a:t>
                      </a:r>
                    </a:p>
                  </a:txBody>
                  <a:tcPr/>
                </a:tc>
                <a:tc>
                  <a:txBody>
                    <a:bodyPr/>
                    <a:lstStyle/>
                    <a:p>
                      <a:pPr algn="ctr"/>
                      <a:r>
                        <a:rPr lang="en-US" b="0" dirty="0">
                          <a:solidFill>
                            <a:schemeClr val="tx1"/>
                          </a:solidFill>
                        </a:rPr>
                        <a:t>49.8</a:t>
                      </a:r>
                    </a:p>
                  </a:txBody>
                  <a:tcPr/>
                </a:tc>
                <a:extLst>
                  <a:ext uri="{0D108BD9-81ED-4DB2-BD59-A6C34878D82A}">
                    <a16:rowId xmlns:a16="http://schemas.microsoft.com/office/drawing/2014/main" val="2792767242"/>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Disease</a:t>
                      </a:r>
                    </a:p>
                  </a:txBody>
                  <a:tcPr/>
                </a:tc>
                <a:tc>
                  <a:txBody>
                    <a:bodyPr/>
                    <a:lstStyle/>
                    <a:p>
                      <a:pPr algn="ctr"/>
                      <a:r>
                        <a:rPr lang="en-US" dirty="0"/>
                        <a:t>42.3</a:t>
                      </a:r>
                    </a:p>
                  </a:txBody>
                  <a:tcPr/>
                </a:tc>
                <a:tc>
                  <a:txBody>
                    <a:bodyPr/>
                    <a:lstStyle/>
                    <a:p>
                      <a:pPr algn="ctr"/>
                      <a:r>
                        <a:rPr lang="en-US" b="0" dirty="0">
                          <a:solidFill>
                            <a:schemeClr val="tx1"/>
                          </a:solidFill>
                        </a:rPr>
                        <a:t>43.2</a:t>
                      </a:r>
                    </a:p>
                  </a:txBody>
                  <a:tcPr/>
                </a:tc>
                <a:extLst>
                  <a:ext uri="{0D108BD9-81ED-4DB2-BD59-A6C34878D82A}">
                    <a16:rowId xmlns:a16="http://schemas.microsoft.com/office/drawing/2014/main" val="268832129"/>
                  </a:ext>
                </a:extLst>
              </a:tr>
              <a:tr h="370840">
                <a:tc>
                  <a:txBody>
                    <a:bodyPr/>
                    <a:lstStyle/>
                    <a:p>
                      <a:r>
                        <a:rPr lang="en-US" sz="1600" dirty="0">
                          <a:latin typeface="Menlo" panose="020B0609030804020204" pitchFamily="49" charset="0"/>
                          <a:ea typeface="Menlo" panose="020B0609030804020204" pitchFamily="49" charset="0"/>
                          <a:cs typeface="Menlo" panose="020B0609030804020204" pitchFamily="49" charset="0"/>
                        </a:rPr>
                        <a:t>Protein</a:t>
                      </a:r>
                    </a:p>
                  </a:txBody>
                  <a:tcPr/>
                </a:tc>
                <a:tc>
                  <a:txBody>
                    <a:bodyPr/>
                    <a:lstStyle/>
                    <a:p>
                      <a:pPr algn="ctr"/>
                      <a:r>
                        <a:rPr lang="en-US" dirty="0"/>
                        <a:t>47.3</a:t>
                      </a:r>
                    </a:p>
                  </a:txBody>
                  <a:tcPr/>
                </a:tc>
                <a:tc>
                  <a:txBody>
                    <a:bodyPr/>
                    <a:lstStyle/>
                    <a:p>
                      <a:pPr algn="ctr"/>
                      <a:r>
                        <a:rPr lang="en-US" b="0" dirty="0">
                          <a:solidFill>
                            <a:schemeClr val="tx1"/>
                          </a:solidFill>
                        </a:rPr>
                        <a:t>46.8</a:t>
                      </a:r>
                    </a:p>
                  </a:txBody>
                  <a:tcPr/>
                </a:tc>
                <a:extLst>
                  <a:ext uri="{0D108BD9-81ED-4DB2-BD59-A6C34878D82A}">
                    <a16:rowId xmlns:a16="http://schemas.microsoft.com/office/drawing/2014/main" val="815405025"/>
                  </a:ext>
                </a:extLst>
              </a:tr>
              <a:tr h="370840">
                <a:tc>
                  <a:txBody>
                    <a:bodyPr/>
                    <a:lstStyle/>
                    <a:p>
                      <a:r>
                        <a:rPr lang="en-US" sz="1600" b="1" dirty="0">
                          <a:latin typeface="Menlo" panose="020B0609030804020204" pitchFamily="49" charset="0"/>
                          <a:ea typeface="Menlo" panose="020B0609030804020204" pitchFamily="49" charset="0"/>
                          <a:cs typeface="Menlo" panose="020B0609030804020204" pitchFamily="49" charset="0"/>
                        </a:rPr>
                        <a:t>AVERAGE</a:t>
                      </a:r>
                    </a:p>
                  </a:txBody>
                  <a:tcPr/>
                </a:tc>
                <a:tc>
                  <a:txBody>
                    <a:bodyPr/>
                    <a:lstStyle/>
                    <a:p>
                      <a:pPr algn="ctr"/>
                      <a:r>
                        <a:rPr lang="en-US" b="1" dirty="0"/>
                        <a:t>46.6</a:t>
                      </a:r>
                    </a:p>
                  </a:txBody>
                  <a:tcPr/>
                </a:tc>
                <a:tc>
                  <a:txBody>
                    <a:bodyPr/>
                    <a:lstStyle/>
                    <a:p>
                      <a:pPr algn="ctr"/>
                      <a:r>
                        <a:rPr lang="en-US" b="1" dirty="0">
                          <a:solidFill>
                            <a:schemeClr val="tx1"/>
                          </a:solidFill>
                        </a:rPr>
                        <a:t>46.8</a:t>
                      </a:r>
                    </a:p>
                  </a:txBody>
                  <a:tcPr/>
                </a:tc>
                <a:extLst>
                  <a:ext uri="{0D108BD9-81ED-4DB2-BD59-A6C34878D82A}">
                    <a16:rowId xmlns:a16="http://schemas.microsoft.com/office/drawing/2014/main" val="504588388"/>
                  </a:ext>
                </a:extLst>
              </a:tr>
            </a:tbl>
          </a:graphicData>
        </a:graphic>
      </p:graphicFrame>
      <p:sp>
        <p:nvSpPr>
          <p:cNvPr id="6" name="TextBox 5">
            <a:extLst>
              <a:ext uri="{FF2B5EF4-FFF2-40B4-BE49-F238E27FC236}">
                <a16:creationId xmlns:a16="http://schemas.microsoft.com/office/drawing/2014/main" id="{7F804688-6907-604A-9ABD-8B1A4D3FF421}"/>
              </a:ext>
            </a:extLst>
          </p:cNvPr>
          <p:cNvSpPr txBox="1"/>
          <p:nvPr/>
        </p:nvSpPr>
        <p:spPr>
          <a:xfrm>
            <a:off x="343635" y="5840815"/>
            <a:ext cx="8456729" cy="646331"/>
          </a:xfrm>
          <a:prstGeom prst="rect">
            <a:avLst/>
          </a:prstGeom>
          <a:solidFill>
            <a:schemeClr val="accent4">
              <a:lumMod val="20000"/>
              <a:lumOff val="80000"/>
            </a:schemeClr>
          </a:solidFill>
        </p:spPr>
        <p:txBody>
          <a:bodyPr wrap="square" rtlCol="0">
            <a:spAutoFit/>
          </a:bodyPr>
          <a:lstStyle/>
          <a:p>
            <a:r>
              <a:rPr lang="en-US" dirty="0"/>
              <a:t>Using perfect parses yielded negligible improvements.</a:t>
            </a:r>
          </a:p>
          <a:p>
            <a:r>
              <a:rPr lang="en-US" dirty="0"/>
              <a:t>In this framework, for this task, a naïve semantic parser is good enough!</a:t>
            </a:r>
          </a:p>
        </p:txBody>
      </p:sp>
    </p:spTree>
    <p:extLst>
      <p:ext uri="{BB962C8B-B14F-4D97-AF65-F5344CB8AC3E}">
        <p14:creationId xmlns:p14="http://schemas.microsoft.com/office/powerpoint/2010/main" val="3595911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BBDF6-13FC-5E43-93E8-9E7E39D6F0F4}"/>
              </a:ext>
            </a:extLst>
          </p:cNvPr>
          <p:cNvSpPr>
            <a:spLocks noGrp="1"/>
          </p:cNvSpPr>
          <p:nvPr>
            <p:ph type="title"/>
          </p:nvPr>
        </p:nvSpPr>
        <p:spPr/>
        <p:txBody>
          <a:bodyPr/>
          <a:lstStyle/>
          <a:p>
            <a:r>
              <a:rPr lang="en-US" dirty="0"/>
              <a:t>Limitations</a:t>
            </a:r>
          </a:p>
        </p:txBody>
      </p:sp>
      <p:sp>
        <p:nvSpPr>
          <p:cNvPr id="4" name="Slide Number Placeholder 3">
            <a:extLst>
              <a:ext uri="{FF2B5EF4-FFF2-40B4-BE49-F238E27FC236}">
                <a16:creationId xmlns:a16="http://schemas.microsoft.com/office/drawing/2014/main" id="{0DEBDFD4-4B7D-E343-B07F-DB0ECE2CF3D4}"/>
              </a:ext>
            </a:extLst>
          </p:cNvPr>
          <p:cNvSpPr>
            <a:spLocks noGrp="1"/>
          </p:cNvSpPr>
          <p:nvPr>
            <p:ph type="sldNum" sz="quarter" idx="12"/>
          </p:nvPr>
        </p:nvSpPr>
        <p:spPr/>
        <p:txBody>
          <a:bodyPr/>
          <a:lstStyle/>
          <a:p>
            <a:fld id="{50ED7F7D-0BF7-DF49-A005-0374284B4A14}" type="slidenum">
              <a:rPr lang="en-US" smtClean="0"/>
              <a:pPr/>
              <a:t>27</a:t>
            </a:fld>
            <a:endParaRPr lang="en-US" dirty="0"/>
          </a:p>
        </p:txBody>
      </p:sp>
      <p:sp>
        <p:nvSpPr>
          <p:cNvPr id="5" name="Rounded Rectangular Callout 4">
            <a:extLst>
              <a:ext uri="{FF2B5EF4-FFF2-40B4-BE49-F238E27FC236}">
                <a16:creationId xmlns:a16="http://schemas.microsoft.com/office/drawing/2014/main" id="{554415BF-390B-6747-8F4C-560B1F959DE1}"/>
              </a:ext>
            </a:extLst>
          </p:cNvPr>
          <p:cNvSpPr/>
          <p:nvPr/>
        </p:nvSpPr>
        <p:spPr>
          <a:xfrm>
            <a:off x="2834640" y="2569987"/>
            <a:ext cx="4589405" cy="767302"/>
          </a:xfrm>
          <a:prstGeom prst="wedgeRoundRectCallout">
            <a:avLst>
              <a:gd name="adj1" fmla="val 23687"/>
              <a:gd name="adj2" fmla="val 49562"/>
              <a:gd name="adj3" fmla="val 16667"/>
            </a:avLst>
          </a:prstGeom>
          <a:solidFill>
            <a:srgbClr val="00A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indent="0" algn="ctr" fontAlgn="auto">
              <a:lnSpc>
                <a:spcPct val="80000"/>
              </a:lnSpc>
              <a:spcBef>
                <a:spcPts val="0"/>
              </a:spcBef>
              <a:spcAft>
                <a:spcPts val="0"/>
              </a:spcAft>
              <a:buClrTx/>
              <a:buSzTx/>
              <a:buFontTx/>
              <a:buNone/>
              <a:tabLst/>
            </a:pPr>
            <a:r>
              <a:rPr lang="en-US" sz="2400" dirty="0">
                <a:solidFill>
                  <a:schemeClr val="bg1"/>
                </a:solidFill>
                <a:latin typeface="Avenir Light" charset="0"/>
                <a:ea typeface="Avenir Light" charset="0"/>
                <a:cs typeface="Avenir Light" charset="0"/>
                <a:sym typeface="DIN Condensed"/>
              </a:rPr>
              <a:t>Do you think person 1 is the spouse of person 2? Why?</a:t>
            </a:r>
          </a:p>
        </p:txBody>
      </p:sp>
      <p:sp>
        <p:nvSpPr>
          <p:cNvPr id="6" name="Rounded Rectangular Callout 5">
            <a:extLst>
              <a:ext uri="{FF2B5EF4-FFF2-40B4-BE49-F238E27FC236}">
                <a16:creationId xmlns:a16="http://schemas.microsoft.com/office/drawing/2014/main" id="{8636190C-801B-604F-BAEF-FF5B7907CAF8}"/>
              </a:ext>
            </a:extLst>
          </p:cNvPr>
          <p:cNvSpPr/>
          <p:nvPr/>
        </p:nvSpPr>
        <p:spPr>
          <a:xfrm>
            <a:off x="1692296" y="3497257"/>
            <a:ext cx="4453601" cy="767302"/>
          </a:xfrm>
          <a:prstGeom prst="wedgeRoundRectCallout">
            <a:avLst>
              <a:gd name="adj1" fmla="val -11586"/>
              <a:gd name="adj2" fmla="val 47916"/>
              <a:gd name="adj3" fmla="val 16667"/>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lnSpc>
                <a:spcPct val="80000"/>
              </a:lnSpc>
            </a:pPr>
            <a:r>
              <a:rPr lang="en-US" sz="2400" dirty="0">
                <a:latin typeface="Avenir Light" charset="0"/>
                <a:sym typeface="DIN Condensed"/>
              </a:rPr>
              <a:t>No, because it sounds like they’re just co-workers.</a:t>
            </a:r>
          </a:p>
        </p:txBody>
      </p:sp>
      <p:sp>
        <p:nvSpPr>
          <p:cNvPr id="7" name="Rounded Rectangular Callout 6">
            <a:extLst>
              <a:ext uri="{FF2B5EF4-FFF2-40B4-BE49-F238E27FC236}">
                <a16:creationId xmlns:a16="http://schemas.microsoft.com/office/drawing/2014/main" id="{FBDF7976-F9EB-A747-9CA3-46AE4AD28A84}"/>
              </a:ext>
            </a:extLst>
          </p:cNvPr>
          <p:cNvSpPr/>
          <p:nvPr/>
        </p:nvSpPr>
        <p:spPr>
          <a:xfrm>
            <a:off x="2834640" y="4464540"/>
            <a:ext cx="4591859" cy="440404"/>
          </a:xfrm>
          <a:prstGeom prst="wedgeRoundRectCallout">
            <a:avLst>
              <a:gd name="adj1" fmla="val 23687"/>
              <a:gd name="adj2" fmla="val 49065"/>
              <a:gd name="adj3" fmla="val 16667"/>
            </a:avLst>
          </a:prstGeom>
          <a:solidFill>
            <a:srgbClr val="00A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lnSpc>
                <a:spcPct val="80000"/>
              </a:lnSpc>
            </a:pPr>
            <a:r>
              <a:rPr lang="en-US" sz="2400" dirty="0">
                <a:solidFill>
                  <a:schemeClr val="bg1"/>
                </a:solidFill>
                <a:latin typeface="Avenir Light" charset="0"/>
                <a:sym typeface="DIN Condensed"/>
              </a:rPr>
              <a:t>What’s a co-worker?</a:t>
            </a:r>
          </a:p>
        </p:txBody>
      </p:sp>
      <p:pic>
        <p:nvPicPr>
          <p:cNvPr id="9" name="Picture 8">
            <a:extLst>
              <a:ext uri="{FF2B5EF4-FFF2-40B4-BE49-F238E27FC236}">
                <a16:creationId xmlns:a16="http://schemas.microsoft.com/office/drawing/2014/main" id="{30ACE964-C2AC-D240-A357-442A0A944699}"/>
              </a:ext>
            </a:extLst>
          </p:cNvPr>
          <p:cNvPicPr>
            <a:picLocks noChangeAspect="1"/>
          </p:cNvPicPr>
          <p:nvPr/>
        </p:nvPicPr>
        <p:blipFill>
          <a:blip r:embed="rId3"/>
          <a:stretch>
            <a:fillRect/>
          </a:stretch>
        </p:blipFill>
        <p:spPr>
          <a:xfrm>
            <a:off x="328232" y="2280585"/>
            <a:ext cx="1364064" cy="1364064"/>
          </a:xfrm>
          <a:prstGeom prst="rect">
            <a:avLst/>
          </a:prstGeom>
        </p:spPr>
      </p:pic>
      <p:sp>
        <p:nvSpPr>
          <p:cNvPr id="10" name="Rectangle 9">
            <a:extLst>
              <a:ext uri="{FF2B5EF4-FFF2-40B4-BE49-F238E27FC236}">
                <a16:creationId xmlns:a16="http://schemas.microsoft.com/office/drawing/2014/main" id="{72691D61-4A68-474E-836E-34D17B67CB69}"/>
              </a:ext>
            </a:extLst>
          </p:cNvPr>
          <p:cNvSpPr/>
          <p:nvPr/>
        </p:nvSpPr>
        <p:spPr>
          <a:xfrm>
            <a:off x="1271587" y="1503342"/>
            <a:ext cx="7243763" cy="617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0000"/>
                  <a:lumOff val="80000"/>
                </a:schemeClr>
              </a:solidFill>
              <a:latin typeface="Avenir Light" charset="0"/>
              <a:ea typeface="Avenir Light" charset="0"/>
              <a:cs typeface="Avenir Light" charset="0"/>
            </a:endParaRPr>
          </a:p>
        </p:txBody>
      </p:sp>
      <p:sp>
        <p:nvSpPr>
          <p:cNvPr id="11" name="Rectangle 10">
            <a:extLst>
              <a:ext uri="{FF2B5EF4-FFF2-40B4-BE49-F238E27FC236}">
                <a16:creationId xmlns:a16="http://schemas.microsoft.com/office/drawing/2014/main" id="{A92F4D26-1F48-FE4D-9915-E8C717BC8DF6}"/>
              </a:ext>
            </a:extLst>
          </p:cNvPr>
          <p:cNvSpPr/>
          <p:nvPr/>
        </p:nvSpPr>
        <p:spPr>
          <a:xfrm>
            <a:off x="1220704" y="1602306"/>
            <a:ext cx="7150664" cy="430887"/>
          </a:xfrm>
          <a:prstGeom prst="rect">
            <a:avLst/>
          </a:prstGeom>
        </p:spPr>
        <p:txBody>
          <a:bodyPr wrap="square">
            <a:spAutoFit/>
          </a:bodyPr>
          <a:lstStyle/>
          <a:p>
            <a:r>
              <a:rPr lang="en-US" sz="2200" dirty="0">
                <a:solidFill>
                  <a:sysClr val="windowText" lastClr="000000"/>
                </a:solidFill>
                <a:latin typeface="Avenir Light" charset="0"/>
                <a:ea typeface="Avenir Light" charset="0"/>
                <a:cs typeface="Avenir Light" charset="0"/>
              </a:rPr>
              <a:t>“</a:t>
            </a:r>
            <a:r>
              <a:rPr lang="en-US" sz="2200" dirty="0">
                <a:solidFill>
                  <a:srgbClr val="00B0F0"/>
                </a:solidFill>
                <a:latin typeface="Avenir Light" charset="0"/>
                <a:ea typeface="Avenir Light" charset="0"/>
                <a:cs typeface="Avenir Light" charset="0"/>
              </a:rPr>
              <a:t>Alice </a:t>
            </a:r>
            <a:r>
              <a:rPr lang="en-US" sz="2200" dirty="0">
                <a:solidFill>
                  <a:sysClr val="windowText" lastClr="000000"/>
                </a:solidFill>
                <a:latin typeface="Avenir Light" charset="0"/>
                <a:ea typeface="Avenir Light" charset="0"/>
                <a:cs typeface="Avenir Light" charset="0"/>
              </a:rPr>
              <a:t>beat </a:t>
            </a:r>
            <a:r>
              <a:rPr lang="en-US" sz="2200" dirty="0">
                <a:solidFill>
                  <a:schemeClr val="accent2"/>
                </a:solidFill>
                <a:latin typeface="Avenir Light" charset="0"/>
                <a:ea typeface="Avenir Light" charset="0"/>
                <a:cs typeface="Avenir Light" charset="0"/>
              </a:rPr>
              <a:t>Bob </a:t>
            </a:r>
            <a:r>
              <a:rPr lang="en-US" sz="2200" dirty="0">
                <a:solidFill>
                  <a:sysClr val="windowText" lastClr="000000"/>
                </a:solidFill>
                <a:latin typeface="Avenir Light" charset="0"/>
                <a:ea typeface="Avenir Light" charset="0"/>
                <a:cs typeface="Avenir Light" charset="0"/>
              </a:rPr>
              <a:t>in the annual office pool tournament.”</a:t>
            </a:r>
          </a:p>
        </p:txBody>
      </p:sp>
      <p:grpSp>
        <p:nvGrpSpPr>
          <p:cNvPr id="12" name="Group 11">
            <a:extLst>
              <a:ext uri="{FF2B5EF4-FFF2-40B4-BE49-F238E27FC236}">
                <a16:creationId xmlns:a16="http://schemas.microsoft.com/office/drawing/2014/main" id="{D9EBAD1F-7C03-9741-93CA-B95CF65363EB}"/>
              </a:ext>
            </a:extLst>
          </p:cNvPr>
          <p:cNvGrpSpPr/>
          <p:nvPr/>
        </p:nvGrpSpPr>
        <p:grpSpPr>
          <a:xfrm>
            <a:off x="7658968" y="2345642"/>
            <a:ext cx="1360800" cy="1360800"/>
            <a:chOff x="10094245" y="2123939"/>
            <a:chExt cx="1360800" cy="1360800"/>
          </a:xfrm>
        </p:grpSpPr>
        <p:sp>
          <p:nvSpPr>
            <p:cNvPr id="13" name="Oval 12">
              <a:extLst>
                <a:ext uri="{FF2B5EF4-FFF2-40B4-BE49-F238E27FC236}">
                  <a16:creationId xmlns:a16="http://schemas.microsoft.com/office/drawing/2014/main" id="{BF8E7BBB-0A82-FD43-A36D-6CE1D21CEE19}"/>
                </a:ext>
              </a:extLst>
            </p:cNvPr>
            <p:cNvSpPr/>
            <p:nvPr/>
          </p:nvSpPr>
          <p:spPr>
            <a:xfrm>
              <a:off x="10094245" y="2123939"/>
              <a:ext cx="1360800" cy="1360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4256B5-2BE0-904B-883A-A334CC693045}"/>
                </a:ext>
              </a:extLst>
            </p:cNvPr>
            <p:cNvGrpSpPr/>
            <p:nvPr/>
          </p:nvGrpSpPr>
          <p:grpSpPr>
            <a:xfrm>
              <a:off x="10252869" y="2433880"/>
              <a:ext cx="1056399" cy="873730"/>
              <a:chOff x="10252869" y="2469880"/>
              <a:chExt cx="1056399" cy="873730"/>
            </a:xfrm>
          </p:grpSpPr>
          <p:sp>
            <p:nvSpPr>
              <p:cNvPr id="15" name="Rectangle 14">
                <a:extLst>
                  <a:ext uri="{FF2B5EF4-FFF2-40B4-BE49-F238E27FC236}">
                    <a16:creationId xmlns:a16="http://schemas.microsoft.com/office/drawing/2014/main" id="{49D4D632-5900-8F4B-AB86-03269A06C46A}"/>
                  </a:ext>
                </a:extLst>
              </p:cNvPr>
              <p:cNvSpPr/>
              <p:nvPr/>
            </p:nvSpPr>
            <p:spPr>
              <a:xfrm>
                <a:off x="10288802" y="2513962"/>
                <a:ext cx="1018604" cy="6446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511FA2B-57A7-5640-B2AD-CAEF261EDC76}"/>
                  </a:ext>
                </a:extLst>
              </p:cNvPr>
              <p:cNvPicPr>
                <a:picLocks noChangeAspect="1"/>
              </p:cNvPicPr>
              <p:nvPr/>
            </p:nvPicPr>
            <p:blipFill>
              <a:blip r:embed="rId4"/>
              <a:stretch>
                <a:fillRect/>
              </a:stretch>
            </p:blipFill>
            <p:spPr>
              <a:xfrm>
                <a:off x="10252869" y="2469880"/>
                <a:ext cx="1056399" cy="873730"/>
              </a:xfrm>
              <a:prstGeom prst="rect">
                <a:avLst/>
              </a:prstGeom>
            </p:spPr>
          </p:pic>
        </p:grpSp>
      </p:grpSp>
      <p:sp>
        <p:nvSpPr>
          <p:cNvPr id="17" name="Rectangle 16">
            <a:extLst>
              <a:ext uri="{FF2B5EF4-FFF2-40B4-BE49-F238E27FC236}">
                <a16:creationId xmlns:a16="http://schemas.microsoft.com/office/drawing/2014/main" id="{9BA47E1A-E9B0-C04F-97EA-0DA60E1B50AD}"/>
              </a:ext>
            </a:extLst>
          </p:cNvPr>
          <p:cNvSpPr/>
          <p:nvPr/>
        </p:nvSpPr>
        <p:spPr>
          <a:xfrm>
            <a:off x="70278" y="3857455"/>
            <a:ext cx="1879971" cy="892552"/>
          </a:xfrm>
          <a:prstGeom prst="rect">
            <a:avLst/>
          </a:prstGeom>
        </p:spPr>
        <p:txBody>
          <a:bodyPr wrap="square">
            <a:spAutoFit/>
          </a:bodyPr>
          <a:lstStyle/>
          <a:p>
            <a:pPr algn="ctr"/>
            <a:r>
              <a:rPr lang="en-US" dirty="0"/>
              <a:t>Prefers</a:t>
            </a:r>
          </a:p>
          <a:p>
            <a:pPr algn="ctr"/>
            <a:r>
              <a:rPr lang="en-US" dirty="0"/>
              <a:t>High-level </a:t>
            </a:r>
          </a:p>
          <a:p>
            <a:pPr algn="ctr"/>
            <a:r>
              <a:rPr lang="en-US" sz="1400" dirty="0"/>
              <a:t>(e.g., “it says so”)</a:t>
            </a:r>
          </a:p>
        </p:txBody>
      </p:sp>
      <p:sp>
        <p:nvSpPr>
          <p:cNvPr id="18" name="Rectangle 17">
            <a:extLst>
              <a:ext uri="{FF2B5EF4-FFF2-40B4-BE49-F238E27FC236}">
                <a16:creationId xmlns:a16="http://schemas.microsoft.com/office/drawing/2014/main" id="{641013FD-A548-9C47-86D4-BE07CF06C782}"/>
              </a:ext>
            </a:extLst>
          </p:cNvPr>
          <p:cNvSpPr/>
          <p:nvPr/>
        </p:nvSpPr>
        <p:spPr>
          <a:xfrm>
            <a:off x="7288241" y="3896664"/>
            <a:ext cx="2102253" cy="1292662"/>
          </a:xfrm>
          <a:prstGeom prst="rect">
            <a:avLst/>
          </a:prstGeom>
        </p:spPr>
        <p:txBody>
          <a:bodyPr wrap="square">
            <a:spAutoFit/>
          </a:bodyPr>
          <a:lstStyle/>
          <a:p>
            <a:pPr algn="ctr"/>
            <a:r>
              <a:rPr lang="en-US" dirty="0"/>
              <a:t>Prefers</a:t>
            </a:r>
          </a:p>
          <a:p>
            <a:pPr algn="ctr"/>
            <a:r>
              <a:rPr lang="en-US" dirty="0"/>
              <a:t>Low-level</a:t>
            </a:r>
          </a:p>
          <a:p>
            <a:pPr algn="ctr"/>
            <a:r>
              <a:rPr lang="en-US" sz="1400" dirty="0"/>
              <a:t>(e.g., keywords, </a:t>
            </a:r>
          </a:p>
          <a:p>
            <a:pPr algn="ctr"/>
            <a:r>
              <a:rPr lang="en-US" sz="1400" dirty="0"/>
              <a:t>word distance, capitalization, etc.)</a:t>
            </a:r>
          </a:p>
        </p:txBody>
      </p:sp>
      <p:sp>
        <p:nvSpPr>
          <p:cNvPr id="19" name="TextBox 18">
            <a:extLst>
              <a:ext uri="{FF2B5EF4-FFF2-40B4-BE49-F238E27FC236}">
                <a16:creationId xmlns:a16="http://schemas.microsoft.com/office/drawing/2014/main" id="{7DF109E3-7804-9E46-B03D-650DBDF3145F}"/>
              </a:ext>
            </a:extLst>
          </p:cNvPr>
          <p:cNvSpPr txBox="1"/>
          <p:nvPr/>
        </p:nvSpPr>
        <p:spPr>
          <a:xfrm>
            <a:off x="343635" y="6110142"/>
            <a:ext cx="8456729" cy="369332"/>
          </a:xfrm>
          <a:prstGeom prst="rect">
            <a:avLst/>
          </a:prstGeom>
          <a:solidFill>
            <a:schemeClr val="accent4">
              <a:lumMod val="20000"/>
              <a:lumOff val="80000"/>
            </a:schemeClr>
          </a:solidFill>
        </p:spPr>
        <p:txBody>
          <a:bodyPr wrap="square" rtlCol="0">
            <a:spAutoFit/>
          </a:bodyPr>
          <a:lstStyle/>
          <a:p>
            <a:r>
              <a:rPr lang="en-US" dirty="0"/>
              <a:t>Users’ reasons for labeling are sometimes high-level concepts that are hard to parse.</a:t>
            </a:r>
          </a:p>
        </p:txBody>
      </p:sp>
    </p:spTree>
    <p:extLst>
      <p:ext uri="{BB962C8B-B14F-4D97-AF65-F5344CB8AC3E}">
        <p14:creationId xmlns:p14="http://schemas.microsoft.com/office/powerpoint/2010/main" val="782409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CCD0039-C2D4-A54B-B5AF-138F41D0AD30}"/>
              </a:ext>
            </a:extLst>
          </p:cNvPr>
          <p:cNvSpPr/>
          <p:nvPr/>
        </p:nvSpPr>
        <p:spPr>
          <a:xfrm>
            <a:off x="3044487" y="5755438"/>
            <a:ext cx="2775392" cy="4234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868E93-73A6-154B-BA8A-0AAA98988489}"/>
              </a:ext>
            </a:extLst>
          </p:cNvPr>
          <p:cNvSpPr>
            <a:spLocks noGrp="1"/>
          </p:cNvSpPr>
          <p:nvPr>
            <p:ph type="title"/>
          </p:nvPr>
        </p:nvSpPr>
        <p:spPr/>
        <p:txBody>
          <a:bodyPr/>
          <a:lstStyle/>
          <a:p>
            <a:r>
              <a:rPr lang="en-US" sz="4000" dirty="0"/>
              <a:t>Related Work: Data Programming</a:t>
            </a:r>
          </a:p>
        </p:txBody>
      </p:sp>
      <p:sp>
        <p:nvSpPr>
          <p:cNvPr id="3" name="Content Placeholder 2">
            <a:extLst>
              <a:ext uri="{FF2B5EF4-FFF2-40B4-BE49-F238E27FC236}">
                <a16:creationId xmlns:a16="http://schemas.microsoft.com/office/drawing/2014/main" id="{1F3F9DC2-37CE-4B48-B62E-108623BF4D58}"/>
              </a:ext>
            </a:extLst>
          </p:cNvPr>
          <p:cNvSpPr>
            <a:spLocks noGrp="1"/>
          </p:cNvSpPr>
          <p:nvPr>
            <p:ph idx="1"/>
          </p:nvPr>
        </p:nvSpPr>
        <p:spPr>
          <a:xfrm>
            <a:off x="628650" y="2363160"/>
            <a:ext cx="7886700" cy="3590123"/>
          </a:xfrm>
        </p:spPr>
        <p:txBody>
          <a:bodyPr/>
          <a:lstStyle/>
          <a:p>
            <a:endParaRPr lang="en-US" sz="2400" b="1" dirty="0"/>
          </a:p>
          <a:p>
            <a:r>
              <a:rPr lang="en-US" sz="2400" b="1" dirty="0"/>
              <a:t>Snorkel</a:t>
            </a:r>
            <a:r>
              <a:rPr lang="en-US" dirty="0"/>
              <a:t> </a:t>
            </a:r>
            <a:r>
              <a:rPr lang="en-US" sz="2400" dirty="0"/>
              <a:t>(Ratner et al., VLDB 2018)</a:t>
            </a:r>
            <a:endParaRPr lang="en-US" dirty="0"/>
          </a:p>
          <a:p>
            <a:pPr lvl="1"/>
            <a:r>
              <a:rPr lang="en-US" sz="2000" dirty="0"/>
              <a:t>Flagship platform for dataset creation from weak supervision</a:t>
            </a:r>
            <a:endParaRPr lang="en-US" sz="3200" dirty="0"/>
          </a:p>
          <a:p>
            <a:r>
              <a:rPr lang="en-US" sz="2400" b="1" dirty="0"/>
              <a:t>Structure Learning </a:t>
            </a:r>
            <a:r>
              <a:rPr lang="en-US" sz="2400" dirty="0"/>
              <a:t>(Bach et al., ICML 2017) </a:t>
            </a:r>
          </a:p>
          <a:p>
            <a:pPr lvl="1"/>
            <a:r>
              <a:rPr lang="en-US" sz="2000" dirty="0"/>
              <a:t>Learning dependencies between correlated labeling functions</a:t>
            </a:r>
            <a:endParaRPr lang="en-US" sz="3200" dirty="0"/>
          </a:p>
          <a:p>
            <a:r>
              <a:rPr lang="en-US" sz="2400" b="1" dirty="0"/>
              <a:t>Reef</a:t>
            </a:r>
            <a:r>
              <a:rPr lang="en-US" sz="2400" dirty="0"/>
              <a:t> (Varma and Ré, In Submission)</a:t>
            </a:r>
          </a:p>
          <a:p>
            <a:pPr lvl="1"/>
            <a:r>
              <a:rPr lang="en-US" sz="2000" dirty="0"/>
              <a:t>Auto-generating labeling functions from a small labeled set</a:t>
            </a:r>
          </a:p>
        </p:txBody>
      </p:sp>
      <p:sp>
        <p:nvSpPr>
          <p:cNvPr id="4" name="Slide Number Placeholder 3">
            <a:extLst>
              <a:ext uri="{FF2B5EF4-FFF2-40B4-BE49-F238E27FC236}">
                <a16:creationId xmlns:a16="http://schemas.microsoft.com/office/drawing/2014/main" id="{A2B1C02D-E1CC-D949-B0C0-3A9B04E7836A}"/>
              </a:ext>
            </a:extLst>
          </p:cNvPr>
          <p:cNvSpPr>
            <a:spLocks noGrp="1"/>
          </p:cNvSpPr>
          <p:nvPr>
            <p:ph type="sldNum" sz="quarter" idx="12"/>
          </p:nvPr>
        </p:nvSpPr>
        <p:spPr/>
        <p:txBody>
          <a:bodyPr/>
          <a:lstStyle/>
          <a:p>
            <a:fld id="{50ED7F7D-0BF7-DF49-A005-0374284B4A14}" type="slidenum">
              <a:rPr lang="en-US" smtClean="0"/>
              <a:pPr/>
              <a:t>28</a:t>
            </a:fld>
            <a:endParaRPr lang="en-US" dirty="0"/>
          </a:p>
        </p:txBody>
      </p:sp>
      <p:sp>
        <p:nvSpPr>
          <p:cNvPr id="6" name="Rectangle 5">
            <a:extLst>
              <a:ext uri="{FF2B5EF4-FFF2-40B4-BE49-F238E27FC236}">
                <a16:creationId xmlns:a16="http://schemas.microsoft.com/office/drawing/2014/main" id="{76C66693-01FA-5840-936E-21EF45C573C9}"/>
              </a:ext>
            </a:extLst>
          </p:cNvPr>
          <p:cNvSpPr/>
          <p:nvPr/>
        </p:nvSpPr>
        <p:spPr>
          <a:xfrm>
            <a:off x="3089457" y="5800408"/>
            <a:ext cx="2653291"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a:spAutoFit/>
          </a:bodyPr>
          <a:lstStyle/>
          <a:p>
            <a:pPr algn="ctr"/>
            <a:r>
              <a:rPr lang="en-US" sz="1600" b="1" dirty="0">
                <a:solidFill>
                  <a:schemeClr val="accent1"/>
                </a:solidFill>
                <a:latin typeface="Menlo" panose="020B0609030804020204" pitchFamily="49" charset="0"/>
                <a:ea typeface="Menlo" panose="020B0609030804020204" pitchFamily="49" charset="0"/>
                <a:cs typeface="Menlo" panose="020B0609030804020204" pitchFamily="49" charset="0"/>
              </a:rPr>
              <a:t>snorkel.stanford.edu</a:t>
            </a:r>
          </a:p>
        </p:txBody>
      </p:sp>
      <p:sp>
        <p:nvSpPr>
          <p:cNvPr id="7" name="Rectangle 6">
            <a:extLst>
              <a:ext uri="{FF2B5EF4-FFF2-40B4-BE49-F238E27FC236}">
                <a16:creationId xmlns:a16="http://schemas.microsoft.com/office/drawing/2014/main" id="{EA4A9338-922E-704D-BB6C-E7A9635811F5}"/>
              </a:ext>
            </a:extLst>
          </p:cNvPr>
          <p:cNvSpPr/>
          <p:nvPr/>
        </p:nvSpPr>
        <p:spPr>
          <a:xfrm>
            <a:off x="628650" y="1411228"/>
            <a:ext cx="8148119" cy="892552"/>
          </a:xfrm>
          <a:prstGeom prst="rect">
            <a:avLst/>
          </a:prstGeom>
        </p:spPr>
        <p:txBody>
          <a:bodyPr wrap="square">
            <a:spAutoFit/>
          </a:bodyPr>
          <a:lstStyle/>
          <a:p>
            <a:r>
              <a:rPr lang="en-US" sz="2800" dirty="0"/>
              <a:t>Common theme: </a:t>
            </a:r>
          </a:p>
          <a:p>
            <a:r>
              <a:rPr lang="en-US" sz="2400" dirty="0"/>
              <a:t>    </a:t>
            </a:r>
            <a:r>
              <a:rPr lang="en-US" sz="2000" dirty="0"/>
              <a:t>Use weak supervision (e.g., labeling functions) to generate training sets</a:t>
            </a:r>
            <a:endParaRPr lang="en-US" sz="2400" dirty="0"/>
          </a:p>
        </p:txBody>
      </p:sp>
    </p:spTree>
    <p:extLst>
      <p:ext uri="{BB962C8B-B14F-4D97-AF65-F5344CB8AC3E}">
        <p14:creationId xmlns:p14="http://schemas.microsoft.com/office/powerpoint/2010/main" val="120023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405B-D7FD-584F-A718-FF1FF78BF3E4}"/>
              </a:ext>
            </a:extLst>
          </p:cNvPr>
          <p:cNvSpPr>
            <a:spLocks noGrp="1"/>
          </p:cNvSpPr>
          <p:nvPr>
            <p:ph type="title"/>
          </p:nvPr>
        </p:nvSpPr>
        <p:spPr>
          <a:xfrm>
            <a:off x="381340" y="289537"/>
            <a:ext cx="8395429" cy="1325563"/>
          </a:xfrm>
        </p:spPr>
        <p:txBody>
          <a:bodyPr/>
          <a:lstStyle/>
          <a:p>
            <a:r>
              <a:rPr lang="en-US" sz="3600" dirty="0"/>
              <a:t>Related Work: Explanations as Features</a:t>
            </a:r>
          </a:p>
        </p:txBody>
      </p:sp>
      <p:sp>
        <p:nvSpPr>
          <p:cNvPr id="3" name="Content Placeholder 2">
            <a:extLst>
              <a:ext uri="{FF2B5EF4-FFF2-40B4-BE49-F238E27FC236}">
                <a16:creationId xmlns:a16="http://schemas.microsoft.com/office/drawing/2014/main" id="{541B4732-66A5-0F46-AFD1-4A3A84C68C3B}"/>
              </a:ext>
            </a:extLst>
          </p:cNvPr>
          <p:cNvSpPr>
            <a:spLocks noGrp="1"/>
          </p:cNvSpPr>
          <p:nvPr>
            <p:ph idx="1"/>
          </p:nvPr>
        </p:nvSpPr>
        <p:spPr>
          <a:xfrm>
            <a:off x="628650" y="1566530"/>
            <a:ext cx="7886700" cy="4610433"/>
          </a:xfrm>
        </p:spPr>
        <p:txBody>
          <a:bodyPr/>
          <a:lstStyle/>
          <a:p>
            <a:pPr marL="0" indent="0">
              <a:buNone/>
            </a:pPr>
            <a:r>
              <a:rPr lang="en-US" sz="1800" dirty="0"/>
              <a:t>(Srivastava et al., 2017)</a:t>
            </a:r>
          </a:p>
          <a:p>
            <a:pPr marL="0" indent="0">
              <a:buNone/>
            </a:pPr>
            <a:r>
              <a:rPr lang="en-US" sz="1800" dirty="0"/>
              <a:t>What if we use our explanations to make features instead of training labels?</a:t>
            </a:r>
          </a:p>
        </p:txBody>
      </p:sp>
      <p:sp>
        <p:nvSpPr>
          <p:cNvPr id="4" name="Slide Number Placeholder 3">
            <a:extLst>
              <a:ext uri="{FF2B5EF4-FFF2-40B4-BE49-F238E27FC236}">
                <a16:creationId xmlns:a16="http://schemas.microsoft.com/office/drawing/2014/main" id="{9876F58F-3BCF-D24A-9AAC-F5BD85002608}"/>
              </a:ext>
            </a:extLst>
          </p:cNvPr>
          <p:cNvSpPr>
            <a:spLocks noGrp="1"/>
          </p:cNvSpPr>
          <p:nvPr>
            <p:ph type="sldNum" sz="quarter" idx="12"/>
          </p:nvPr>
        </p:nvSpPr>
        <p:spPr/>
        <p:txBody>
          <a:bodyPr/>
          <a:lstStyle/>
          <a:p>
            <a:fld id="{50ED7F7D-0BF7-DF49-A005-0374284B4A14}" type="slidenum">
              <a:rPr lang="en-US" smtClean="0"/>
              <a:pPr/>
              <a:t>29</a:t>
            </a:fld>
            <a:endParaRPr lang="en-US" dirty="0"/>
          </a:p>
        </p:txBody>
      </p:sp>
      <p:sp>
        <p:nvSpPr>
          <p:cNvPr id="5" name="Rectangle 4">
            <a:extLst>
              <a:ext uri="{FF2B5EF4-FFF2-40B4-BE49-F238E27FC236}">
                <a16:creationId xmlns:a16="http://schemas.microsoft.com/office/drawing/2014/main" id="{999D54CF-1487-004E-A0CA-58398B0B9FB7}"/>
              </a:ext>
            </a:extLst>
          </p:cNvPr>
          <p:cNvSpPr/>
          <p:nvPr/>
        </p:nvSpPr>
        <p:spPr>
          <a:xfrm>
            <a:off x="493295" y="3454616"/>
            <a:ext cx="766557" cy="338554"/>
          </a:xfrm>
          <a:prstGeom prst="rect">
            <a:avLst/>
          </a:prstGeom>
        </p:spPr>
        <p:txBody>
          <a:bodyPr wrap="none">
            <a:spAutoFit/>
          </a:bodyPr>
          <a:lstStyle/>
          <a:p>
            <a:r>
              <a:rPr lang="en-US" sz="1600" dirty="0" err="1">
                <a:latin typeface="Avenir Next" charset="0"/>
                <a:ea typeface="Avenir Next" charset="0"/>
                <a:cs typeface="Avenir Next" charset="0"/>
              </a:rPr>
              <a:t>Exp</a:t>
            </a:r>
            <a:r>
              <a:rPr lang="en-US" sz="1600" dirty="0">
                <a:latin typeface="Avenir Next" charset="0"/>
                <a:ea typeface="Avenir Next" charset="0"/>
                <a:cs typeface="Avenir Next" charset="0"/>
              </a:rPr>
              <a:t> 1:</a:t>
            </a:r>
          </a:p>
        </p:txBody>
      </p:sp>
      <p:sp>
        <p:nvSpPr>
          <p:cNvPr id="6" name="Rectangle 5">
            <a:extLst>
              <a:ext uri="{FF2B5EF4-FFF2-40B4-BE49-F238E27FC236}">
                <a16:creationId xmlns:a16="http://schemas.microsoft.com/office/drawing/2014/main" id="{D54BF282-A66D-9342-A47E-E48D8AFDAEDF}"/>
              </a:ext>
            </a:extLst>
          </p:cNvPr>
          <p:cNvSpPr/>
          <p:nvPr/>
        </p:nvSpPr>
        <p:spPr>
          <a:xfrm>
            <a:off x="493295" y="3850038"/>
            <a:ext cx="766557" cy="338554"/>
          </a:xfrm>
          <a:prstGeom prst="rect">
            <a:avLst/>
          </a:prstGeom>
        </p:spPr>
        <p:txBody>
          <a:bodyPr wrap="none">
            <a:spAutoFit/>
          </a:bodyPr>
          <a:lstStyle/>
          <a:p>
            <a:r>
              <a:rPr lang="en-US" sz="1600" dirty="0" err="1">
                <a:latin typeface="Avenir Next" charset="0"/>
                <a:ea typeface="Avenir Next" charset="0"/>
                <a:cs typeface="Avenir Next" charset="0"/>
              </a:rPr>
              <a:t>Exp</a:t>
            </a:r>
            <a:r>
              <a:rPr lang="en-US" sz="1600" dirty="0">
                <a:latin typeface="Avenir Next" charset="0"/>
                <a:ea typeface="Avenir Next" charset="0"/>
                <a:cs typeface="Avenir Next" charset="0"/>
              </a:rPr>
              <a:t> 2:</a:t>
            </a:r>
          </a:p>
        </p:txBody>
      </p:sp>
      <p:sp>
        <p:nvSpPr>
          <p:cNvPr id="7" name="Rectangle 6">
            <a:extLst>
              <a:ext uri="{FF2B5EF4-FFF2-40B4-BE49-F238E27FC236}">
                <a16:creationId xmlns:a16="http://schemas.microsoft.com/office/drawing/2014/main" id="{AE5FED3B-086E-3141-B323-39E77E613913}"/>
              </a:ext>
            </a:extLst>
          </p:cNvPr>
          <p:cNvSpPr/>
          <p:nvPr/>
        </p:nvSpPr>
        <p:spPr>
          <a:xfrm>
            <a:off x="493295" y="4230647"/>
            <a:ext cx="766557" cy="338554"/>
          </a:xfrm>
          <a:prstGeom prst="rect">
            <a:avLst/>
          </a:prstGeom>
        </p:spPr>
        <p:txBody>
          <a:bodyPr wrap="none">
            <a:spAutoFit/>
          </a:bodyPr>
          <a:lstStyle/>
          <a:p>
            <a:r>
              <a:rPr lang="en-US" sz="1600" dirty="0" err="1">
                <a:latin typeface="Avenir Next" charset="0"/>
                <a:ea typeface="Avenir Next" charset="0"/>
                <a:cs typeface="Avenir Next" charset="0"/>
              </a:rPr>
              <a:t>Exp</a:t>
            </a:r>
            <a:r>
              <a:rPr lang="en-US" sz="1600" dirty="0">
                <a:latin typeface="Avenir Next" charset="0"/>
                <a:ea typeface="Avenir Next" charset="0"/>
                <a:cs typeface="Avenir Next" charset="0"/>
              </a:rPr>
              <a:t> 3:</a:t>
            </a:r>
          </a:p>
        </p:txBody>
      </p:sp>
      <p:sp>
        <p:nvSpPr>
          <p:cNvPr id="8" name="Oval 7">
            <a:extLst>
              <a:ext uri="{FF2B5EF4-FFF2-40B4-BE49-F238E27FC236}">
                <a16:creationId xmlns:a16="http://schemas.microsoft.com/office/drawing/2014/main" id="{2425FB79-4E48-A443-9C45-7AC395857723}"/>
              </a:ext>
            </a:extLst>
          </p:cNvPr>
          <p:cNvSpPr/>
          <p:nvPr/>
        </p:nvSpPr>
        <p:spPr>
          <a:xfrm>
            <a:off x="1314091" y="392036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9" name="Oval 8">
            <a:extLst>
              <a:ext uri="{FF2B5EF4-FFF2-40B4-BE49-F238E27FC236}">
                <a16:creationId xmlns:a16="http://schemas.microsoft.com/office/drawing/2014/main" id="{96B1A586-102F-234E-8746-721BDBB5D1F7}"/>
              </a:ext>
            </a:extLst>
          </p:cNvPr>
          <p:cNvSpPr/>
          <p:nvPr/>
        </p:nvSpPr>
        <p:spPr>
          <a:xfrm>
            <a:off x="1963141" y="392036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0" name="Oval 9">
            <a:extLst>
              <a:ext uri="{FF2B5EF4-FFF2-40B4-BE49-F238E27FC236}">
                <a16:creationId xmlns:a16="http://schemas.microsoft.com/office/drawing/2014/main" id="{25ED6510-5AD5-F14E-9EE1-0FB6F2A81651}"/>
              </a:ext>
            </a:extLst>
          </p:cNvPr>
          <p:cNvSpPr/>
          <p:nvPr/>
        </p:nvSpPr>
        <p:spPr>
          <a:xfrm>
            <a:off x="1638616" y="392036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1" name="Oval 10">
            <a:extLst>
              <a:ext uri="{FF2B5EF4-FFF2-40B4-BE49-F238E27FC236}">
                <a16:creationId xmlns:a16="http://schemas.microsoft.com/office/drawing/2014/main" id="{492C9ECB-4CBB-804D-98EA-37A58ED00D55}"/>
              </a:ext>
            </a:extLst>
          </p:cNvPr>
          <p:cNvSpPr/>
          <p:nvPr/>
        </p:nvSpPr>
        <p:spPr>
          <a:xfrm>
            <a:off x="2936716" y="392036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2" name="Oval 11">
            <a:extLst>
              <a:ext uri="{FF2B5EF4-FFF2-40B4-BE49-F238E27FC236}">
                <a16:creationId xmlns:a16="http://schemas.microsoft.com/office/drawing/2014/main" id="{96424A54-38FE-F143-BC47-023B1370D040}"/>
              </a:ext>
            </a:extLst>
          </p:cNvPr>
          <p:cNvSpPr/>
          <p:nvPr/>
        </p:nvSpPr>
        <p:spPr>
          <a:xfrm>
            <a:off x="2287666" y="392036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3" name="Oval 12">
            <a:extLst>
              <a:ext uri="{FF2B5EF4-FFF2-40B4-BE49-F238E27FC236}">
                <a16:creationId xmlns:a16="http://schemas.microsoft.com/office/drawing/2014/main" id="{2E2B7C63-1FF0-8048-B24B-E26DB0A83082}"/>
              </a:ext>
            </a:extLst>
          </p:cNvPr>
          <p:cNvSpPr/>
          <p:nvPr/>
        </p:nvSpPr>
        <p:spPr>
          <a:xfrm>
            <a:off x="2612191" y="392036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4" name="Oval 13">
            <a:extLst>
              <a:ext uri="{FF2B5EF4-FFF2-40B4-BE49-F238E27FC236}">
                <a16:creationId xmlns:a16="http://schemas.microsoft.com/office/drawing/2014/main" id="{9306496D-02CC-4B49-BEBF-8ECB1AA03C54}"/>
              </a:ext>
            </a:extLst>
          </p:cNvPr>
          <p:cNvSpPr/>
          <p:nvPr/>
        </p:nvSpPr>
        <p:spPr>
          <a:xfrm>
            <a:off x="3261241" y="392036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 name="Oval 14">
            <a:extLst>
              <a:ext uri="{FF2B5EF4-FFF2-40B4-BE49-F238E27FC236}">
                <a16:creationId xmlns:a16="http://schemas.microsoft.com/office/drawing/2014/main" id="{6AF01A92-B4EB-0041-9E09-39087272766E}"/>
              </a:ext>
            </a:extLst>
          </p:cNvPr>
          <p:cNvSpPr/>
          <p:nvPr/>
        </p:nvSpPr>
        <p:spPr>
          <a:xfrm>
            <a:off x="3585766" y="392864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6" name="Oval 15">
            <a:extLst>
              <a:ext uri="{FF2B5EF4-FFF2-40B4-BE49-F238E27FC236}">
                <a16:creationId xmlns:a16="http://schemas.microsoft.com/office/drawing/2014/main" id="{B28189EF-1B48-234E-9C39-78B3205F67E2}"/>
              </a:ext>
            </a:extLst>
          </p:cNvPr>
          <p:cNvSpPr/>
          <p:nvPr/>
        </p:nvSpPr>
        <p:spPr>
          <a:xfrm>
            <a:off x="1317447" y="3535340"/>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17" name="Oval 16">
            <a:extLst>
              <a:ext uri="{FF2B5EF4-FFF2-40B4-BE49-F238E27FC236}">
                <a16:creationId xmlns:a16="http://schemas.microsoft.com/office/drawing/2014/main" id="{CD7B5A9C-1C4B-7E45-8B9D-4165E513FB12}"/>
              </a:ext>
            </a:extLst>
          </p:cNvPr>
          <p:cNvSpPr/>
          <p:nvPr/>
        </p:nvSpPr>
        <p:spPr>
          <a:xfrm>
            <a:off x="1966497" y="3535340"/>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8" name="Oval 17">
            <a:extLst>
              <a:ext uri="{FF2B5EF4-FFF2-40B4-BE49-F238E27FC236}">
                <a16:creationId xmlns:a16="http://schemas.microsoft.com/office/drawing/2014/main" id="{C65CAA1A-DF6A-844A-900D-F958AC13AB2E}"/>
              </a:ext>
            </a:extLst>
          </p:cNvPr>
          <p:cNvSpPr/>
          <p:nvPr/>
        </p:nvSpPr>
        <p:spPr>
          <a:xfrm>
            <a:off x="1641972" y="3535340"/>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9" name="Oval 18">
            <a:extLst>
              <a:ext uri="{FF2B5EF4-FFF2-40B4-BE49-F238E27FC236}">
                <a16:creationId xmlns:a16="http://schemas.microsoft.com/office/drawing/2014/main" id="{3C38CAC9-9BAB-E541-AF50-48D76C3A9352}"/>
              </a:ext>
            </a:extLst>
          </p:cNvPr>
          <p:cNvSpPr/>
          <p:nvPr/>
        </p:nvSpPr>
        <p:spPr>
          <a:xfrm>
            <a:off x="2940072" y="3535340"/>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0" name="Oval 19">
            <a:extLst>
              <a:ext uri="{FF2B5EF4-FFF2-40B4-BE49-F238E27FC236}">
                <a16:creationId xmlns:a16="http://schemas.microsoft.com/office/drawing/2014/main" id="{6E688C0A-48E5-4D4B-BFED-BA5D616084A6}"/>
              </a:ext>
            </a:extLst>
          </p:cNvPr>
          <p:cNvSpPr/>
          <p:nvPr/>
        </p:nvSpPr>
        <p:spPr>
          <a:xfrm>
            <a:off x="2291022" y="3535340"/>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1" name="Oval 20">
            <a:extLst>
              <a:ext uri="{FF2B5EF4-FFF2-40B4-BE49-F238E27FC236}">
                <a16:creationId xmlns:a16="http://schemas.microsoft.com/office/drawing/2014/main" id="{09408F05-0567-A049-87C4-91E5913802A0}"/>
              </a:ext>
            </a:extLst>
          </p:cNvPr>
          <p:cNvSpPr/>
          <p:nvPr/>
        </p:nvSpPr>
        <p:spPr>
          <a:xfrm>
            <a:off x="2615547" y="3535340"/>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2" name="Oval 21">
            <a:extLst>
              <a:ext uri="{FF2B5EF4-FFF2-40B4-BE49-F238E27FC236}">
                <a16:creationId xmlns:a16="http://schemas.microsoft.com/office/drawing/2014/main" id="{ED876DE8-66E7-C940-B582-80CFF836C383}"/>
              </a:ext>
            </a:extLst>
          </p:cNvPr>
          <p:cNvSpPr/>
          <p:nvPr/>
        </p:nvSpPr>
        <p:spPr>
          <a:xfrm>
            <a:off x="3264597" y="3535340"/>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3" name="Oval 22">
            <a:extLst>
              <a:ext uri="{FF2B5EF4-FFF2-40B4-BE49-F238E27FC236}">
                <a16:creationId xmlns:a16="http://schemas.microsoft.com/office/drawing/2014/main" id="{F245398B-2F90-0542-B822-DF58E0504AFF}"/>
              </a:ext>
            </a:extLst>
          </p:cNvPr>
          <p:cNvSpPr/>
          <p:nvPr/>
        </p:nvSpPr>
        <p:spPr>
          <a:xfrm>
            <a:off x="3913648" y="3535340"/>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E42CB10-37C3-1D4F-BF17-205B12EDBC20}"/>
              </a:ext>
            </a:extLst>
          </p:cNvPr>
          <p:cNvSpPr/>
          <p:nvPr/>
        </p:nvSpPr>
        <p:spPr>
          <a:xfrm>
            <a:off x="3589122" y="3543615"/>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5" name="Rectangle 24">
            <a:extLst>
              <a:ext uri="{FF2B5EF4-FFF2-40B4-BE49-F238E27FC236}">
                <a16:creationId xmlns:a16="http://schemas.microsoft.com/office/drawing/2014/main" id="{836738E0-8BAD-AD4E-9BEA-67603BCC9FE9}"/>
              </a:ext>
            </a:extLst>
          </p:cNvPr>
          <p:cNvSpPr/>
          <p:nvPr/>
        </p:nvSpPr>
        <p:spPr>
          <a:xfrm>
            <a:off x="493295" y="4639063"/>
            <a:ext cx="766557" cy="338554"/>
          </a:xfrm>
          <a:prstGeom prst="rect">
            <a:avLst/>
          </a:prstGeom>
        </p:spPr>
        <p:txBody>
          <a:bodyPr wrap="none">
            <a:spAutoFit/>
          </a:bodyPr>
          <a:lstStyle/>
          <a:p>
            <a:r>
              <a:rPr lang="en-US" sz="1600" dirty="0" err="1">
                <a:latin typeface="Avenir Next" charset="0"/>
                <a:ea typeface="Avenir Next" charset="0"/>
                <a:cs typeface="Avenir Next" charset="0"/>
              </a:rPr>
              <a:t>Exp</a:t>
            </a:r>
            <a:r>
              <a:rPr lang="en-US" sz="1600" dirty="0">
                <a:latin typeface="Avenir Next" charset="0"/>
                <a:ea typeface="Avenir Next" charset="0"/>
                <a:cs typeface="Avenir Next" charset="0"/>
              </a:rPr>
              <a:t> 4:</a:t>
            </a:r>
          </a:p>
        </p:txBody>
      </p:sp>
      <p:sp>
        <p:nvSpPr>
          <p:cNvPr id="26" name="Oval 25">
            <a:extLst>
              <a:ext uri="{FF2B5EF4-FFF2-40B4-BE49-F238E27FC236}">
                <a16:creationId xmlns:a16="http://schemas.microsoft.com/office/drawing/2014/main" id="{333F7A6F-C8A4-0A4C-AC34-71C4A2710F55}"/>
              </a:ext>
            </a:extLst>
          </p:cNvPr>
          <p:cNvSpPr/>
          <p:nvPr/>
        </p:nvSpPr>
        <p:spPr>
          <a:xfrm>
            <a:off x="1315259" y="470439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27" name="Oval 26">
            <a:extLst>
              <a:ext uri="{FF2B5EF4-FFF2-40B4-BE49-F238E27FC236}">
                <a16:creationId xmlns:a16="http://schemas.microsoft.com/office/drawing/2014/main" id="{DF9820C6-90C5-EC4E-8A87-CA5480118EFA}"/>
              </a:ext>
            </a:extLst>
          </p:cNvPr>
          <p:cNvSpPr/>
          <p:nvPr/>
        </p:nvSpPr>
        <p:spPr>
          <a:xfrm>
            <a:off x="1964309" y="470439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8" name="Oval 27">
            <a:extLst>
              <a:ext uri="{FF2B5EF4-FFF2-40B4-BE49-F238E27FC236}">
                <a16:creationId xmlns:a16="http://schemas.microsoft.com/office/drawing/2014/main" id="{4AF5E7EF-641C-7249-A0A7-93045730B935}"/>
              </a:ext>
            </a:extLst>
          </p:cNvPr>
          <p:cNvSpPr/>
          <p:nvPr/>
        </p:nvSpPr>
        <p:spPr>
          <a:xfrm>
            <a:off x="1639784" y="470439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29" name="Oval 28">
            <a:extLst>
              <a:ext uri="{FF2B5EF4-FFF2-40B4-BE49-F238E27FC236}">
                <a16:creationId xmlns:a16="http://schemas.microsoft.com/office/drawing/2014/main" id="{0709FF8E-6036-E04F-82D6-DDDD966412C8}"/>
              </a:ext>
            </a:extLst>
          </p:cNvPr>
          <p:cNvSpPr/>
          <p:nvPr/>
        </p:nvSpPr>
        <p:spPr>
          <a:xfrm>
            <a:off x="2937884" y="470439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0" name="Oval 29">
            <a:extLst>
              <a:ext uri="{FF2B5EF4-FFF2-40B4-BE49-F238E27FC236}">
                <a16:creationId xmlns:a16="http://schemas.microsoft.com/office/drawing/2014/main" id="{F4D65E94-B2B3-3044-86E9-D536871869B8}"/>
              </a:ext>
            </a:extLst>
          </p:cNvPr>
          <p:cNvSpPr/>
          <p:nvPr/>
        </p:nvSpPr>
        <p:spPr>
          <a:xfrm>
            <a:off x="2288834" y="470439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1" name="Oval 30">
            <a:extLst>
              <a:ext uri="{FF2B5EF4-FFF2-40B4-BE49-F238E27FC236}">
                <a16:creationId xmlns:a16="http://schemas.microsoft.com/office/drawing/2014/main" id="{7186E4AE-AD89-F442-B540-F4A9A5456BEB}"/>
              </a:ext>
            </a:extLst>
          </p:cNvPr>
          <p:cNvSpPr/>
          <p:nvPr/>
        </p:nvSpPr>
        <p:spPr>
          <a:xfrm>
            <a:off x="2613359" y="470439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2" name="Oval 31">
            <a:extLst>
              <a:ext uri="{FF2B5EF4-FFF2-40B4-BE49-F238E27FC236}">
                <a16:creationId xmlns:a16="http://schemas.microsoft.com/office/drawing/2014/main" id="{244A1262-8AA3-CD40-BED6-D1F6C31BD02B}"/>
              </a:ext>
            </a:extLst>
          </p:cNvPr>
          <p:cNvSpPr/>
          <p:nvPr/>
        </p:nvSpPr>
        <p:spPr>
          <a:xfrm>
            <a:off x="3262409" y="4704397"/>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3" name="Oval 32">
            <a:extLst>
              <a:ext uri="{FF2B5EF4-FFF2-40B4-BE49-F238E27FC236}">
                <a16:creationId xmlns:a16="http://schemas.microsoft.com/office/drawing/2014/main" id="{5BCDCF5B-2033-8143-BDDB-47B3C97A64C4}"/>
              </a:ext>
            </a:extLst>
          </p:cNvPr>
          <p:cNvSpPr/>
          <p:nvPr/>
        </p:nvSpPr>
        <p:spPr>
          <a:xfrm>
            <a:off x="3911460" y="4704397"/>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9AD3BFC-EAAF-1749-90BD-0B4EC57FA24E}"/>
              </a:ext>
            </a:extLst>
          </p:cNvPr>
          <p:cNvSpPr/>
          <p:nvPr/>
        </p:nvSpPr>
        <p:spPr>
          <a:xfrm>
            <a:off x="3586934" y="4704397"/>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5" name="Oval 34">
            <a:extLst>
              <a:ext uri="{FF2B5EF4-FFF2-40B4-BE49-F238E27FC236}">
                <a16:creationId xmlns:a16="http://schemas.microsoft.com/office/drawing/2014/main" id="{ABAA3073-6D21-2647-8131-4550F47D02F3}"/>
              </a:ext>
            </a:extLst>
          </p:cNvPr>
          <p:cNvSpPr/>
          <p:nvPr/>
        </p:nvSpPr>
        <p:spPr>
          <a:xfrm>
            <a:off x="1315702" y="429462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36" name="Oval 35">
            <a:extLst>
              <a:ext uri="{FF2B5EF4-FFF2-40B4-BE49-F238E27FC236}">
                <a16:creationId xmlns:a16="http://schemas.microsoft.com/office/drawing/2014/main" id="{7933984F-08F2-D345-BD01-1E240361DA70}"/>
              </a:ext>
            </a:extLst>
          </p:cNvPr>
          <p:cNvSpPr/>
          <p:nvPr/>
        </p:nvSpPr>
        <p:spPr>
          <a:xfrm>
            <a:off x="1964752" y="429462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7" name="Oval 36">
            <a:extLst>
              <a:ext uri="{FF2B5EF4-FFF2-40B4-BE49-F238E27FC236}">
                <a16:creationId xmlns:a16="http://schemas.microsoft.com/office/drawing/2014/main" id="{42B8BF33-EA5F-2640-880E-76C767231841}"/>
              </a:ext>
            </a:extLst>
          </p:cNvPr>
          <p:cNvSpPr/>
          <p:nvPr/>
        </p:nvSpPr>
        <p:spPr>
          <a:xfrm>
            <a:off x="1640227" y="429462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8" name="Oval 37">
            <a:extLst>
              <a:ext uri="{FF2B5EF4-FFF2-40B4-BE49-F238E27FC236}">
                <a16:creationId xmlns:a16="http://schemas.microsoft.com/office/drawing/2014/main" id="{7AC99B27-1137-1247-A4C4-FDC259345126}"/>
              </a:ext>
            </a:extLst>
          </p:cNvPr>
          <p:cNvSpPr/>
          <p:nvPr/>
        </p:nvSpPr>
        <p:spPr>
          <a:xfrm>
            <a:off x="2938327" y="4294622"/>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39" name="Oval 38">
            <a:extLst>
              <a:ext uri="{FF2B5EF4-FFF2-40B4-BE49-F238E27FC236}">
                <a16:creationId xmlns:a16="http://schemas.microsoft.com/office/drawing/2014/main" id="{49D35F29-2F6C-A64C-ACB4-C9C61EEC2D41}"/>
              </a:ext>
            </a:extLst>
          </p:cNvPr>
          <p:cNvSpPr/>
          <p:nvPr/>
        </p:nvSpPr>
        <p:spPr>
          <a:xfrm>
            <a:off x="2289277" y="429462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0" name="Oval 39">
            <a:extLst>
              <a:ext uri="{FF2B5EF4-FFF2-40B4-BE49-F238E27FC236}">
                <a16:creationId xmlns:a16="http://schemas.microsoft.com/office/drawing/2014/main" id="{EC327DDB-01B4-4D45-AF29-20DBF4CD85BC}"/>
              </a:ext>
            </a:extLst>
          </p:cNvPr>
          <p:cNvSpPr/>
          <p:nvPr/>
        </p:nvSpPr>
        <p:spPr>
          <a:xfrm>
            <a:off x="2613802" y="429462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1" name="Oval 40">
            <a:extLst>
              <a:ext uri="{FF2B5EF4-FFF2-40B4-BE49-F238E27FC236}">
                <a16:creationId xmlns:a16="http://schemas.microsoft.com/office/drawing/2014/main" id="{1F687835-7F6D-114C-8F90-AAA714BC683E}"/>
              </a:ext>
            </a:extLst>
          </p:cNvPr>
          <p:cNvSpPr/>
          <p:nvPr/>
        </p:nvSpPr>
        <p:spPr>
          <a:xfrm>
            <a:off x="3262852" y="429462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2" name="Oval 41">
            <a:extLst>
              <a:ext uri="{FF2B5EF4-FFF2-40B4-BE49-F238E27FC236}">
                <a16:creationId xmlns:a16="http://schemas.microsoft.com/office/drawing/2014/main" id="{46673313-4403-AB4D-B987-5DE8DAB85542}"/>
              </a:ext>
            </a:extLst>
          </p:cNvPr>
          <p:cNvSpPr/>
          <p:nvPr/>
        </p:nvSpPr>
        <p:spPr>
          <a:xfrm>
            <a:off x="3911903" y="4294622"/>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EF88DDF-A0C4-BA46-8718-AC49D84600A4}"/>
              </a:ext>
            </a:extLst>
          </p:cNvPr>
          <p:cNvSpPr/>
          <p:nvPr/>
        </p:nvSpPr>
        <p:spPr>
          <a:xfrm>
            <a:off x="3587377" y="4294622"/>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4" name="Oval 43">
            <a:extLst>
              <a:ext uri="{FF2B5EF4-FFF2-40B4-BE49-F238E27FC236}">
                <a16:creationId xmlns:a16="http://schemas.microsoft.com/office/drawing/2014/main" id="{3F1C7807-1333-A744-AD66-44CEC0671A70}"/>
              </a:ext>
            </a:extLst>
          </p:cNvPr>
          <p:cNvSpPr/>
          <p:nvPr/>
        </p:nvSpPr>
        <p:spPr>
          <a:xfrm>
            <a:off x="3910291" y="3927175"/>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2DC2407-CC9B-5340-85E6-4D03610A438B}"/>
              </a:ext>
            </a:extLst>
          </p:cNvPr>
          <p:cNvSpPr/>
          <p:nvPr/>
        </p:nvSpPr>
        <p:spPr>
          <a:xfrm>
            <a:off x="492127" y="5036346"/>
            <a:ext cx="766557" cy="338554"/>
          </a:xfrm>
          <a:prstGeom prst="rect">
            <a:avLst/>
          </a:prstGeom>
        </p:spPr>
        <p:txBody>
          <a:bodyPr wrap="none">
            <a:spAutoFit/>
          </a:bodyPr>
          <a:lstStyle/>
          <a:p>
            <a:r>
              <a:rPr lang="en-US" sz="1600" dirty="0" err="1">
                <a:latin typeface="Avenir Next" charset="0"/>
                <a:ea typeface="Avenir Next" charset="0"/>
                <a:cs typeface="Avenir Next" charset="0"/>
              </a:rPr>
              <a:t>Exp</a:t>
            </a:r>
            <a:r>
              <a:rPr lang="en-US" sz="1600" dirty="0">
                <a:latin typeface="Avenir Next" charset="0"/>
                <a:ea typeface="Avenir Next" charset="0"/>
                <a:cs typeface="Avenir Next" charset="0"/>
              </a:rPr>
              <a:t> 5:</a:t>
            </a:r>
          </a:p>
        </p:txBody>
      </p:sp>
      <p:sp>
        <p:nvSpPr>
          <p:cNvPr id="46" name="Oval 45">
            <a:extLst>
              <a:ext uri="{FF2B5EF4-FFF2-40B4-BE49-F238E27FC236}">
                <a16:creationId xmlns:a16="http://schemas.microsoft.com/office/drawing/2014/main" id="{04686EE2-F409-784F-9C39-138D22CB8357}"/>
              </a:ext>
            </a:extLst>
          </p:cNvPr>
          <p:cNvSpPr/>
          <p:nvPr/>
        </p:nvSpPr>
        <p:spPr>
          <a:xfrm>
            <a:off x="1314091"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venir Next" charset="0"/>
              <a:ea typeface="Avenir Next" charset="0"/>
              <a:cs typeface="Avenir Next" charset="0"/>
            </a:endParaRPr>
          </a:p>
        </p:txBody>
      </p:sp>
      <p:sp>
        <p:nvSpPr>
          <p:cNvPr id="47" name="Oval 46">
            <a:extLst>
              <a:ext uri="{FF2B5EF4-FFF2-40B4-BE49-F238E27FC236}">
                <a16:creationId xmlns:a16="http://schemas.microsoft.com/office/drawing/2014/main" id="{AF5E6D62-CA33-F246-A4C7-FB04E60A8B31}"/>
              </a:ext>
            </a:extLst>
          </p:cNvPr>
          <p:cNvSpPr/>
          <p:nvPr/>
        </p:nvSpPr>
        <p:spPr>
          <a:xfrm>
            <a:off x="1638616"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8" name="Oval 47">
            <a:extLst>
              <a:ext uri="{FF2B5EF4-FFF2-40B4-BE49-F238E27FC236}">
                <a16:creationId xmlns:a16="http://schemas.microsoft.com/office/drawing/2014/main" id="{822AA4A3-65B8-794E-8DD9-E96A7444C23C}"/>
              </a:ext>
            </a:extLst>
          </p:cNvPr>
          <p:cNvSpPr/>
          <p:nvPr/>
        </p:nvSpPr>
        <p:spPr>
          <a:xfrm>
            <a:off x="2936716"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49" name="Oval 48">
            <a:extLst>
              <a:ext uri="{FF2B5EF4-FFF2-40B4-BE49-F238E27FC236}">
                <a16:creationId xmlns:a16="http://schemas.microsoft.com/office/drawing/2014/main" id="{66B45081-9F82-EF4E-8AB6-B887B6D555F7}"/>
              </a:ext>
            </a:extLst>
          </p:cNvPr>
          <p:cNvSpPr/>
          <p:nvPr/>
        </p:nvSpPr>
        <p:spPr>
          <a:xfrm>
            <a:off x="2287666" y="5101680"/>
            <a:ext cx="210312" cy="21031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0" name="Oval 49">
            <a:extLst>
              <a:ext uri="{FF2B5EF4-FFF2-40B4-BE49-F238E27FC236}">
                <a16:creationId xmlns:a16="http://schemas.microsoft.com/office/drawing/2014/main" id="{2DA5E442-12BD-A647-8DF9-AB385B1AA015}"/>
              </a:ext>
            </a:extLst>
          </p:cNvPr>
          <p:cNvSpPr/>
          <p:nvPr/>
        </p:nvSpPr>
        <p:spPr>
          <a:xfrm>
            <a:off x="2612191"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1" name="Oval 50">
            <a:extLst>
              <a:ext uri="{FF2B5EF4-FFF2-40B4-BE49-F238E27FC236}">
                <a16:creationId xmlns:a16="http://schemas.microsoft.com/office/drawing/2014/main" id="{F23C6020-9402-8245-A01A-02631CBE437D}"/>
              </a:ext>
            </a:extLst>
          </p:cNvPr>
          <p:cNvSpPr/>
          <p:nvPr/>
        </p:nvSpPr>
        <p:spPr>
          <a:xfrm>
            <a:off x="3261241"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2" name="Oval 51">
            <a:extLst>
              <a:ext uri="{FF2B5EF4-FFF2-40B4-BE49-F238E27FC236}">
                <a16:creationId xmlns:a16="http://schemas.microsoft.com/office/drawing/2014/main" id="{9125E82B-2DC0-9E44-8F66-211C51AC229D}"/>
              </a:ext>
            </a:extLst>
          </p:cNvPr>
          <p:cNvSpPr/>
          <p:nvPr/>
        </p:nvSpPr>
        <p:spPr>
          <a:xfrm>
            <a:off x="3910292" y="5101680"/>
            <a:ext cx="21031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189EDE0-0921-6A47-AF98-CD00BAFBD6AA}"/>
              </a:ext>
            </a:extLst>
          </p:cNvPr>
          <p:cNvSpPr/>
          <p:nvPr/>
        </p:nvSpPr>
        <p:spPr>
          <a:xfrm>
            <a:off x="3585766" y="5101680"/>
            <a:ext cx="210312" cy="2103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4" name="Oval 53">
            <a:extLst>
              <a:ext uri="{FF2B5EF4-FFF2-40B4-BE49-F238E27FC236}">
                <a16:creationId xmlns:a16="http://schemas.microsoft.com/office/drawing/2014/main" id="{2242E745-974D-D941-813F-FA101FA9A728}"/>
              </a:ext>
            </a:extLst>
          </p:cNvPr>
          <p:cNvSpPr/>
          <p:nvPr/>
        </p:nvSpPr>
        <p:spPr>
          <a:xfrm>
            <a:off x="1963140" y="5095245"/>
            <a:ext cx="210312" cy="21031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55" name="Rectangle 54">
            <a:extLst>
              <a:ext uri="{FF2B5EF4-FFF2-40B4-BE49-F238E27FC236}">
                <a16:creationId xmlns:a16="http://schemas.microsoft.com/office/drawing/2014/main" id="{BAFE31FA-4938-3143-83DA-04CB977D5FBD}"/>
              </a:ext>
            </a:extLst>
          </p:cNvPr>
          <p:cNvSpPr/>
          <p:nvPr/>
        </p:nvSpPr>
        <p:spPr>
          <a:xfrm>
            <a:off x="1272253"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1</a:t>
            </a:r>
            <a:endParaRPr lang="en-US" dirty="0">
              <a:latin typeface="Avenir Next" charset="0"/>
              <a:ea typeface="Avenir Next" charset="0"/>
              <a:cs typeface="Avenir Next" charset="0"/>
            </a:endParaRPr>
          </a:p>
        </p:txBody>
      </p:sp>
      <p:sp>
        <p:nvSpPr>
          <p:cNvPr id="56" name="Rectangle 55">
            <a:extLst>
              <a:ext uri="{FF2B5EF4-FFF2-40B4-BE49-F238E27FC236}">
                <a16:creationId xmlns:a16="http://schemas.microsoft.com/office/drawing/2014/main" id="{426DF14B-BEFB-DF44-8B9B-E76F6EE9E8F0}"/>
              </a:ext>
            </a:extLst>
          </p:cNvPr>
          <p:cNvSpPr/>
          <p:nvPr/>
        </p:nvSpPr>
        <p:spPr>
          <a:xfrm>
            <a:off x="3836851"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9</a:t>
            </a:r>
            <a:endParaRPr lang="en-US" dirty="0">
              <a:latin typeface="Avenir Next" charset="0"/>
              <a:ea typeface="Avenir Next" charset="0"/>
              <a:cs typeface="Avenir Next" charset="0"/>
            </a:endParaRPr>
          </a:p>
        </p:txBody>
      </p:sp>
      <p:sp>
        <p:nvSpPr>
          <p:cNvPr id="57" name="Rectangle 56">
            <a:extLst>
              <a:ext uri="{FF2B5EF4-FFF2-40B4-BE49-F238E27FC236}">
                <a16:creationId xmlns:a16="http://schemas.microsoft.com/office/drawing/2014/main" id="{1429852B-269C-F742-A028-034354FE08EE}"/>
              </a:ext>
            </a:extLst>
          </p:cNvPr>
          <p:cNvSpPr/>
          <p:nvPr/>
        </p:nvSpPr>
        <p:spPr>
          <a:xfrm>
            <a:off x="1592828"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2</a:t>
            </a:r>
            <a:endParaRPr lang="en-US" dirty="0">
              <a:latin typeface="Avenir Next" charset="0"/>
              <a:ea typeface="Avenir Next" charset="0"/>
              <a:cs typeface="Avenir Next" charset="0"/>
            </a:endParaRPr>
          </a:p>
        </p:txBody>
      </p:sp>
      <p:sp>
        <p:nvSpPr>
          <p:cNvPr id="58" name="Rectangle 57">
            <a:extLst>
              <a:ext uri="{FF2B5EF4-FFF2-40B4-BE49-F238E27FC236}">
                <a16:creationId xmlns:a16="http://schemas.microsoft.com/office/drawing/2014/main" id="{4A03F85C-84F0-9944-8ADA-33BD7C6C13CB}"/>
              </a:ext>
            </a:extLst>
          </p:cNvPr>
          <p:cNvSpPr/>
          <p:nvPr/>
        </p:nvSpPr>
        <p:spPr>
          <a:xfrm>
            <a:off x="1913403"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3</a:t>
            </a:r>
            <a:endParaRPr lang="en-US" dirty="0">
              <a:latin typeface="Avenir Next" charset="0"/>
              <a:ea typeface="Avenir Next" charset="0"/>
              <a:cs typeface="Avenir Next" charset="0"/>
            </a:endParaRPr>
          </a:p>
        </p:txBody>
      </p:sp>
      <p:sp>
        <p:nvSpPr>
          <p:cNvPr id="59" name="Rectangle 58">
            <a:extLst>
              <a:ext uri="{FF2B5EF4-FFF2-40B4-BE49-F238E27FC236}">
                <a16:creationId xmlns:a16="http://schemas.microsoft.com/office/drawing/2014/main" id="{5255D371-AAE0-A04B-BD6B-B3F61C593A4A}"/>
              </a:ext>
            </a:extLst>
          </p:cNvPr>
          <p:cNvSpPr/>
          <p:nvPr/>
        </p:nvSpPr>
        <p:spPr>
          <a:xfrm>
            <a:off x="2233978"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4</a:t>
            </a:r>
            <a:endParaRPr lang="en-US" dirty="0">
              <a:latin typeface="Avenir Next" charset="0"/>
              <a:ea typeface="Avenir Next" charset="0"/>
              <a:cs typeface="Avenir Next" charset="0"/>
            </a:endParaRPr>
          </a:p>
        </p:txBody>
      </p:sp>
      <p:sp>
        <p:nvSpPr>
          <p:cNvPr id="60" name="Rectangle 59">
            <a:extLst>
              <a:ext uri="{FF2B5EF4-FFF2-40B4-BE49-F238E27FC236}">
                <a16:creationId xmlns:a16="http://schemas.microsoft.com/office/drawing/2014/main" id="{33916C9B-73A0-494F-98A9-85C9A1002BF2}"/>
              </a:ext>
            </a:extLst>
          </p:cNvPr>
          <p:cNvSpPr/>
          <p:nvPr/>
        </p:nvSpPr>
        <p:spPr>
          <a:xfrm>
            <a:off x="2554553"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5</a:t>
            </a:r>
            <a:endParaRPr lang="en-US" dirty="0">
              <a:latin typeface="Avenir Next" charset="0"/>
              <a:ea typeface="Avenir Next" charset="0"/>
              <a:cs typeface="Avenir Next" charset="0"/>
            </a:endParaRPr>
          </a:p>
        </p:txBody>
      </p:sp>
      <p:sp>
        <p:nvSpPr>
          <p:cNvPr id="61" name="Rectangle 60">
            <a:extLst>
              <a:ext uri="{FF2B5EF4-FFF2-40B4-BE49-F238E27FC236}">
                <a16:creationId xmlns:a16="http://schemas.microsoft.com/office/drawing/2014/main" id="{B873080E-F338-204C-9E71-E8644181CE3E}"/>
              </a:ext>
            </a:extLst>
          </p:cNvPr>
          <p:cNvSpPr/>
          <p:nvPr/>
        </p:nvSpPr>
        <p:spPr>
          <a:xfrm>
            <a:off x="2875128"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6</a:t>
            </a:r>
            <a:endParaRPr lang="en-US" dirty="0">
              <a:latin typeface="Avenir Next" charset="0"/>
              <a:ea typeface="Avenir Next" charset="0"/>
              <a:cs typeface="Avenir Next" charset="0"/>
            </a:endParaRPr>
          </a:p>
        </p:txBody>
      </p:sp>
      <p:sp>
        <p:nvSpPr>
          <p:cNvPr id="62" name="Rectangle 61">
            <a:extLst>
              <a:ext uri="{FF2B5EF4-FFF2-40B4-BE49-F238E27FC236}">
                <a16:creationId xmlns:a16="http://schemas.microsoft.com/office/drawing/2014/main" id="{E1914D61-7897-D245-9354-BFB5F3268E9C}"/>
              </a:ext>
            </a:extLst>
          </p:cNvPr>
          <p:cNvSpPr/>
          <p:nvPr/>
        </p:nvSpPr>
        <p:spPr>
          <a:xfrm>
            <a:off x="3195703"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7</a:t>
            </a:r>
            <a:endParaRPr lang="en-US" dirty="0">
              <a:latin typeface="Avenir Next" charset="0"/>
              <a:ea typeface="Avenir Next" charset="0"/>
              <a:cs typeface="Avenir Next" charset="0"/>
            </a:endParaRPr>
          </a:p>
        </p:txBody>
      </p:sp>
      <p:sp>
        <p:nvSpPr>
          <p:cNvPr id="63" name="Rectangle 62">
            <a:extLst>
              <a:ext uri="{FF2B5EF4-FFF2-40B4-BE49-F238E27FC236}">
                <a16:creationId xmlns:a16="http://schemas.microsoft.com/office/drawing/2014/main" id="{497016CF-8D6C-C84D-B2E9-CFB173CC56B5}"/>
              </a:ext>
            </a:extLst>
          </p:cNvPr>
          <p:cNvSpPr/>
          <p:nvPr/>
        </p:nvSpPr>
        <p:spPr>
          <a:xfrm>
            <a:off x="3516278" y="3121552"/>
            <a:ext cx="386644" cy="369332"/>
          </a:xfrm>
          <a:prstGeom prst="rect">
            <a:avLst/>
          </a:prstGeom>
        </p:spPr>
        <p:txBody>
          <a:bodyPr wrap="none">
            <a:spAutoFit/>
          </a:bodyPr>
          <a:lstStyle/>
          <a:p>
            <a:r>
              <a:rPr lang="en-US" dirty="0">
                <a:latin typeface="Avenir Next" charset="0"/>
                <a:ea typeface="Avenir Next" charset="0"/>
                <a:cs typeface="Avenir Next" charset="0"/>
              </a:rPr>
              <a:t>x</a:t>
            </a:r>
            <a:r>
              <a:rPr lang="en-US" baseline="-25000" dirty="0">
                <a:latin typeface="Avenir Next" charset="0"/>
                <a:ea typeface="Avenir Next" charset="0"/>
                <a:cs typeface="Avenir Next" charset="0"/>
              </a:rPr>
              <a:t>8</a:t>
            </a:r>
            <a:endParaRPr lang="en-US" dirty="0">
              <a:latin typeface="Avenir Next" charset="0"/>
              <a:ea typeface="Avenir Next" charset="0"/>
              <a:cs typeface="Avenir Next" charset="0"/>
            </a:endParaRPr>
          </a:p>
        </p:txBody>
      </p:sp>
      <p:sp>
        <p:nvSpPr>
          <p:cNvPr id="65" name="TextBox 64">
            <a:extLst>
              <a:ext uri="{FF2B5EF4-FFF2-40B4-BE49-F238E27FC236}">
                <a16:creationId xmlns:a16="http://schemas.microsoft.com/office/drawing/2014/main" id="{A199064A-DD6E-2745-9924-F14583F45222}"/>
              </a:ext>
            </a:extLst>
          </p:cNvPr>
          <p:cNvSpPr txBox="1"/>
          <p:nvPr/>
        </p:nvSpPr>
        <p:spPr>
          <a:xfrm>
            <a:off x="5628684" y="4532007"/>
            <a:ext cx="1729128" cy="276999"/>
          </a:xfrm>
          <a:prstGeom prst="rect">
            <a:avLst/>
          </a:prstGeom>
          <a:noFill/>
        </p:spPr>
        <p:txBody>
          <a:bodyPr wrap="none" rtlCol="0">
            <a:spAutoFit/>
          </a:bodyPr>
          <a:lstStyle/>
          <a:p>
            <a:r>
              <a:rPr lang="en-US" sz="1200" b="1" dirty="0">
                <a:latin typeface="Avenir Book" charset="0"/>
                <a:ea typeface="Avenir Book" charset="0"/>
                <a:cs typeface="Avenir Book" charset="0"/>
              </a:rPr>
              <a:t>LABEL AGGREGATOR</a:t>
            </a:r>
          </a:p>
        </p:txBody>
      </p:sp>
      <p:sp>
        <p:nvSpPr>
          <p:cNvPr id="66" name="TextBox 65">
            <a:extLst>
              <a:ext uri="{FF2B5EF4-FFF2-40B4-BE49-F238E27FC236}">
                <a16:creationId xmlns:a16="http://schemas.microsoft.com/office/drawing/2014/main" id="{3DB6665F-2EFF-5049-8B5F-1C5690CBF288}"/>
              </a:ext>
            </a:extLst>
          </p:cNvPr>
          <p:cNvSpPr txBox="1"/>
          <p:nvPr/>
        </p:nvSpPr>
        <p:spPr>
          <a:xfrm>
            <a:off x="7627333" y="4529569"/>
            <a:ext cx="1167307" cy="276999"/>
          </a:xfrm>
          <a:prstGeom prst="rect">
            <a:avLst/>
          </a:prstGeom>
          <a:noFill/>
        </p:spPr>
        <p:txBody>
          <a:bodyPr wrap="none" rtlCol="0">
            <a:spAutoFit/>
          </a:bodyPr>
          <a:lstStyle/>
          <a:p>
            <a:r>
              <a:rPr lang="en-US" sz="1200" b="1" dirty="0">
                <a:latin typeface="Avenir Book" charset="0"/>
                <a:ea typeface="Avenir Book" charset="0"/>
                <a:cs typeface="Avenir Book" charset="0"/>
              </a:rPr>
              <a:t>DISC. MODEL</a:t>
            </a:r>
          </a:p>
        </p:txBody>
      </p:sp>
      <p:grpSp>
        <p:nvGrpSpPr>
          <p:cNvPr id="67" name="Group 66">
            <a:extLst>
              <a:ext uri="{FF2B5EF4-FFF2-40B4-BE49-F238E27FC236}">
                <a16:creationId xmlns:a16="http://schemas.microsoft.com/office/drawing/2014/main" id="{24FACAC8-B876-FA44-AFF9-9354CE5E4951}"/>
              </a:ext>
            </a:extLst>
          </p:cNvPr>
          <p:cNvGrpSpPr/>
          <p:nvPr/>
        </p:nvGrpSpPr>
        <p:grpSpPr>
          <a:xfrm>
            <a:off x="7628557" y="4891045"/>
            <a:ext cx="1359267" cy="969043"/>
            <a:chOff x="5716022" y="4742719"/>
            <a:chExt cx="793531" cy="565721"/>
          </a:xfrm>
        </p:grpSpPr>
        <p:sp>
          <p:nvSpPr>
            <p:cNvPr id="68" name="Oval 67">
              <a:extLst>
                <a:ext uri="{FF2B5EF4-FFF2-40B4-BE49-F238E27FC236}">
                  <a16:creationId xmlns:a16="http://schemas.microsoft.com/office/drawing/2014/main" id="{096C55AB-E117-4A46-9AC3-1211615539C1}"/>
                </a:ext>
              </a:extLst>
            </p:cNvPr>
            <p:cNvSpPr/>
            <p:nvPr/>
          </p:nvSpPr>
          <p:spPr>
            <a:xfrm>
              <a:off x="5731136" y="4959775"/>
              <a:ext cx="120112" cy="120112"/>
            </a:xfrm>
            <a:prstGeom prst="ellipse">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9" name="Oval 68">
              <a:extLst>
                <a:ext uri="{FF2B5EF4-FFF2-40B4-BE49-F238E27FC236}">
                  <a16:creationId xmlns:a16="http://schemas.microsoft.com/office/drawing/2014/main" id="{27E3BEB5-4CA3-1F4E-810D-28CEC16A1FC0}"/>
                </a:ext>
              </a:extLst>
            </p:cNvPr>
            <p:cNvSpPr/>
            <p:nvPr/>
          </p:nvSpPr>
          <p:spPr>
            <a:xfrm>
              <a:off x="5879679" y="481205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0" name="Oval 69">
              <a:extLst>
                <a:ext uri="{FF2B5EF4-FFF2-40B4-BE49-F238E27FC236}">
                  <a16:creationId xmlns:a16="http://schemas.microsoft.com/office/drawing/2014/main" id="{04952D84-BF2F-DB4C-9FCD-E4CC21B4335E}"/>
                </a:ext>
              </a:extLst>
            </p:cNvPr>
            <p:cNvSpPr/>
            <p:nvPr/>
          </p:nvSpPr>
          <p:spPr>
            <a:xfrm>
              <a:off x="5879679" y="495916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1" name="Oval 70">
              <a:extLst>
                <a:ext uri="{FF2B5EF4-FFF2-40B4-BE49-F238E27FC236}">
                  <a16:creationId xmlns:a16="http://schemas.microsoft.com/office/drawing/2014/main" id="{C7002B85-802D-414F-9D1A-B1212397A8BD}"/>
                </a:ext>
              </a:extLst>
            </p:cNvPr>
            <p:cNvSpPr/>
            <p:nvPr/>
          </p:nvSpPr>
          <p:spPr>
            <a:xfrm>
              <a:off x="5879679" y="510627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2" name="Oval 71">
              <a:extLst>
                <a:ext uri="{FF2B5EF4-FFF2-40B4-BE49-F238E27FC236}">
                  <a16:creationId xmlns:a16="http://schemas.microsoft.com/office/drawing/2014/main" id="{0390FE17-5A22-1A48-B689-2D5219052B2D}"/>
                </a:ext>
              </a:extLst>
            </p:cNvPr>
            <p:cNvSpPr/>
            <p:nvPr/>
          </p:nvSpPr>
          <p:spPr>
            <a:xfrm>
              <a:off x="6089519" y="474271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3" name="Oval 72">
              <a:extLst>
                <a:ext uri="{FF2B5EF4-FFF2-40B4-BE49-F238E27FC236}">
                  <a16:creationId xmlns:a16="http://schemas.microsoft.com/office/drawing/2014/main" id="{EED25810-E187-F449-BFA1-347F0C4A46A2}"/>
                </a:ext>
              </a:extLst>
            </p:cNvPr>
            <p:cNvSpPr/>
            <p:nvPr/>
          </p:nvSpPr>
          <p:spPr>
            <a:xfrm>
              <a:off x="6089519" y="488983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4" name="Oval 73">
              <a:extLst>
                <a:ext uri="{FF2B5EF4-FFF2-40B4-BE49-F238E27FC236}">
                  <a16:creationId xmlns:a16="http://schemas.microsoft.com/office/drawing/2014/main" id="{A4C58FAC-5FBD-5147-A2F4-BC3F9A5B8594}"/>
                </a:ext>
              </a:extLst>
            </p:cNvPr>
            <p:cNvSpPr/>
            <p:nvPr/>
          </p:nvSpPr>
          <p:spPr>
            <a:xfrm>
              <a:off x="6089519" y="503694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5" name="Oval 74">
              <a:extLst>
                <a:ext uri="{FF2B5EF4-FFF2-40B4-BE49-F238E27FC236}">
                  <a16:creationId xmlns:a16="http://schemas.microsoft.com/office/drawing/2014/main" id="{A8835C6D-82BD-9546-8EEB-5B7CE6FA5B7E}"/>
                </a:ext>
              </a:extLst>
            </p:cNvPr>
            <p:cNvSpPr/>
            <p:nvPr/>
          </p:nvSpPr>
          <p:spPr>
            <a:xfrm>
              <a:off x="6089519" y="518832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6" name="Oval 75">
              <a:extLst>
                <a:ext uri="{FF2B5EF4-FFF2-40B4-BE49-F238E27FC236}">
                  <a16:creationId xmlns:a16="http://schemas.microsoft.com/office/drawing/2014/main" id="{F484827E-3436-3347-9589-BD2F49565A98}"/>
                </a:ext>
              </a:extLst>
            </p:cNvPr>
            <p:cNvSpPr/>
            <p:nvPr/>
          </p:nvSpPr>
          <p:spPr>
            <a:xfrm>
              <a:off x="6243797" y="4959775"/>
              <a:ext cx="120112" cy="120112"/>
            </a:xfrm>
            <a:prstGeom prst="ellipse">
              <a:avLst/>
            </a:prstGeom>
            <a:solidFill>
              <a:srgbClr val="00B050">
                <a:alpha val="2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cxnSp>
          <p:nvCxnSpPr>
            <p:cNvPr id="77" name="Straight Connector 76">
              <a:extLst>
                <a:ext uri="{FF2B5EF4-FFF2-40B4-BE49-F238E27FC236}">
                  <a16:creationId xmlns:a16="http://schemas.microsoft.com/office/drawing/2014/main" id="{126DFC52-5FBC-1548-AD46-06C04FE8A89E}"/>
                </a:ext>
              </a:extLst>
            </p:cNvPr>
            <p:cNvCxnSpPr>
              <a:stCxn id="68" idx="6"/>
              <a:endCxn id="70" idx="2"/>
            </p:cNvCxnSpPr>
            <p:nvPr/>
          </p:nvCxnSpPr>
          <p:spPr>
            <a:xfrm flipV="1">
              <a:off x="5851248" y="5019221"/>
              <a:ext cx="28431" cy="6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EF562D0-191A-7B45-88C7-EB6D53F9D9CE}"/>
                </a:ext>
              </a:extLst>
            </p:cNvPr>
            <p:cNvCxnSpPr>
              <a:stCxn id="68" idx="7"/>
              <a:endCxn id="69" idx="3"/>
            </p:cNvCxnSpPr>
            <p:nvPr/>
          </p:nvCxnSpPr>
          <p:spPr>
            <a:xfrm flipV="1">
              <a:off x="5833658" y="4914574"/>
              <a:ext cx="63611" cy="627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92E36DD-1390-4444-B667-88ED8FB9C37C}"/>
                </a:ext>
              </a:extLst>
            </p:cNvPr>
            <p:cNvCxnSpPr>
              <a:stCxn id="68" idx="5"/>
              <a:endCxn id="71" idx="1"/>
            </p:cNvCxnSpPr>
            <p:nvPr/>
          </p:nvCxnSpPr>
          <p:spPr>
            <a:xfrm>
              <a:off x="5833658" y="5062297"/>
              <a:ext cx="63611" cy="615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DCD37E-4126-A04B-BAED-95C5FBD9EB04}"/>
                </a:ext>
              </a:extLst>
            </p:cNvPr>
            <p:cNvCxnSpPr>
              <a:stCxn id="69" idx="6"/>
              <a:endCxn id="72" idx="2"/>
            </p:cNvCxnSpPr>
            <p:nvPr/>
          </p:nvCxnSpPr>
          <p:spPr>
            <a:xfrm flipV="1">
              <a:off x="5999791" y="4802775"/>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4859E27-8615-634C-83FC-7627F7BC606D}"/>
                </a:ext>
              </a:extLst>
            </p:cNvPr>
            <p:cNvCxnSpPr>
              <a:stCxn id="69" idx="6"/>
              <a:endCxn id="73" idx="2"/>
            </p:cNvCxnSpPr>
            <p:nvPr/>
          </p:nvCxnSpPr>
          <p:spPr>
            <a:xfrm>
              <a:off x="5999791" y="4872108"/>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1393B68-4427-EB40-A294-359CF01D8B80}"/>
                </a:ext>
              </a:extLst>
            </p:cNvPr>
            <p:cNvCxnSpPr>
              <a:stCxn id="69" idx="6"/>
              <a:endCxn id="74" idx="2"/>
            </p:cNvCxnSpPr>
            <p:nvPr/>
          </p:nvCxnSpPr>
          <p:spPr>
            <a:xfrm>
              <a:off x="5999791" y="4872108"/>
              <a:ext cx="89728" cy="22489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CBC04D3-1ED1-DE4A-9BC2-3D73E2EFEB38}"/>
                </a:ext>
              </a:extLst>
            </p:cNvPr>
            <p:cNvCxnSpPr>
              <a:stCxn id="69" idx="6"/>
              <a:endCxn id="75" idx="2"/>
            </p:cNvCxnSpPr>
            <p:nvPr/>
          </p:nvCxnSpPr>
          <p:spPr>
            <a:xfrm>
              <a:off x="5999791" y="4872108"/>
              <a:ext cx="89728" cy="3762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1AB874-2E22-F845-B8DB-F2BE139B0F27}"/>
                </a:ext>
              </a:extLst>
            </p:cNvPr>
            <p:cNvCxnSpPr>
              <a:stCxn id="70" idx="6"/>
              <a:endCxn id="72" idx="2"/>
            </p:cNvCxnSpPr>
            <p:nvPr/>
          </p:nvCxnSpPr>
          <p:spPr>
            <a:xfrm flipV="1">
              <a:off x="5999791" y="4802775"/>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4D91A07-EE7C-4549-8001-D54BF5864E9E}"/>
                </a:ext>
              </a:extLst>
            </p:cNvPr>
            <p:cNvCxnSpPr>
              <a:stCxn id="70" idx="6"/>
              <a:endCxn id="73" idx="2"/>
            </p:cNvCxnSpPr>
            <p:nvPr/>
          </p:nvCxnSpPr>
          <p:spPr>
            <a:xfrm flipV="1">
              <a:off x="5999791" y="4949888"/>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B558F1-8593-E642-A9AB-2D5D1252B074}"/>
                </a:ext>
              </a:extLst>
            </p:cNvPr>
            <p:cNvCxnSpPr>
              <a:stCxn id="70" idx="6"/>
              <a:endCxn id="74" idx="2"/>
            </p:cNvCxnSpPr>
            <p:nvPr/>
          </p:nvCxnSpPr>
          <p:spPr>
            <a:xfrm>
              <a:off x="5999791" y="5019221"/>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C1ABED5-5DB1-784E-A4A7-93DB94C1CCD7}"/>
                </a:ext>
              </a:extLst>
            </p:cNvPr>
            <p:cNvCxnSpPr>
              <a:stCxn id="70" idx="6"/>
              <a:endCxn id="75" idx="2"/>
            </p:cNvCxnSpPr>
            <p:nvPr/>
          </p:nvCxnSpPr>
          <p:spPr>
            <a:xfrm>
              <a:off x="5999791" y="5019221"/>
              <a:ext cx="89728" cy="2291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50B1891-0526-3147-83DC-0BF2DAE2F1D8}"/>
                </a:ext>
              </a:extLst>
            </p:cNvPr>
            <p:cNvCxnSpPr>
              <a:stCxn id="71" idx="6"/>
              <a:endCxn id="75" idx="2"/>
            </p:cNvCxnSpPr>
            <p:nvPr/>
          </p:nvCxnSpPr>
          <p:spPr>
            <a:xfrm>
              <a:off x="5999791" y="5166334"/>
              <a:ext cx="89728" cy="820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1F76C98-4D5D-B44D-BD1D-EE3F34EBEC2A}"/>
                </a:ext>
              </a:extLst>
            </p:cNvPr>
            <p:cNvCxnSpPr>
              <a:stCxn id="71" idx="6"/>
              <a:endCxn id="74" idx="2"/>
            </p:cNvCxnSpPr>
            <p:nvPr/>
          </p:nvCxnSpPr>
          <p:spPr>
            <a:xfrm flipV="1">
              <a:off x="5999791" y="5097001"/>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32558D8-F465-9241-A093-C47B2EB5BB4D}"/>
                </a:ext>
              </a:extLst>
            </p:cNvPr>
            <p:cNvCxnSpPr>
              <a:stCxn id="71" idx="6"/>
              <a:endCxn id="73" idx="2"/>
            </p:cNvCxnSpPr>
            <p:nvPr/>
          </p:nvCxnSpPr>
          <p:spPr>
            <a:xfrm flipV="1">
              <a:off x="5999791" y="4949888"/>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CF97A74-5526-D845-80F9-0E4955848897}"/>
                </a:ext>
              </a:extLst>
            </p:cNvPr>
            <p:cNvCxnSpPr>
              <a:stCxn id="71" idx="6"/>
              <a:endCxn id="72" idx="2"/>
            </p:cNvCxnSpPr>
            <p:nvPr/>
          </p:nvCxnSpPr>
          <p:spPr>
            <a:xfrm flipV="1">
              <a:off x="5999791" y="4802775"/>
              <a:ext cx="89728" cy="3635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BCFC10F-6020-4E41-9E13-A1A228732E14}"/>
                </a:ext>
              </a:extLst>
            </p:cNvPr>
            <p:cNvCxnSpPr>
              <a:stCxn id="72" idx="6"/>
              <a:endCxn id="76" idx="2"/>
            </p:cNvCxnSpPr>
            <p:nvPr/>
          </p:nvCxnSpPr>
          <p:spPr>
            <a:xfrm>
              <a:off x="6209631" y="4802775"/>
              <a:ext cx="34166" cy="2170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017C56D-928A-FD46-98AD-069A201D7960}"/>
                </a:ext>
              </a:extLst>
            </p:cNvPr>
            <p:cNvCxnSpPr>
              <a:stCxn id="73" idx="6"/>
              <a:endCxn id="76" idx="2"/>
            </p:cNvCxnSpPr>
            <p:nvPr/>
          </p:nvCxnSpPr>
          <p:spPr>
            <a:xfrm>
              <a:off x="6209631" y="4949888"/>
              <a:ext cx="34166" cy="699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3E8F9E3-07AB-6B47-BBBA-7D8D2F8063B0}"/>
                </a:ext>
              </a:extLst>
            </p:cNvPr>
            <p:cNvCxnSpPr>
              <a:stCxn id="74" idx="6"/>
              <a:endCxn id="76" idx="2"/>
            </p:cNvCxnSpPr>
            <p:nvPr/>
          </p:nvCxnSpPr>
          <p:spPr>
            <a:xfrm flipV="1">
              <a:off x="6209631" y="5019831"/>
              <a:ext cx="34166" cy="7717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669612F-2689-6146-AE15-92C921922A4A}"/>
                </a:ext>
              </a:extLst>
            </p:cNvPr>
            <p:cNvCxnSpPr>
              <a:stCxn id="75" idx="6"/>
              <a:endCxn id="76" idx="2"/>
            </p:cNvCxnSpPr>
            <p:nvPr/>
          </p:nvCxnSpPr>
          <p:spPr>
            <a:xfrm flipV="1">
              <a:off x="6209631" y="5019831"/>
              <a:ext cx="34166" cy="22855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3FA1798-CA3C-0043-9F97-414FF61CE9BC}"/>
                </a:ext>
              </a:extLst>
            </p:cNvPr>
            <p:cNvSpPr txBox="1"/>
            <p:nvPr/>
          </p:nvSpPr>
          <p:spPr>
            <a:xfrm>
              <a:off x="5716022" y="4928211"/>
              <a:ext cx="277178" cy="179678"/>
            </a:xfrm>
            <a:prstGeom prst="rect">
              <a:avLst/>
            </a:prstGeom>
            <a:noFill/>
          </p:spPr>
          <p:txBody>
            <a:bodyPr wrap="square" rtlCol="0">
              <a:spAutoFit/>
            </a:bodyPr>
            <a:lstStyle/>
            <a:p>
              <a:r>
                <a:rPr lang="en-US" sz="1400" b="1" dirty="0">
                  <a:latin typeface="Avenir Book" charset="0"/>
                  <a:ea typeface="Avenir Book" charset="0"/>
                  <a:cs typeface="Avenir Book" charset="0"/>
                </a:rPr>
                <a:t>x</a:t>
              </a:r>
              <a:endParaRPr lang="en-US" sz="1400" b="1" baseline="-25000" dirty="0">
                <a:latin typeface="Avenir Book" charset="0"/>
                <a:ea typeface="Avenir Book" charset="0"/>
                <a:cs typeface="Avenir Book" charset="0"/>
              </a:endParaRPr>
            </a:p>
          </p:txBody>
        </p:sp>
        <p:sp>
          <p:nvSpPr>
            <p:cNvPr id="97" name="TextBox 96">
              <a:extLst>
                <a:ext uri="{FF2B5EF4-FFF2-40B4-BE49-F238E27FC236}">
                  <a16:creationId xmlns:a16="http://schemas.microsoft.com/office/drawing/2014/main" id="{FFFF4A95-FDEF-8740-B6E8-A7227E4188ED}"/>
                </a:ext>
              </a:extLst>
            </p:cNvPr>
            <p:cNvSpPr txBox="1"/>
            <p:nvPr/>
          </p:nvSpPr>
          <p:spPr>
            <a:xfrm>
              <a:off x="6230370" y="4919935"/>
              <a:ext cx="279183" cy="179678"/>
            </a:xfrm>
            <a:prstGeom prst="rect">
              <a:avLst/>
            </a:prstGeom>
            <a:noFill/>
          </p:spPr>
          <p:txBody>
            <a:bodyPr wrap="square" rtlCol="0">
              <a:spAutoFit/>
            </a:bodyPr>
            <a:lstStyle/>
            <a:p>
              <a:r>
                <a:rPr lang="en-US" sz="1400" b="1" dirty="0">
                  <a:latin typeface="Avenir Book" charset="0"/>
                  <a:ea typeface="Avenir Book" charset="0"/>
                  <a:cs typeface="Avenir Book" charset="0"/>
                </a:rPr>
                <a:t>y</a:t>
              </a:r>
              <a:endParaRPr lang="en-US" sz="1600" b="1" baseline="-25000" dirty="0">
                <a:latin typeface="Avenir Book" charset="0"/>
                <a:ea typeface="Avenir Book" charset="0"/>
                <a:cs typeface="Avenir Book" charset="0"/>
              </a:endParaRPr>
            </a:p>
          </p:txBody>
        </p:sp>
        <p:sp>
          <p:nvSpPr>
            <p:cNvPr id="98" name="Rectangle 97">
              <a:extLst>
                <a:ext uri="{FF2B5EF4-FFF2-40B4-BE49-F238E27FC236}">
                  <a16:creationId xmlns:a16="http://schemas.microsoft.com/office/drawing/2014/main" id="{3B032BFA-ABA9-594D-B703-4EBBFE2705F3}"/>
                </a:ext>
              </a:extLst>
            </p:cNvPr>
            <p:cNvSpPr/>
            <p:nvPr/>
          </p:nvSpPr>
          <p:spPr>
            <a:xfrm>
              <a:off x="6238459" y="4919935"/>
              <a:ext cx="150065" cy="179678"/>
            </a:xfrm>
            <a:prstGeom prst="rect">
              <a:avLst/>
            </a:prstGeom>
          </p:spPr>
          <p:txBody>
            <a:bodyPr wrap="square">
              <a:spAutoFit/>
            </a:bodyPr>
            <a:lstStyle/>
            <a:p>
              <a:r>
                <a:rPr lang="en-US" sz="1400" b="1" dirty="0">
                  <a:latin typeface="Avenir Book" charset="0"/>
                  <a:ea typeface="Avenir Book" charset="0"/>
                  <a:cs typeface="Avenir Book" charset="0"/>
                </a:rPr>
                <a:t>˜</a:t>
              </a:r>
            </a:p>
          </p:txBody>
        </p:sp>
      </p:grpSp>
      <p:grpSp>
        <p:nvGrpSpPr>
          <p:cNvPr id="99" name="Group 98">
            <a:extLst>
              <a:ext uri="{FF2B5EF4-FFF2-40B4-BE49-F238E27FC236}">
                <a16:creationId xmlns:a16="http://schemas.microsoft.com/office/drawing/2014/main" id="{8BF78984-01E5-D64D-8EF5-31C3E55EAD1A}"/>
              </a:ext>
            </a:extLst>
          </p:cNvPr>
          <p:cNvGrpSpPr/>
          <p:nvPr/>
        </p:nvGrpSpPr>
        <p:grpSpPr>
          <a:xfrm>
            <a:off x="6104826" y="4870424"/>
            <a:ext cx="846285" cy="978305"/>
            <a:chOff x="5755580" y="2864268"/>
            <a:chExt cx="498002" cy="637234"/>
          </a:xfrm>
        </p:grpSpPr>
        <p:sp>
          <p:nvSpPr>
            <p:cNvPr id="100" name="Oval 99">
              <a:extLst>
                <a:ext uri="{FF2B5EF4-FFF2-40B4-BE49-F238E27FC236}">
                  <a16:creationId xmlns:a16="http://schemas.microsoft.com/office/drawing/2014/main" id="{81779086-E538-434A-A6CD-E63A4526F4C5}"/>
                </a:ext>
              </a:extLst>
            </p:cNvPr>
            <p:cNvSpPr/>
            <p:nvPr/>
          </p:nvSpPr>
          <p:spPr>
            <a:xfrm>
              <a:off x="5755580" y="2864268"/>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01" name="Oval 100">
              <a:extLst>
                <a:ext uri="{FF2B5EF4-FFF2-40B4-BE49-F238E27FC236}">
                  <a16:creationId xmlns:a16="http://schemas.microsoft.com/office/drawing/2014/main" id="{035C6F25-09BF-BE4E-B64C-1A36183E534C}"/>
                </a:ext>
              </a:extLst>
            </p:cNvPr>
            <p:cNvSpPr/>
            <p:nvPr/>
          </p:nvSpPr>
          <p:spPr>
            <a:xfrm>
              <a:off x="5755580" y="3108969"/>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2" name="Oval 101">
              <a:extLst>
                <a:ext uri="{FF2B5EF4-FFF2-40B4-BE49-F238E27FC236}">
                  <a16:creationId xmlns:a16="http://schemas.microsoft.com/office/drawing/2014/main" id="{75F399E6-9134-6249-ACA4-0B77319ED8BF}"/>
                </a:ext>
              </a:extLst>
            </p:cNvPr>
            <p:cNvSpPr/>
            <p:nvPr/>
          </p:nvSpPr>
          <p:spPr>
            <a:xfrm>
              <a:off x="5755580" y="3353670"/>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3" name="Oval 102">
              <a:extLst>
                <a:ext uri="{FF2B5EF4-FFF2-40B4-BE49-F238E27FC236}">
                  <a16:creationId xmlns:a16="http://schemas.microsoft.com/office/drawing/2014/main" id="{6B311285-E9B0-3C4B-B041-14EB59AB2CB8}"/>
                </a:ext>
              </a:extLst>
            </p:cNvPr>
            <p:cNvSpPr/>
            <p:nvPr/>
          </p:nvSpPr>
          <p:spPr>
            <a:xfrm>
              <a:off x="6098143" y="3108025"/>
              <a:ext cx="147832" cy="14783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venir Book" charset="0"/>
                <a:ea typeface="Avenir Book" charset="0"/>
                <a:cs typeface="Avenir Book" charset="0"/>
              </a:endParaRPr>
            </a:p>
          </p:txBody>
        </p:sp>
        <p:cxnSp>
          <p:nvCxnSpPr>
            <p:cNvPr id="104" name="Straight Connector 103">
              <a:extLst>
                <a:ext uri="{FF2B5EF4-FFF2-40B4-BE49-F238E27FC236}">
                  <a16:creationId xmlns:a16="http://schemas.microsoft.com/office/drawing/2014/main" id="{CB2DBEC6-B1B2-0B48-94A9-7BD87364D8FA}"/>
                </a:ext>
              </a:extLst>
            </p:cNvPr>
            <p:cNvCxnSpPr>
              <a:cxnSpLocks/>
              <a:stCxn id="101" idx="6"/>
              <a:endCxn id="103" idx="2"/>
            </p:cNvCxnSpPr>
            <p:nvPr/>
          </p:nvCxnSpPr>
          <p:spPr>
            <a:xfrm flipV="1">
              <a:off x="5903412" y="3181941"/>
              <a:ext cx="194731" cy="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21BBA58-FEE6-9347-A27C-0BFC58A5C38D}"/>
                </a:ext>
              </a:extLst>
            </p:cNvPr>
            <p:cNvCxnSpPr>
              <a:stCxn id="100" idx="6"/>
              <a:endCxn id="103" idx="1"/>
            </p:cNvCxnSpPr>
            <p:nvPr/>
          </p:nvCxnSpPr>
          <p:spPr>
            <a:xfrm>
              <a:off x="5903412" y="2938184"/>
              <a:ext cx="216380" cy="191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3419208-DB9C-184A-8023-F4BB598141D0}"/>
                </a:ext>
              </a:extLst>
            </p:cNvPr>
            <p:cNvCxnSpPr>
              <a:cxnSpLocks/>
              <a:stCxn id="102" idx="6"/>
              <a:endCxn id="103" idx="3"/>
            </p:cNvCxnSpPr>
            <p:nvPr/>
          </p:nvCxnSpPr>
          <p:spPr>
            <a:xfrm flipV="1">
              <a:off x="5903412" y="3234208"/>
              <a:ext cx="216380" cy="193378"/>
            </a:xfrm>
            <a:prstGeom prst="line">
              <a:avLst/>
            </a:prstGeom>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9F2BC793-9F57-9245-9F52-C3A135E9E600}"/>
                </a:ext>
              </a:extLst>
            </p:cNvPr>
            <p:cNvSpPr/>
            <p:nvPr/>
          </p:nvSpPr>
          <p:spPr>
            <a:xfrm>
              <a:off x="5986179" y="31628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8" name="Rectangle 107">
              <a:extLst>
                <a:ext uri="{FF2B5EF4-FFF2-40B4-BE49-F238E27FC236}">
                  <a16:creationId xmlns:a16="http://schemas.microsoft.com/office/drawing/2014/main" id="{AEBE133B-4D2E-004B-BC10-F7980E7D1E0E}"/>
                </a:ext>
              </a:extLst>
            </p:cNvPr>
            <p:cNvSpPr/>
            <p:nvPr/>
          </p:nvSpPr>
          <p:spPr>
            <a:xfrm rot="2700000">
              <a:off x="5989531" y="30124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9" name="Rectangle 108">
              <a:extLst>
                <a:ext uri="{FF2B5EF4-FFF2-40B4-BE49-F238E27FC236}">
                  <a16:creationId xmlns:a16="http://schemas.microsoft.com/office/drawing/2014/main" id="{C70D1202-2137-8046-990C-39B5DC2C0221}"/>
                </a:ext>
              </a:extLst>
            </p:cNvPr>
            <p:cNvSpPr/>
            <p:nvPr/>
          </p:nvSpPr>
          <p:spPr>
            <a:xfrm rot="2700000">
              <a:off x="5985895" y="3307694"/>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10" name="TextBox 109">
              <a:extLst>
                <a:ext uri="{FF2B5EF4-FFF2-40B4-BE49-F238E27FC236}">
                  <a16:creationId xmlns:a16="http://schemas.microsoft.com/office/drawing/2014/main" id="{60B1BF3D-2F87-C644-A45A-D868C6E7F04C}"/>
                </a:ext>
              </a:extLst>
            </p:cNvPr>
            <p:cNvSpPr txBox="1"/>
            <p:nvPr/>
          </p:nvSpPr>
          <p:spPr>
            <a:xfrm>
              <a:off x="6093976" y="3084878"/>
              <a:ext cx="159606" cy="200475"/>
            </a:xfrm>
            <a:prstGeom prst="rect">
              <a:avLst/>
            </a:prstGeom>
            <a:noFill/>
          </p:spPr>
          <p:txBody>
            <a:bodyPr wrap="none" rtlCol="0">
              <a:spAutoFit/>
            </a:bodyPr>
            <a:lstStyle/>
            <a:p>
              <a:r>
                <a:rPr lang="en-US" sz="1400" b="1" dirty="0">
                  <a:latin typeface="Avenir Book" charset="0"/>
                  <a:ea typeface="Avenir Book" charset="0"/>
                  <a:cs typeface="Avenir Book" charset="0"/>
                </a:rPr>
                <a:t>y</a:t>
              </a:r>
            </a:p>
          </p:txBody>
        </p:sp>
        <p:sp>
          <p:nvSpPr>
            <p:cNvPr id="111" name="Rectangle 110">
              <a:extLst>
                <a:ext uri="{FF2B5EF4-FFF2-40B4-BE49-F238E27FC236}">
                  <a16:creationId xmlns:a16="http://schemas.microsoft.com/office/drawing/2014/main" id="{64AC7EF6-86C1-8542-9955-13206980B416}"/>
                </a:ext>
              </a:extLst>
            </p:cNvPr>
            <p:cNvSpPr/>
            <p:nvPr/>
          </p:nvSpPr>
          <p:spPr>
            <a:xfrm>
              <a:off x="6107465" y="3075865"/>
              <a:ext cx="134138" cy="200475"/>
            </a:xfrm>
            <a:prstGeom prst="rect">
              <a:avLst/>
            </a:prstGeom>
          </p:spPr>
          <p:txBody>
            <a:bodyPr wrap="none">
              <a:spAutoFit/>
            </a:bodyPr>
            <a:lstStyle/>
            <a:p>
              <a:r>
                <a:rPr lang="en-US" sz="1400" b="1" dirty="0">
                  <a:latin typeface="Avenir Book" charset="0"/>
                  <a:ea typeface="Avenir Book" charset="0"/>
                  <a:cs typeface="Avenir Book" charset="0"/>
                </a:rPr>
                <a:t>˜</a:t>
              </a:r>
              <a:endParaRPr lang="en-US" sz="1400" dirty="0">
                <a:latin typeface="Avenir Book" charset="0"/>
                <a:ea typeface="Avenir Book" charset="0"/>
                <a:cs typeface="Avenir Book" charset="0"/>
              </a:endParaRPr>
            </a:p>
          </p:txBody>
        </p:sp>
      </p:grpSp>
      <p:sp>
        <p:nvSpPr>
          <p:cNvPr id="112" name="Right Arrow 111">
            <a:extLst>
              <a:ext uri="{FF2B5EF4-FFF2-40B4-BE49-F238E27FC236}">
                <a16:creationId xmlns:a16="http://schemas.microsoft.com/office/drawing/2014/main" id="{AFC9C76E-405A-0F49-829B-2B0E80291334}"/>
              </a:ext>
            </a:extLst>
          </p:cNvPr>
          <p:cNvSpPr/>
          <p:nvPr/>
        </p:nvSpPr>
        <p:spPr>
          <a:xfrm>
            <a:off x="7205230" y="5266524"/>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14" name="TextBox 113">
            <a:extLst>
              <a:ext uri="{FF2B5EF4-FFF2-40B4-BE49-F238E27FC236}">
                <a16:creationId xmlns:a16="http://schemas.microsoft.com/office/drawing/2014/main" id="{02572588-FE8E-E645-B56F-3C4568B95B5F}"/>
              </a:ext>
            </a:extLst>
          </p:cNvPr>
          <p:cNvSpPr txBox="1"/>
          <p:nvPr/>
        </p:nvSpPr>
        <p:spPr>
          <a:xfrm>
            <a:off x="5790558" y="2656134"/>
            <a:ext cx="1167307" cy="276999"/>
          </a:xfrm>
          <a:prstGeom prst="rect">
            <a:avLst/>
          </a:prstGeom>
          <a:noFill/>
        </p:spPr>
        <p:txBody>
          <a:bodyPr wrap="none" rtlCol="0">
            <a:spAutoFit/>
          </a:bodyPr>
          <a:lstStyle/>
          <a:p>
            <a:r>
              <a:rPr lang="en-US" sz="1200" b="1" dirty="0">
                <a:latin typeface="Avenir Book" charset="0"/>
                <a:ea typeface="Avenir Book" charset="0"/>
                <a:cs typeface="Avenir Book" charset="0"/>
              </a:rPr>
              <a:t>DISC. MODEL</a:t>
            </a:r>
          </a:p>
        </p:txBody>
      </p:sp>
      <p:grpSp>
        <p:nvGrpSpPr>
          <p:cNvPr id="115" name="Group 114">
            <a:extLst>
              <a:ext uri="{FF2B5EF4-FFF2-40B4-BE49-F238E27FC236}">
                <a16:creationId xmlns:a16="http://schemas.microsoft.com/office/drawing/2014/main" id="{2D02B45A-BC0E-334C-B850-DD40A5FAE2AB}"/>
              </a:ext>
            </a:extLst>
          </p:cNvPr>
          <p:cNvGrpSpPr/>
          <p:nvPr/>
        </p:nvGrpSpPr>
        <p:grpSpPr>
          <a:xfrm>
            <a:off x="5791782" y="3017610"/>
            <a:ext cx="1359267" cy="969043"/>
            <a:chOff x="5716022" y="4742719"/>
            <a:chExt cx="793531" cy="565721"/>
          </a:xfrm>
        </p:grpSpPr>
        <p:sp>
          <p:nvSpPr>
            <p:cNvPr id="116" name="Oval 115">
              <a:extLst>
                <a:ext uri="{FF2B5EF4-FFF2-40B4-BE49-F238E27FC236}">
                  <a16:creationId xmlns:a16="http://schemas.microsoft.com/office/drawing/2014/main" id="{71EEDB0E-5E38-1845-85BB-8C96A6E6E1F6}"/>
                </a:ext>
              </a:extLst>
            </p:cNvPr>
            <p:cNvSpPr/>
            <p:nvPr/>
          </p:nvSpPr>
          <p:spPr>
            <a:xfrm>
              <a:off x="5731136" y="4959775"/>
              <a:ext cx="120112" cy="120112"/>
            </a:xfrm>
            <a:prstGeom prst="ellipse">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17" name="Oval 116">
              <a:extLst>
                <a:ext uri="{FF2B5EF4-FFF2-40B4-BE49-F238E27FC236}">
                  <a16:creationId xmlns:a16="http://schemas.microsoft.com/office/drawing/2014/main" id="{E5EA0600-8E92-5245-AB58-731A5E418E0B}"/>
                </a:ext>
              </a:extLst>
            </p:cNvPr>
            <p:cNvSpPr/>
            <p:nvPr/>
          </p:nvSpPr>
          <p:spPr>
            <a:xfrm>
              <a:off x="5879679" y="481205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18" name="Oval 117">
              <a:extLst>
                <a:ext uri="{FF2B5EF4-FFF2-40B4-BE49-F238E27FC236}">
                  <a16:creationId xmlns:a16="http://schemas.microsoft.com/office/drawing/2014/main" id="{F5C109D9-4F2C-C643-8D67-2ADEF99BD06B}"/>
                </a:ext>
              </a:extLst>
            </p:cNvPr>
            <p:cNvSpPr/>
            <p:nvPr/>
          </p:nvSpPr>
          <p:spPr>
            <a:xfrm>
              <a:off x="5879679" y="495916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19" name="Oval 118">
              <a:extLst>
                <a:ext uri="{FF2B5EF4-FFF2-40B4-BE49-F238E27FC236}">
                  <a16:creationId xmlns:a16="http://schemas.microsoft.com/office/drawing/2014/main" id="{D638BE12-D276-754F-ACC8-057645B11D9B}"/>
                </a:ext>
              </a:extLst>
            </p:cNvPr>
            <p:cNvSpPr/>
            <p:nvPr/>
          </p:nvSpPr>
          <p:spPr>
            <a:xfrm>
              <a:off x="5879679" y="510627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20" name="Oval 119">
              <a:extLst>
                <a:ext uri="{FF2B5EF4-FFF2-40B4-BE49-F238E27FC236}">
                  <a16:creationId xmlns:a16="http://schemas.microsoft.com/office/drawing/2014/main" id="{3B91F3D1-D574-B143-8BDB-817CEE1A206B}"/>
                </a:ext>
              </a:extLst>
            </p:cNvPr>
            <p:cNvSpPr/>
            <p:nvPr/>
          </p:nvSpPr>
          <p:spPr>
            <a:xfrm>
              <a:off x="6089519" y="474271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21" name="Oval 120">
              <a:extLst>
                <a:ext uri="{FF2B5EF4-FFF2-40B4-BE49-F238E27FC236}">
                  <a16:creationId xmlns:a16="http://schemas.microsoft.com/office/drawing/2014/main" id="{590FBDE5-42C2-AC46-85F6-BCF9914DF1A9}"/>
                </a:ext>
              </a:extLst>
            </p:cNvPr>
            <p:cNvSpPr/>
            <p:nvPr/>
          </p:nvSpPr>
          <p:spPr>
            <a:xfrm>
              <a:off x="6089519" y="488983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22" name="Oval 121">
              <a:extLst>
                <a:ext uri="{FF2B5EF4-FFF2-40B4-BE49-F238E27FC236}">
                  <a16:creationId xmlns:a16="http://schemas.microsoft.com/office/drawing/2014/main" id="{C52D3EBD-AD71-5F4A-AB6C-2D99F605329A}"/>
                </a:ext>
              </a:extLst>
            </p:cNvPr>
            <p:cNvSpPr/>
            <p:nvPr/>
          </p:nvSpPr>
          <p:spPr>
            <a:xfrm>
              <a:off x="6089519" y="503694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23" name="Oval 122">
              <a:extLst>
                <a:ext uri="{FF2B5EF4-FFF2-40B4-BE49-F238E27FC236}">
                  <a16:creationId xmlns:a16="http://schemas.microsoft.com/office/drawing/2014/main" id="{BA464800-C9C8-2E40-A13D-F2D85726B673}"/>
                </a:ext>
              </a:extLst>
            </p:cNvPr>
            <p:cNvSpPr/>
            <p:nvPr/>
          </p:nvSpPr>
          <p:spPr>
            <a:xfrm>
              <a:off x="6089519" y="518832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124" name="Oval 123">
              <a:extLst>
                <a:ext uri="{FF2B5EF4-FFF2-40B4-BE49-F238E27FC236}">
                  <a16:creationId xmlns:a16="http://schemas.microsoft.com/office/drawing/2014/main" id="{FB515CE4-0446-6840-884A-6E43C8C4424D}"/>
                </a:ext>
              </a:extLst>
            </p:cNvPr>
            <p:cNvSpPr/>
            <p:nvPr/>
          </p:nvSpPr>
          <p:spPr>
            <a:xfrm>
              <a:off x="6243797" y="4959775"/>
              <a:ext cx="120112" cy="120112"/>
            </a:xfrm>
            <a:prstGeom prst="ellipse">
              <a:avLst/>
            </a:prstGeom>
            <a:solidFill>
              <a:srgbClr val="00B050">
                <a:alpha val="2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cxnSp>
          <p:nvCxnSpPr>
            <p:cNvPr id="125" name="Straight Connector 124">
              <a:extLst>
                <a:ext uri="{FF2B5EF4-FFF2-40B4-BE49-F238E27FC236}">
                  <a16:creationId xmlns:a16="http://schemas.microsoft.com/office/drawing/2014/main" id="{7BD3C08C-CA03-734A-80BA-586B9EE103F7}"/>
                </a:ext>
              </a:extLst>
            </p:cNvPr>
            <p:cNvCxnSpPr>
              <a:stCxn id="116" idx="6"/>
              <a:endCxn id="118" idx="2"/>
            </p:cNvCxnSpPr>
            <p:nvPr/>
          </p:nvCxnSpPr>
          <p:spPr>
            <a:xfrm flipV="1">
              <a:off x="5851248" y="5019221"/>
              <a:ext cx="28431" cy="6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CB147FF-E8DB-5445-8875-291F9AD4B5BB}"/>
                </a:ext>
              </a:extLst>
            </p:cNvPr>
            <p:cNvCxnSpPr>
              <a:stCxn id="116" idx="7"/>
              <a:endCxn id="117" idx="3"/>
            </p:cNvCxnSpPr>
            <p:nvPr/>
          </p:nvCxnSpPr>
          <p:spPr>
            <a:xfrm flipV="1">
              <a:off x="5833658" y="4914574"/>
              <a:ext cx="63611" cy="627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9DB33B7-FBD3-A745-B68D-5C86272880DF}"/>
                </a:ext>
              </a:extLst>
            </p:cNvPr>
            <p:cNvCxnSpPr>
              <a:stCxn id="116" idx="5"/>
              <a:endCxn id="119" idx="1"/>
            </p:cNvCxnSpPr>
            <p:nvPr/>
          </p:nvCxnSpPr>
          <p:spPr>
            <a:xfrm>
              <a:off x="5833658" y="5062297"/>
              <a:ext cx="63611" cy="615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69A0E3E-22E6-AB42-AB7E-D9018A0CDBA9}"/>
                </a:ext>
              </a:extLst>
            </p:cNvPr>
            <p:cNvCxnSpPr>
              <a:stCxn id="117" idx="6"/>
              <a:endCxn id="120" idx="2"/>
            </p:cNvCxnSpPr>
            <p:nvPr/>
          </p:nvCxnSpPr>
          <p:spPr>
            <a:xfrm flipV="1">
              <a:off x="5999791" y="4802775"/>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A7143B9-0AE1-474A-959E-22619CD4D927}"/>
                </a:ext>
              </a:extLst>
            </p:cNvPr>
            <p:cNvCxnSpPr>
              <a:stCxn id="117" idx="6"/>
              <a:endCxn id="121" idx="2"/>
            </p:cNvCxnSpPr>
            <p:nvPr/>
          </p:nvCxnSpPr>
          <p:spPr>
            <a:xfrm>
              <a:off x="5999791" y="4872108"/>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48B7F97-9A57-A744-B769-18542FDD1376}"/>
                </a:ext>
              </a:extLst>
            </p:cNvPr>
            <p:cNvCxnSpPr>
              <a:stCxn id="117" idx="6"/>
              <a:endCxn id="122" idx="2"/>
            </p:cNvCxnSpPr>
            <p:nvPr/>
          </p:nvCxnSpPr>
          <p:spPr>
            <a:xfrm>
              <a:off x="5999791" y="4872108"/>
              <a:ext cx="89728" cy="22489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C0C1965-DF2D-C04D-8EA9-E1FD8F2583F0}"/>
                </a:ext>
              </a:extLst>
            </p:cNvPr>
            <p:cNvCxnSpPr>
              <a:stCxn id="117" idx="6"/>
              <a:endCxn id="123" idx="2"/>
            </p:cNvCxnSpPr>
            <p:nvPr/>
          </p:nvCxnSpPr>
          <p:spPr>
            <a:xfrm>
              <a:off x="5999791" y="4872108"/>
              <a:ext cx="89728" cy="3762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28E1FF6-FF50-4D4E-9D44-5C66955C9722}"/>
                </a:ext>
              </a:extLst>
            </p:cNvPr>
            <p:cNvCxnSpPr>
              <a:stCxn id="118" idx="6"/>
              <a:endCxn id="120" idx="2"/>
            </p:cNvCxnSpPr>
            <p:nvPr/>
          </p:nvCxnSpPr>
          <p:spPr>
            <a:xfrm flipV="1">
              <a:off x="5999791" y="4802775"/>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BDE6F6B-6E21-5446-AB38-1B5C24D6191D}"/>
                </a:ext>
              </a:extLst>
            </p:cNvPr>
            <p:cNvCxnSpPr>
              <a:stCxn id="118" idx="6"/>
              <a:endCxn id="121" idx="2"/>
            </p:cNvCxnSpPr>
            <p:nvPr/>
          </p:nvCxnSpPr>
          <p:spPr>
            <a:xfrm flipV="1">
              <a:off x="5999791" y="4949888"/>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99D0E1E-E61B-2D4C-8853-D34D5B56F943}"/>
                </a:ext>
              </a:extLst>
            </p:cNvPr>
            <p:cNvCxnSpPr>
              <a:stCxn id="118" idx="6"/>
              <a:endCxn id="122" idx="2"/>
            </p:cNvCxnSpPr>
            <p:nvPr/>
          </p:nvCxnSpPr>
          <p:spPr>
            <a:xfrm>
              <a:off x="5999791" y="5019221"/>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D9F1540-925D-3E4D-9C7A-442560CD44AB}"/>
                </a:ext>
              </a:extLst>
            </p:cNvPr>
            <p:cNvCxnSpPr>
              <a:stCxn id="118" idx="6"/>
              <a:endCxn id="123" idx="2"/>
            </p:cNvCxnSpPr>
            <p:nvPr/>
          </p:nvCxnSpPr>
          <p:spPr>
            <a:xfrm>
              <a:off x="5999791" y="5019221"/>
              <a:ext cx="89728" cy="2291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C514B47-9ECF-8C44-8C73-C4962EB42831}"/>
                </a:ext>
              </a:extLst>
            </p:cNvPr>
            <p:cNvCxnSpPr>
              <a:stCxn id="119" idx="6"/>
              <a:endCxn id="123" idx="2"/>
            </p:cNvCxnSpPr>
            <p:nvPr/>
          </p:nvCxnSpPr>
          <p:spPr>
            <a:xfrm>
              <a:off x="5999791" y="5166334"/>
              <a:ext cx="89728" cy="820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46E12BE-96CE-7549-B34B-3EFB31E4020D}"/>
                </a:ext>
              </a:extLst>
            </p:cNvPr>
            <p:cNvCxnSpPr>
              <a:stCxn id="119" idx="6"/>
              <a:endCxn id="122" idx="2"/>
            </p:cNvCxnSpPr>
            <p:nvPr/>
          </p:nvCxnSpPr>
          <p:spPr>
            <a:xfrm flipV="1">
              <a:off x="5999791" y="5097001"/>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A523655-C2E5-924F-8100-6ADD180A3785}"/>
                </a:ext>
              </a:extLst>
            </p:cNvPr>
            <p:cNvCxnSpPr>
              <a:stCxn id="119" idx="6"/>
              <a:endCxn id="121" idx="2"/>
            </p:cNvCxnSpPr>
            <p:nvPr/>
          </p:nvCxnSpPr>
          <p:spPr>
            <a:xfrm flipV="1">
              <a:off x="5999791" y="4949888"/>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BE6A755-32D6-DB4C-A1D4-93F76A1673CC}"/>
                </a:ext>
              </a:extLst>
            </p:cNvPr>
            <p:cNvCxnSpPr>
              <a:stCxn id="119" idx="6"/>
              <a:endCxn id="120" idx="2"/>
            </p:cNvCxnSpPr>
            <p:nvPr/>
          </p:nvCxnSpPr>
          <p:spPr>
            <a:xfrm flipV="1">
              <a:off x="5999791" y="4802775"/>
              <a:ext cx="89728" cy="3635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0F53750-66BD-A94D-803C-2C52AF6A1278}"/>
                </a:ext>
              </a:extLst>
            </p:cNvPr>
            <p:cNvCxnSpPr>
              <a:stCxn id="120" idx="6"/>
              <a:endCxn id="124" idx="2"/>
            </p:cNvCxnSpPr>
            <p:nvPr/>
          </p:nvCxnSpPr>
          <p:spPr>
            <a:xfrm>
              <a:off x="6209631" y="4802775"/>
              <a:ext cx="34166" cy="2170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99327FD-8F61-3349-83ED-E967F9719395}"/>
                </a:ext>
              </a:extLst>
            </p:cNvPr>
            <p:cNvCxnSpPr>
              <a:stCxn id="121" idx="6"/>
              <a:endCxn id="124" idx="2"/>
            </p:cNvCxnSpPr>
            <p:nvPr/>
          </p:nvCxnSpPr>
          <p:spPr>
            <a:xfrm>
              <a:off x="6209631" y="4949888"/>
              <a:ext cx="34166" cy="699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09A8739-1286-924E-A761-416A249C6B80}"/>
                </a:ext>
              </a:extLst>
            </p:cNvPr>
            <p:cNvCxnSpPr>
              <a:stCxn id="122" idx="6"/>
              <a:endCxn id="124" idx="2"/>
            </p:cNvCxnSpPr>
            <p:nvPr/>
          </p:nvCxnSpPr>
          <p:spPr>
            <a:xfrm flipV="1">
              <a:off x="6209631" y="5019831"/>
              <a:ext cx="34166" cy="7717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BA77D43-552E-D343-96A3-DF7D536E4F56}"/>
                </a:ext>
              </a:extLst>
            </p:cNvPr>
            <p:cNvCxnSpPr>
              <a:stCxn id="123" idx="6"/>
              <a:endCxn id="124" idx="2"/>
            </p:cNvCxnSpPr>
            <p:nvPr/>
          </p:nvCxnSpPr>
          <p:spPr>
            <a:xfrm flipV="1">
              <a:off x="6209631" y="5019831"/>
              <a:ext cx="34166" cy="22855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F2A7E6F-2102-5943-8173-138DF038CAA8}"/>
                </a:ext>
              </a:extLst>
            </p:cNvPr>
            <p:cNvSpPr txBox="1"/>
            <p:nvPr/>
          </p:nvSpPr>
          <p:spPr>
            <a:xfrm>
              <a:off x="5716022" y="4928211"/>
              <a:ext cx="277178" cy="179678"/>
            </a:xfrm>
            <a:prstGeom prst="rect">
              <a:avLst/>
            </a:prstGeom>
            <a:noFill/>
          </p:spPr>
          <p:txBody>
            <a:bodyPr wrap="square" rtlCol="0">
              <a:spAutoFit/>
            </a:bodyPr>
            <a:lstStyle/>
            <a:p>
              <a:r>
                <a:rPr lang="en-US" sz="1400" b="1" dirty="0">
                  <a:latin typeface="Avenir Book" charset="0"/>
                  <a:ea typeface="Avenir Book" charset="0"/>
                  <a:cs typeface="Avenir Book" charset="0"/>
                </a:rPr>
                <a:t>x</a:t>
              </a:r>
              <a:endParaRPr lang="en-US" sz="1400" b="1" baseline="-25000" dirty="0">
                <a:latin typeface="Avenir Book" charset="0"/>
                <a:ea typeface="Avenir Book" charset="0"/>
                <a:cs typeface="Avenir Book" charset="0"/>
              </a:endParaRPr>
            </a:p>
          </p:txBody>
        </p:sp>
        <p:sp>
          <p:nvSpPr>
            <p:cNvPr id="145" name="TextBox 144">
              <a:extLst>
                <a:ext uri="{FF2B5EF4-FFF2-40B4-BE49-F238E27FC236}">
                  <a16:creationId xmlns:a16="http://schemas.microsoft.com/office/drawing/2014/main" id="{49DFFE75-21A9-BA41-8D01-0B10C170C482}"/>
                </a:ext>
              </a:extLst>
            </p:cNvPr>
            <p:cNvSpPr txBox="1"/>
            <p:nvPr/>
          </p:nvSpPr>
          <p:spPr>
            <a:xfrm>
              <a:off x="6230370" y="4919935"/>
              <a:ext cx="279183" cy="179678"/>
            </a:xfrm>
            <a:prstGeom prst="rect">
              <a:avLst/>
            </a:prstGeom>
            <a:noFill/>
          </p:spPr>
          <p:txBody>
            <a:bodyPr wrap="square" rtlCol="0">
              <a:spAutoFit/>
            </a:bodyPr>
            <a:lstStyle/>
            <a:p>
              <a:r>
                <a:rPr lang="en-US" sz="1400" b="1" dirty="0">
                  <a:latin typeface="Avenir Book" charset="0"/>
                  <a:ea typeface="Avenir Book" charset="0"/>
                  <a:cs typeface="Avenir Book" charset="0"/>
                </a:rPr>
                <a:t>y</a:t>
              </a:r>
              <a:endParaRPr lang="en-US" sz="1600" b="1" baseline="-25000" dirty="0">
                <a:latin typeface="Avenir Book" charset="0"/>
                <a:ea typeface="Avenir Book" charset="0"/>
                <a:cs typeface="Avenir Book" charset="0"/>
              </a:endParaRPr>
            </a:p>
          </p:txBody>
        </p:sp>
        <p:sp>
          <p:nvSpPr>
            <p:cNvPr id="146" name="Rectangle 145">
              <a:extLst>
                <a:ext uri="{FF2B5EF4-FFF2-40B4-BE49-F238E27FC236}">
                  <a16:creationId xmlns:a16="http://schemas.microsoft.com/office/drawing/2014/main" id="{60B3098C-E825-B043-8291-1C34FB04F79A}"/>
                </a:ext>
              </a:extLst>
            </p:cNvPr>
            <p:cNvSpPr/>
            <p:nvPr/>
          </p:nvSpPr>
          <p:spPr>
            <a:xfrm>
              <a:off x="6238459" y="4919935"/>
              <a:ext cx="150065" cy="179678"/>
            </a:xfrm>
            <a:prstGeom prst="rect">
              <a:avLst/>
            </a:prstGeom>
          </p:spPr>
          <p:txBody>
            <a:bodyPr wrap="square">
              <a:spAutoFit/>
            </a:bodyPr>
            <a:lstStyle/>
            <a:p>
              <a:r>
                <a:rPr lang="en-US" sz="1400" b="1" dirty="0">
                  <a:latin typeface="Avenir Book" charset="0"/>
                  <a:ea typeface="Avenir Book" charset="0"/>
                  <a:cs typeface="Avenir Book" charset="0"/>
                </a:rPr>
                <a:t>˜</a:t>
              </a:r>
            </a:p>
          </p:txBody>
        </p:sp>
      </p:grpSp>
      <p:cxnSp>
        <p:nvCxnSpPr>
          <p:cNvPr id="149" name="Straight Arrow Connector 148">
            <a:extLst>
              <a:ext uri="{FF2B5EF4-FFF2-40B4-BE49-F238E27FC236}">
                <a16:creationId xmlns:a16="http://schemas.microsoft.com/office/drawing/2014/main" id="{D4D48929-ACF0-354A-9E82-8B1D96265B72}"/>
              </a:ext>
            </a:extLst>
          </p:cNvPr>
          <p:cNvCxnSpPr>
            <a:cxnSpLocks/>
          </p:cNvCxnSpPr>
          <p:nvPr/>
        </p:nvCxnSpPr>
        <p:spPr>
          <a:xfrm flipV="1">
            <a:off x="4387702" y="3572540"/>
            <a:ext cx="1256912" cy="904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09AAE6A6-7CF1-EC47-997B-A3B7B9D3024B}"/>
              </a:ext>
            </a:extLst>
          </p:cNvPr>
          <p:cNvCxnSpPr>
            <a:cxnSpLocks/>
          </p:cNvCxnSpPr>
          <p:nvPr/>
        </p:nvCxnSpPr>
        <p:spPr>
          <a:xfrm>
            <a:off x="4397347" y="4476280"/>
            <a:ext cx="1117289" cy="907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A6F07745-97FF-524D-90A9-BFE49EE661CD}"/>
              </a:ext>
            </a:extLst>
          </p:cNvPr>
          <p:cNvSpPr txBox="1"/>
          <p:nvPr/>
        </p:nvSpPr>
        <p:spPr>
          <a:xfrm>
            <a:off x="4387702" y="2823309"/>
            <a:ext cx="1316811" cy="738664"/>
          </a:xfrm>
          <a:prstGeom prst="rect">
            <a:avLst/>
          </a:prstGeom>
          <a:noFill/>
        </p:spPr>
        <p:txBody>
          <a:bodyPr wrap="square" rtlCol="0">
            <a:spAutoFit/>
          </a:bodyPr>
          <a:lstStyle/>
          <a:p>
            <a:pPr algn="ctr"/>
            <a:r>
              <a:rPr lang="en-US" sz="1400" dirty="0"/>
              <a:t>Use as</a:t>
            </a:r>
          </a:p>
          <a:p>
            <a:pPr algn="ctr"/>
            <a:r>
              <a:rPr lang="en-US" sz="1400" dirty="0"/>
              <a:t>features for classifier</a:t>
            </a:r>
          </a:p>
        </p:txBody>
      </p:sp>
      <p:sp>
        <p:nvSpPr>
          <p:cNvPr id="153" name="TextBox 152">
            <a:extLst>
              <a:ext uri="{FF2B5EF4-FFF2-40B4-BE49-F238E27FC236}">
                <a16:creationId xmlns:a16="http://schemas.microsoft.com/office/drawing/2014/main" id="{6325D3F0-DE19-2D41-8CE0-152E0AF2ABDC}"/>
              </a:ext>
            </a:extLst>
          </p:cNvPr>
          <p:cNvSpPr txBox="1"/>
          <p:nvPr/>
        </p:nvSpPr>
        <p:spPr>
          <a:xfrm>
            <a:off x="4367545" y="5429405"/>
            <a:ext cx="1370312" cy="523220"/>
          </a:xfrm>
          <a:prstGeom prst="rect">
            <a:avLst/>
          </a:prstGeom>
          <a:noFill/>
        </p:spPr>
        <p:txBody>
          <a:bodyPr wrap="none" rtlCol="0">
            <a:spAutoFit/>
          </a:bodyPr>
          <a:lstStyle/>
          <a:p>
            <a:pPr algn="ctr"/>
            <a:r>
              <a:rPr lang="en-US" sz="1400" dirty="0"/>
              <a:t>Use as labels for</a:t>
            </a:r>
          </a:p>
          <a:p>
            <a:pPr algn="ctr"/>
            <a:r>
              <a:rPr lang="en-US" sz="1400" dirty="0"/>
              <a:t>training set</a:t>
            </a:r>
          </a:p>
        </p:txBody>
      </p:sp>
      <p:sp>
        <p:nvSpPr>
          <p:cNvPr id="154" name="TextBox 153">
            <a:extLst>
              <a:ext uri="{FF2B5EF4-FFF2-40B4-BE49-F238E27FC236}">
                <a16:creationId xmlns:a16="http://schemas.microsoft.com/office/drawing/2014/main" id="{A2C6E251-81AE-0644-972D-A022137D3429}"/>
              </a:ext>
            </a:extLst>
          </p:cNvPr>
          <p:cNvSpPr txBox="1"/>
          <p:nvPr/>
        </p:nvSpPr>
        <p:spPr>
          <a:xfrm>
            <a:off x="343635" y="6131406"/>
            <a:ext cx="8456729" cy="369332"/>
          </a:xfrm>
          <a:prstGeom prst="rect">
            <a:avLst/>
          </a:prstGeom>
          <a:solidFill>
            <a:schemeClr val="accent4">
              <a:lumMod val="20000"/>
              <a:lumOff val="80000"/>
            </a:schemeClr>
          </a:solidFill>
        </p:spPr>
        <p:txBody>
          <a:bodyPr wrap="square" rtlCol="0">
            <a:spAutoFit/>
          </a:bodyPr>
          <a:lstStyle/>
          <a:p>
            <a:r>
              <a:rPr lang="en-US" dirty="0"/>
              <a:t>Using the parses to label training data instead of as features boosts </a:t>
            </a:r>
            <a:r>
              <a:rPr lang="en-US" b="1" dirty="0"/>
              <a:t>4.5 F1 </a:t>
            </a:r>
            <a:r>
              <a:rPr lang="en-US" dirty="0"/>
              <a:t>points.</a:t>
            </a:r>
          </a:p>
        </p:txBody>
      </p:sp>
    </p:spTree>
    <p:extLst>
      <p:ext uri="{BB962C8B-B14F-4D97-AF65-F5344CB8AC3E}">
        <p14:creationId xmlns:p14="http://schemas.microsoft.com/office/powerpoint/2010/main" val="3493796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10964-5ABE-3446-B0E7-DD961D9C665E}"/>
              </a:ext>
            </a:extLst>
          </p:cNvPr>
          <p:cNvSpPr>
            <a:spLocks noGrp="1"/>
          </p:cNvSpPr>
          <p:nvPr>
            <p:ph type="title"/>
          </p:nvPr>
        </p:nvSpPr>
        <p:spPr/>
        <p:txBody>
          <a:bodyPr/>
          <a:lstStyle/>
          <a:p>
            <a:r>
              <a:rPr lang="en-US" sz="3600" dirty="0"/>
              <a:t>Traditional Labeling</a:t>
            </a:r>
            <a:endParaRPr lang="en-US" sz="4000" dirty="0"/>
          </a:p>
        </p:txBody>
      </p:sp>
      <p:sp>
        <p:nvSpPr>
          <p:cNvPr id="4" name="Slide Number Placeholder 3">
            <a:extLst>
              <a:ext uri="{FF2B5EF4-FFF2-40B4-BE49-F238E27FC236}">
                <a16:creationId xmlns:a16="http://schemas.microsoft.com/office/drawing/2014/main" id="{C3B79AA5-75AA-9145-B56F-E5D7A77505E7}"/>
              </a:ext>
            </a:extLst>
          </p:cNvPr>
          <p:cNvSpPr>
            <a:spLocks noGrp="1"/>
          </p:cNvSpPr>
          <p:nvPr>
            <p:ph type="sldNum" sz="quarter" idx="12"/>
          </p:nvPr>
        </p:nvSpPr>
        <p:spPr/>
        <p:txBody>
          <a:bodyPr/>
          <a:lstStyle/>
          <a:p>
            <a:fld id="{50ED7F7D-0BF7-DF49-A005-0374284B4A14}" type="slidenum">
              <a:rPr lang="en-US" smtClean="0"/>
              <a:pPr/>
              <a:t>3</a:t>
            </a:fld>
            <a:endParaRPr lang="en-US" dirty="0"/>
          </a:p>
        </p:txBody>
      </p:sp>
      <p:sp>
        <p:nvSpPr>
          <p:cNvPr id="5" name="Rectangle 4">
            <a:extLst>
              <a:ext uri="{FF2B5EF4-FFF2-40B4-BE49-F238E27FC236}">
                <a16:creationId xmlns:a16="http://schemas.microsoft.com/office/drawing/2014/main" id="{02635110-1AB2-6C45-8BDA-D3D2AC1AB731}"/>
              </a:ext>
            </a:extLst>
          </p:cNvPr>
          <p:cNvSpPr/>
          <p:nvPr/>
        </p:nvSpPr>
        <p:spPr>
          <a:xfrm>
            <a:off x="2609797" y="1745553"/>
            <a:ext cx="4272725" cy="2250375"/>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7" name="Rectangle 6">
            <a:extLst>
              <a:ext uri="{FF2B5EF4-FFF2-40B4-BE49-F238E27FC236}">
                <a16:creationId xmlns:a16="http://schemas.microsoft.com/office/drawing/2014/main" id="{F89B266E-B7B5-8A47-B240-372682B0C366}"/>
              </a:ext>
            </a:extLst>
          </p:cNvPr>
          <p:cNvSpPr/>
          <p:nvPr/>
        </p:nvSpPr>
        <p:spPr>
          <a:xfrm>
            <a:off x="2835288" y="2148696"/>
            <a:ext cx="3821745" cy="646331"/>
          </a:xfrm>
          <a:prstGeom prst="rect">
            <a:avLst/>
          </a:prstGeom>
        </p:spPr>
        <p:txBody>
          <a:bodyPr wrap="square">
            <a:spAutoFit/>
          </a:bodyPr>
          <a:lstStyle/>
          <a:p>
            <a:r>
              <a:rPr lang="en-US" sz="1200" b="1" dirty="0">
                <a:solidFill>
                  <a:srgbClr val="0070C0"/>
                </a:solidFill>
                <a:latin typeface="Avenir Roman" charset="0"/>
                <a:ea typeface="Avenir Roman" charset="0"/>
                <a:cs typeface="Avenir Roman" charset="0"/>
              </a:rPr>
              <a:t>Tom Brady</a:t>
            </a:r>
            <a:r>
              <a:rPr lang="en-US" sz="1200" b="1" dirty="0">
                <a:latin typeface="Avenir Roman" charset="0"/>
                <a:ea typeface="Avenir Roman" charset="0"/>
                <a:cs typeface="Avenir Roman" charset="0"/>
              </a:rPr>
              <a:t> </a:t>
            </a:r>
            <a:r>
              <a:rPr lang="en-US" sz="1200" dirty="0">
                <a:latin typeface="Avenir Roman" charset="0"/>
                <a:ea typeface="Avenir Roman" charset="0"/>
                <a:cs typeface="Avenir Roman" charset="0"/>
              </a:rPr>
              <a:t>was spotted in New York City on Monday  with his wife </a:t>
            </a:r>
            <a:r>
              <a:rPr lang="en-US" sz="1200" b="1" dirty="0">
                <a:solidFill>
                  <a:schemeClr val="accent2"/>
                </a:solidFill>
                <a:latin typeface="Avenir Roman" charset="0"/>
                <a:ea typeface="Avenir Roman" charset="0"/>
                <a:cs typeface="Avenir Roman" charset="0"/>
              </a:rPr>
              <a:t>Gisele </a:t>
            </a:r>
            <a:r>
              <a:rPr lang="en-US" sz="1200" b="1" dirty="0" err="1">
                <a:solidFill>
                  <a:schemeClr val="accent2"/>
                </a:solidFill>
                <a:latin typeface="Avenir Roman" charset="0"/>
                <a:ea typeface="Avenir Roman" charset="0"/>
                <a:cs typeface="Avenir Roman" charset="0"/>
              </a:rPr>
              <a:t>Bündchen</a:t>
            </a:r>
            <a:r>
              <a:rPr lang="en-US" sz="1200" b="1" dirty="0">
                <a:solidFill>
                  <a:schemeClr val="accent2"/>
                </a:solidFill>
                <a:latin typeface="Avenir Roman" charset="0"/>
                <a:ea typeface="Avenir Roman" charset="0"/>
                <a:cs typeface="Avenir Roman" charset="0"/>
              </a:rPr>
              <a:t> </a:t>
            </a:r>
            <a:r>
              <a:rPr lang="en-US" sz="1200" dirty="0">
                <a:latin typeface="Avenir Roman" charset="0"/>
                <a:ea typeface="Avenir Roman" charset="0"/>
                <a:cs typeface="Avenir Roman" charset="0"/>
              </a:rPr>
              <a:t>amid rumors of Brady’s alleged role in </a:t>
            </a:r>
            <a:r>
              <a:rPr lang="en-US" sz="1200" dirty="0" err="1">
                <a:latin typeface="Avenir Roman" charset="0"/>
                <a:ea typeface="Avenir Roman" charset="0"/>
                <a:cs typeface="Avenir Roman" charset="0"/>
              </a:rPr>
              <a:t>Deflategate</a:t>
            </a:r>
            <a:r>
              <a:rPr lang="en-US" sz="1200" dirty="0">
                <a:latin typeface="Avenir Roman" charset="0"/>
                <a:ea typeface="Avenir Roman" charset="0"/>
                <a:cs typeface="Avenir Roman" charset="0"/>
              </a:rPr>
              <a:t>.</a:t>
            </a:r>
            <a:endParaRPr lang="en-US" sz="2000" dirty="0">
              <a:latin typeface="Avenir Roman" charset="0"/>
              <a:ea typeface="Avenir Roman" charset="0"/>
              <a:cs typeface="Avenir Roman" charset="0"/>
            </a:endParaRPr>
          </a:p>
        </p:txBody>
      </p:sp>
      <p:sp>
        <p:nvSpPr>
          <p:cNvPr id="8" name="Rectangle 7">
            <a:extLst>
              <a:ext uri="{FF2B5EF4-FFF2-40B4-BE49-F238E27FC236}">
                <a16:creationId xmlns:a16="http://schemas.microsoft.com/office/drawing/2014/main" id="{A3DEB4E5-2F10-BC4A-BF3D-84DD3D681D28}"/>
              </a:ext>
            </a:extLst>
          </p:cNvPr>
          <p:cNvSpPr/>
          <p:nvPr/>
        </p:nvSpPr>
        <p:spPr>
          <a:xfrm>
            <a:off x="2597564" y="1768638"/>
            <a:ext cx="912430" cy="307777"/>
          </a:xfrm>
          <a:prstGeom prst="rect">
            <a:avLst/>
          </a:prstGeom>
        </p:spPr>
        <p:txBody>
          <a:bodyPr wrap="none">
            <a:spAutoFit/>
          </a:bodyPr>
          <a:lstStyle/>
          <a:p>
            <a:pPr algn="ctr"/>
            <a:r>
              <a:rPr lang="en-US" sz="1400" b="1" dirty="0">
                <a:latin typeface="Avenir Black" charset="0"/>
                <a:ea typeface="Avenir Black" charset="0"/>
                <a:cs typeface="Avenir Black" charset="0"/>
              </a:rPr>
              <a:t>Example</a:t>
            </a:r>
          </a:p>
        </p:txBody>
      </p:sp>
      <p:sp>
        <p:nvSpPr>
          <p:cNvPr id="9" name="Rectangle 8">
            <a:extLst>
              <a:ext uri="{FF2B5EF4-FFF2-40B4-BE49-F238E27FC236}">
                <a16:creationId xmlns:a16="http://schemas.microsoft.com/office/drawing/2014/main" id="{9BEF1A6B-F956-B34E-881D-8651374A612E}"/>
              </a:ext>
            </a:extLst>
          </p:cNvPr>
          <p:cNvSpPr/>
          <p:nvPr/>
        </p:nvSpPr>
        <p:spPr>
          <a:xfrm>
            <a:off x="2596609" y="2935537"/>
            <a:ext cx="639920" cy="307777"/>
          </a:xfrm>
          <a:prstGeom prst="rect">
            <a:avLst/>
          </a:prstGeom>
        </p:spPr>
        <p:txBody>
          <a:bodyPr wrap="none">
            <a:spAutoFit/>
          </a:bodyPr>
          <a:lstStyle/>
          <a:p>
            <a:pPr algn="ctr"/>
            <a:r>
              <a:rPr lang="en-US" sz="1400" b="1" dirty="0">
                <a:latin typeface="Avenir Black" charset="0"/>
                <a:ea typeface="Avenir Black" charset="0"/>
                <a:cs typeface="Avenir Black" charset="0"/>
              </a:rPr>
              <a:t>Label</a:t>
            </a:r>
          </a:p>
        </p:txBody>
      </p:sp>
      <p:sp>
        <p:nvSpPr>
          <p:cNvPr id="11" name="Rectangle 10">
            <a:extLst>
              <a:ext uri="{FF2B5EF4-FFF2-40B4-BE49-F238E27FC236}">
                <a16:creationId xmlns:a16="http://schemas.microsoft.com/office/drawing/2014/main" id="{98AF5749-06BD-4046-9ECA-89EFF0084FCB}"/>
              </a:ext>
            </a:extLst>
          </p:cNvPr>
          <p:cNvSpPr/>
          <p:nvPr/>
        </p:nvSpPr>
        <p:spPr>
          <a:xfrm>
            <a:off x="2844977" y="2116523"/>
            <a:ext cx="3771417" cy="728496"/>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13" name="Rectangle 12">
            <a:extLst>
              <a:ext uri="{FF2B5EF4-FFF2-40B4-BE49-F238E27FC236}">
                <a16:creationId xmlns:a16="http://schemas.microsoft.com/office/drawing/2014/main" id="{AB8B70EF-DF81-424A-BD1E-A94D1D75A70F}"/>
              </a:ext>
            </a:extLst>
          </p:cNvPr>
          <p:cNvSpPr/>
          <p:nvPr/>
        </p:nvSpPr>
        <p:spPr>
          <a:xfrm>
            <a:off x="2754009" y="3183307"/>
            <a:ext cx="3821745" cy="276999"/>
          </a:xfrm>
          <a:prstGeom prst="rect">
            <a:avLst/>
          </a:prstGeom>
        </p:spPr>
        <p:txBody>
          <a:bodyPr wrap="square">
            <a:spAutoFit/>
          </a:bodyPr>
          <a:lstStyle/>
          <a:p>
            <a:r>
              <a:rPr lang="en-US" sz="1200" dirty="0">
                <a:latin typeface="Avenir Light" charset="0"/>
                <a:ea typeface="Avenir Light" charset="0"/>
                <a:cs typeface="Avenir Light" charset="0"/>
              </a:rPr>
              <a:t>Is </a:t>
            </a:r>
            <a:r>
              <a:rPr lang="en-US" sz="1200" b="1" dirty="0">
                <a:solidFill>
                  <a:srgbClr val="0070C0"/>
                </a:solidFill>
                <a:latin typeface="Avenir Light" charset="0"/>
                <a:ea typeface="Avenir Light" charset="0"/>
                <a:cs typeface="Avenir Light" charset="0"/>
              </a:rPr>
              <a:t>person 1 </a:t>
            </a:r>
            <a:r>
              <a:rPr lang="en-US" sz="1200" dirty="0">
                <a:latin typeface="Avenir Light" charset="0"/>
                <a:ea typeface="Avenir Light" charset="0"/>
                <a:cs typeface="Avenir Light" charset="0"/>
              </a:rPr>
              <a:t>married to </a:t>
            </a:r>
            <a:r>
              <a:rPr lang="en-US" sz="1200" b="1" dirty="0">
                <a:solidFill>
                  <a:schemeClr val="accent2"/>
                </a:solidFill>
                <a:latin typeface="Avenir Light" charset="0"/>
                <a:ea typeface="Avenir Light" charset="0"/>
                <a:cs typeface="Avenir Light" charset="0"/>
              </a:rPr>
              <a:t>person 2</a:t>
            </a:r>
            <a:r>
              <a:rPr lang="en-US" sz="1200" dirty="0">
                <a:latin typeface="Avenir Light" charset="0"/>
                <a:ea typeface="Avenir Light" charset="0"/>
                <a:cs typeface="Avenir Light" charset="0"/>
              </a:rPr>
              <a:t>? </a:t>
            </a:r>
          </a:p>
        </p:txBody>
      </p:sp>
      <p:graphicFrame>
        <p:nvGraphicFramePr>
          <p:cNvPr id="10" name="Chart 9">
            <a:extLst>
              <a:ext uri="{FF2B5EF4-FFF2-40B4-BE49-F238E27FC236}">
                <a16:creationId xmlns:a16="http://schemas.microsoft.com/office/drawing/2014/main" id="{5F8FEA4C-1D48-544F-BD02-15D1FBDC653D}"/>
              </a:ext>
            </a:extLst>
          </p:cNvPr>
          <p:cNvGraphicFramePr/>
          <p:nvPr>
            <p:extLst>
              <p:ext uri="{D42A27DB-BD31-4B8C-83A1-F6EECF244321}">
                <p14:modId xmlns:p14="http://schemas.microsoft.com/office/powerpoint/2010/main" val="2268422004"/>
              </p:ext>
            </p:extLst>
          </p:nvPr>
        </p:nvGraphicFramePr>
        <p:xfrm>
          <a:off x="2223667" y="4603765"/>
          <a:ext cx="2375445" cy="189612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88AC24B-2F98-0D47-8172-97201D8EC6D0}"/>
              </a:ext>
            </a:extLst>
          </p:cNvPr>
          <p:cNvSpPr txBox="1"/>
          <p:nvPr/>
        </p:nvSpPr>
        <p:spPr>
          <a:xfrm>
            <a:off x="4854295" y="4841422"/>
            <a:ext cx="2417265" cy="369332"/>
          </a:xfrm>
          <a:prstGeom prst="rect">
            <a:avLst/>
          </a:prstGeom>
          <a:noFill/>
        </p:spPr>
        <p:txBody>
          <a:bodyPr wrap="none" rtlCol="0">
            <a:spAutoFit/>
          </a:bodyPr>
          <a:lstStyle/>
          <a:p>
            <a:r>
              <a:rPr lang="en-US" dirty="0">
                <a:solidFill>
                  <a:srgbClr val="0070C0"/>
                </a:solidFill>
              </a:rPr>
              <a:t>Reading/Understanding</a:t>
            </a:r>
          </a:p>
        </p:txBody>
      </p:sp>
      <p:sp>
        <p:nvSpPr>
          <p:cNvPr id="18" name="TextBox 17">
            <a:extLst>
              <a:ext uri="{FF2B5EF4-FFF2-40B4-BE49-F238E27FC236}">
                <a16:creationId xmlns:a16="http://schemas.microsoft.com/office/drawing/2014/main" id="{BA6161FE-6FE1-C141-A511-5B1D6493DCF7}"/>
              </a:ext>
            </a:extLst>
          </p:cNvPr>
          <p:cNvSpPr txBox="1"/>
          <p:nvPr/>
        </p:nvSpPr>
        <p:spPr>
          <a:xfrm>
            <a:off x="2668108" y="4196268"/>
            <a:ext cx="1486561" cy="400110"/>
          </a:xfrm>
          <a:prstGeom prst="rect">
            <a:avLst/>
          </a:prstGeom>
          <a:noFill/>
        </p:spPr>
        <p:txBody>
          <a:bodyPr wrap="none" rtlCol="0">
            <a:spAutoFit/>
          </a:bodyPr>
          <a:lstStyle/>
          <a:p>
            <a:r>
              <a:rPr lang="en-US" sz="2000" dirty="0">
                <a:latin typeface="Helvetica" pitchFamily="2" charset="0"/>
              </a:rPr>
              <a:t>Time Spent</a:t>
            </a:r>
          </a:p>
        </p:txBody>
      </p:sp>
      <p:sp>
        <p:nvSpPr>
          <p:cNvPr id="14" name="Rectangle 13">
            <a:extLst>
              <a:ext uri="{FF2B5EF4-FFF2-40B4-BE49-F238E27FC236}">
                <a16:creationId xmlns:a16="http://schemas.microsoft.com/office/drawing/2014/main" id="{09952ED6-51DB-F043-B1C6-72404A61328E}"/>
              </a:ext>
            </a:extLst>
          </p:cNvPr>
          <p:cNvSpPr/>
          <p:nvPr/>
        </p:nvSpPr>
        <p:spPr>
          <a:xfrm>
            <a:off x="4599112" y="4914611"/>
            <a:ext cx="255183" cy="267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Rounded Rectangle 20">
            <a:extLst>
              <a:ext uri="{FF2B5EF4-FFF2-40B4-BE49-F238E27FC236}">
                <a16:creationId xmlns:a16="http://schemas.microsoft.com/office/drawing/2014/main" id="{D731985C-3F69-7A47-8005-AC48F26EE391}"/>
              </a:ext>
            </a:extLst>
          </p:cNvPr>
          <p:cNvSpPr/>
          <p:nvPr/>
        </p:nvSpPr>
        <p:spPr>
          <a:xfrm>
            <a:off x="2927485" y="3506586"/>
            <a:ext cx="356314" cy="359660"/>
          </a:xfrm>
          <a:prstGeom prst="roundRect">
            <a:avLst>
              <a:gd name="adj" fmla="val 10417"/>
            </a:avLst>
          </a:prstGeom>
          <a:solidFill>
            <a:srgbClr val="37D1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Roman" panose="02000503020000020003" pitchFamily="2" charset="0"/>
              </a:rPr>
              <a:t>Y</a:t>
            </a:r>
          </a:p>
        </p:txBody>
      </p:sp>
      <p:sp>
        <p:nvSpPr>
          <p:cNvPr id="23" name="Rounded Rectangle 22">
            <a:extLst>
              <a:ext uri="{FF2B5EF4-FFF2-40B4-BE49-F238E27FC236}">
                <a16:creationId xmlns:a16="http://schemas.microsoft.com/office/drawing/2014/main" id="{DD275E9A-A1AA-1246-B405-4E4E0F69A361}"/>
              </a:ext>
            </a:extLst>
          </p:cNvPr>
          <p:cNvSpPr/>
          <p:nvPr/>
        </p:nvSpPr>
        <p:spPr>
          <a:xfrm>
            <a:off x="3414345" y="3506586"/>
            <a:ext cx="356314" cy="359660"/>
          </a:xfrm>
          <a:prstGeom prst="roundRect">
            <a:avLst>
              <a:gd name="adj" fmla="val 10417"/>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venir Roman" panose="02000503020000020003" pitchFamily="2" charset="0"/>
              </a:rPr>
              <a:t>N</a:t>
            </a:r>
          </a:p>
        </p:txBody>
      </p:sp>
      <p:sp>
        <p:nvSpPr>
          <p:cNvPr id="24" name="TextBox 23">
            <a:extLst>
              <a:ext uri="{FF2B5EF4-FFF2-40B4-BE49-F238E27FC236}">
                <a16:creationId xmlns:a16="http://schemas.microsoft.com/office/drawing/2014/main" id="{9C74CED1-8E95-B24C-AE37-7668D99ED235}"/>
              </a:ext>
            </a:extLst>
          </p:cNvPr>
          <p:cNvSpPr txBox="1"/>
          <p:nvPr/>
        </p:nvSpPr>
        <p:spPr>
          <a:xfrm>
            <a:off x="4854295" y="5388763"/>
            <a:ext cx="1289456" cy="369332"/>
          </a:xfrm>
          <a:prstGeom prst="rect">
            <a:avLst/>
          </a:prstGeom>
          <a:noFill/>
        </p:spPr>
        <p:txBody>
          <a:bodyPr wrap="none" rtlCol="0">
            <a:spAutoFit/>
          </a:bodyPr>
          <a:lstStyle/>
          <a:p>
            <a:r>
              <a:rPr lang="en-US" dirty="0">
                <a:solidFill>
                  <a:schemeClr val="accent2"/>
                </a:solidFill>
              </a:rPr>
              <a:t>Clicking Y/N</a:t>
            </a:r>
          </a:p>
        </p:txBody>
      </p:sp>
      <p:sp>
        <p:nvSpPr>
          <p:cNvPr id="25" name="Rectangle 24">
            <a:extLst>
              <a:ext uri="{FF2B5EF4-FFF2-40B4-BE49-F238E27FC236}">
                <a16:creationId xmlns:a16="http://schemas.microsoft.com/office/drawing/2014/main" id="{2A7A60EC-6C6B-ED42-B260-4E19FFA4327B}"/>
              </a:ext>
            </a:extLst>
          </p:cNvPr>
          <p:cNvSpPr/>
          <p:nvPr/>
        </p:nvSpPr>
        <p:spPr>
          <a:xfrm>
            <a:off x="4599112" y="5461952"/>
            <a:ext cx="255183" cy="26712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Tree>
    <p:extLst>
      <p:ext uri="{BB962C8B-B14F-4D97-AF65-F5344CB8AC3E}">
        <p14:creationId xmlns:p14="http://schemas.microsoft.com/office/powerpoint/2010/main" val="214265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7" grpId="0"/>
      <p:bldP spid="18" grpId="0"/>
      <p:bldP spid="14" grpId="0" animBg="1"/>
      <p:bldP spid="24"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DE09-9C55-634F-BCAF-1047C49AC059}"/>
              </a:ext>
            </a:extLst>
          </p:cNvPr>
          <p:cNvSpPr>
            <a:spLocks noGrp="1"/>
          </p:cNvSpPr>
          <p:nvPr>
            <p:ph type="title"/>
          </p:nvPr>
        </p:nvSpPr>
        <p:spPr/>
        <p:txBody>
          <a:bodyPr/>
          <a:lstStyle/>
          <a:p>
            <a:r>
              <a:rPr lang="en-US" dirty="0"/>
              <a:t>Related Work: Highlighting</a:t>
            </a:r>
          </a:p>
        </p:txBody>
      </p:sp>
      <p:sp>
        <p:nvSpPr>
          <p:cNvPr id="4" name="Slide Number Placeholder 3">
            <a:extLst>
              <a:ext uri="{FF2B5EF4-FFF2-40B4-BE49-F238E27FC236}">
                <a16:creationId xmlns:a16="http://schemas.microsoft.com/office/drawing/2014/main" id="{F60932B2-E224-4840-A2CE-0CF9A2F29E4D}"/>
              </a:ext>
            </a:extLst>
          </p:cNvPr>
          <p:cNvSpPr>
            <a:spLocks noGrp="1"/>
          </p:cNvSpPr>
          <p:nvPr>
            <p:ph type="sldNum" sz="quarter" idx="12"/>
          </p:nvPr>
        </p:nvSpPr>
        <p:spPr/>
        <p:txBody>
          <a:bodyPr/>
          <a:lstStyle/>
          <a:p>
            <a:fld id="{50ED7F7D-0BF7-DF49-A005-0374284B4A14}" type="slidenum">
              <a:rPr lang="en-US" smtClean="0"/>
              <a:pPr/>
              <a:t>30</a:t>
            </a:fld>
            <a:endParaRPr lang="en-US" dirty="0"/>
          </a:p>
        </p:txBody>
      </p:sp>
      <p:sp>
        <p:nvSpPr>
          <p:cNvPr id="5" name="TextBox 4">
            <a:extLst>
              <a:ext uri="{FF2B5EF4-FFF2-40B4-BE49-F238E27FC236}">
                <a16:creationId xmlns:a16="http://schemas.microsoft.com/office/drawing/2014/main" id="{8CEBAEAB-7852-4A4B-AC9C-767F91A91711}"/>
              </a:ext>
            </a:extLst>
          </p:cNvPr>
          <p:cNvSpPr txBox="1"/>
          <p:nvPr/>
        </p:nvSpPr>
        <p:spPr>
          <a:xfrm>
            <a:off x="949842" y="1786270"/>
            <a:ext cx="7000634" cy="1946687"/>
          </a:xfrm>
          <a:prstGeom prst="rect">
            <a:avLst/>
          </a:prstGeom>
          <a:noFill/>
        </p:spPr>
        <p:txBody>
          <a:bodyPr wrap="none" rtlCol="0">
            <a:spAutoFit/>
          </a:bodyPr>
          <a:lstStyle/>
          <a:p>
            <a:pPr>
              <a:spcAft>
                <a:spcPts val="300"/>
              </a:spcAft>
            </a:pPr>
            <a:r>
              <a:rPr lang="en-US" dirty="0">
                <a:latin typeface="Helvetica" pitchFamily="2" charset="0"/>
              </a:rPr>
              <a:t>Highlight key phrases in text: </a:t>
            </a:r>
          </a:p>
          <a:p>
            <a:pPr>
              <a:spcAft>
                <a:spcPts val="300"/>
              </a:spcAft>
            </a:pPr>
            <a:r>
              <a:rPr lang="en-US" dirty="0">
                <a:latin typeface="Helvetica" pitchFamily="2" charset="0"/>
              </a:rPr>
              <a:t>	</a:t>
            </a:r>
            <a:r>
              <a:rPr lang="en-US" sz="1600" dirty="0">
                <a:latin typeface="Helvetica" pitchFamily="2" charset="0"/>
              </a:rPr>
              <a:t>(</a:t>
            </a:r>
            <a:r>
              <a:rPr lang="en-US" sz="1600" dirty="0" err="1">
                <a:latin typeface="Helvetica" pitchFamily="2" charset="0"/>
              </a:rPr>
              <a:t>Zaidan</a:t>
            </a:r>
            <a:r>
              <a:rPr lang="en-US" sz="1600" dirty="0">
                <a:latin typeface="Helvetica" pitchFamily="2" charset="0"/>
              </a:rPr>
              <a:t> and Eisner, 2008), (Arora and Nyberg, 2009)</a:t>
            </a:r>
          </a:p>
          <a:p>
            <a:pPr>
              <a:spcAft>
                <a:spcPts val="300"/>
              </a:spcAft>
            </a:pPr>
            <a:r>
              <a:rPr lang="en-US" dirty="0">
                <a:latin typeface="Helvetica" pitchFamily="2" charset="0"/>
              </a:rPr>
              <a:t>Mark key regions in images: </a:t>
            </a:r>
          </a:p>
          <a:p>
            <a:pPr>
              <a:spcAft>
                <a:spcPts val="300"/>
              </a:spcAft>
            </a:pPr>
            <a:r>
              <a:rPr lang="en-US" dirty="0">
                <a:latin typeface="Helvetica" pitchFamily="2" charset="0"/>
              </a:rPr>
              <a:t>	</a:t>
            </a:r>
            <a:r>
              <a:rPr lang="en-US" sz="1600" dirty="0">
                <a:latin typeface="Helvetica" pitchFamily="2" charset="0"/>
              </a:rPr>
              <a:t>(</a:t>
            </a:r>
            <a:r>
              <a:rPr lang="en-US" sz="1600" dirty="0" err="1">
                <a:latin typeface="Helvetica" pitchFamily="2" charset="0"/>
              </a:rPr>
              <a:t>Ahn</a:t>
            </a:r>
            <a:r>
              <a:rPr lang="en-US" sz="1600" dirty="0">
                <a:latin typeface="Helvetica" pitchFamily="2" charset="0"/>
              </a:rPr>
              <a:t> et al., 2006)</a:t>
            </a:r>
            <a:endParaRPr lang="en-US" dirty="0">
              <a:latin typeface="Helvetica" pitchFamily="2" charset="0"/>
            </a:endParaRPr>
          </a:p>
          <a:p>
            <a:pPr>
              <a:spcAft>
                <a:spcPts val="300"/>
              </a:spcAft>
            </a:pPr>
            <a:r>
              <a:rPr lang="en-US" dirty="0">
                <a:latin typeface="Helvetica" pitchFamily="2" charset="0"/>
              </a:rPr>
              <a:t>Label key features directly:</a:t>
            </a:r>
          </a:p>
          <a:p>
            <a:pPr>
              <a:spcAft>
                <a:spcPts val="300"/>
              </a:spcAft>
            </a:pPr>
            <a:r>
              <a:rPr lang="en-US" dirty="0">
                <a:latin typeface="Helvetica" pitchFamily="2" charset="0"/>
              </a:rPr>
              <a:t>	</a:t>
            </a:r>
            <a:r>
              <a:rPr lang="en-US" sz="1600" dirty="0">
                <a:latin typeface="Helvetica" pitchFamily="2" charset="0"/>
              </a:rPr>
              <a:t> (</a:t>
            </a:r>
            <a:r>
              <a:rPr lang="en-US" sz="1600" dirty="0" err="1">
                <a:latin typeface="Helvetica" pitchFamily="2" charset="0"/>
              </a:rPr>
              <a:t>Druck</a:t>
            </a:r>
            <a:r>
              <a:rPr lang="en-US" sz="1600" dirty="0">
                <a:latin typeface="Helvetica" pitchFamily="2" charset="0"/>
              </a:rPr>
              <a:t> et al., 2009), (Raghavan et al., 2005), (Liang et al., 2009)</a:t>
            </a:r>
          </a:p>
        </p:txBody>
      </p:sp>
      <p:sp>
        <p:nvSpPr>
          <p:cNvPr id="6" name="Rectangle 5">
            <a:extLst>
              <a:ext uri="{FF2B5EF4-FFF2-40B4-BE49-F238E27FC236}">
                <a16:creationId xmlns:a16="http://schemas.microsoft.com/office/drawing/2014/main" id="{01E374C6-F9C2-E241-A289-F912662BC872}"/>
              </a:ext>
            </a:extLst>
          </p:cNvPr>
          <p:cNvSpPr/>
          <p:nvPr/>
        </p:nvSpPr>
        <p:spPr>
          <a:xfrm>
            <a:off x="2558842" y="3998765"/>
            <a:ext cx="3821745" cy="646331"/>
          </a:xfrm>
          <a:prstGeom prst="rect">
            <a:avLst/>
          </a:prstGeom>
        </p:spPr>
        <p:txBody>
          <a:bodyPr wrap="square">
            <a:spAutoFit/>
          </a:bodyPr>
          <a:lstStyle/>
          <a:p>
            <a:r>
              <a:rPr lang="en-US" sz="1200" b="1" dirty="0">
                <a:solidFill>
                  <a:srgbClr val="0070C0"/>
                </a:solidFill>
                <a:latin typeface="Avenir Roman" charset="0"/>
                <a:ea typeface="Avenir Roman" charset="0"/>
                <a:cs typeface="Avenir Roman" charset="0"/>
              </a:rPr>
              <a:t>Tom Brady</a:t>
            </a:r>
            <a:r>
              <a:rPr lang="en-US" sz="1200" b="1" dirty="0">
                <a:latin typeface="Avenir Roman" charset="0"/>
                <a:ea typeface="Avenir Roman" charset="0"/>
                <a:cs typeface="Avenir Roman" charset="0"/>
              </a:rPr>
              <a:t> </a:t>
            </a:r>
            <a:r>
              <a:rPr lang="en-US" sz="1200" dirty="0">
                <a:latin typeface="Avenir Roman" charset="0"/>
                <a:ea typeface="Avenir Roman" charset="0"/>
                <a:cs typeface="Avenir Roman" charset="0"/>
              </a:rPr>
              <a:t>was spotted in New York City on Monday  with </a:t>
            </a:r>
            <a:r>
              <a:rPr lang="en-US" sz="1200" dirty="0">
                <a:highlight>
                  <a:srgbClr val="FFFF00"/>
                </a:highlight>
                <a:latin typeface="Avenir Roman" charset="0"/>
                <a:ea typeface="Avenir Roman" charset="0"/>
                <a:cs typeface="Avenir Roman" charset="0"/>
              </a:rPr>
              <a:t>his wife</a:t>
            </a:r>
            <a:r>
              <a:rPr lang="en-US" sz="1200" dirty="0">
                <a:latin typeface="Avenir Roman" charset="0"/>
                <a:ea typeface="Avenir Roman" charset="0"/>
                <a:cs typeface="Avenir Roman" charset="0"/>
              </a:rPr>
              <a:t> </a:t>
            </a:r>
            <a:r>
              <a:rPr lang="en-US" sz="1200" b="1" dirty="0">
                <a:solidFill>
                  <a:schemeClr val="accent2"/>
                </a:solidFill>
                <a:latin typeface="Avenir Roman" charset="0"/>
                <a:ea typeface="Avenir Roman" charset="0"/>
                <a:cs typeface="Avenir Roman" charset="0"/>
              </a:rPr>
              <a:t>Gisele </a:t>
            </a:r>
            <a:r>
              <a:rPr lang="en-US" sz="1200" b="1" dirty="0" err="1">
                <a:solidFill>
                  <a:schemeClr val="accent2"/>
                </a:solidFill>
                <a:latin typeface="Avenir Roman" charset="0"/>
                <a:ea typeface="Avenir Roman" charset="0"/>
                <a:cs typeface="Avenir Roman" charset="0"/>
              </a:rPr>
              <a:t>Bündchen</a:t>
            </a:r>
            <a:r>
              <a:rPr lang="en-US" sz="1200" b="1" dirty="0">
                <a:solidFill>
                  <a:schemeClr val="accent2"/>
                </a:solidFill>
                <a:latin typeface="Avenir Roman" charset="0"/>
                <a:ea typeface="Avenir Roman" charset="0"/>
                <a:cs typeface="Avenir Roman" charset="0"/>
              </a:rPr>
              <a:t> </a:t>
            </a:r>
            <a:r>
              <a:rPr lang="en-US" sz="1200" dirty="0">
                <a:latin typeface="Avenir Roman" charset="0"/>
                <a:ea typeface="Avenir Roman" charset="0"/>
                <a:cs typeface="Avenir Roman" charset="0"/>
              </a:rPr>
              <a:t>amid rumors of Brady’s alleged role in </a:t>
            </a:r>
            <a:r>
              <a:rPr lang="en-US" sz="1200" dirty="0" err="1">
                <a:latin typeface="Avenir Roman" charset="0"/>
                <a:ea typeface="Avenir Roman" charset="0"/>
                <a:cs typeface="Avenir Roman" charset="0"/>
              </a:rPr>
              <a:t>Deflategate</a:t>
            </a:r>
            <a:r>
              <a:rPr lang="en-US" sz="1200" dirty="0">
                <a:latin typeface="Avenir Roman" charset="0"/>
                <a:ea typeface="Avenir Roman" charset="0"/>
                <a:cs typeface="Avenir Roman" charset="0"/>
              </a:rPr>
              <a:t>.</a:t>
            </a:r>
            <a:endParaRPr lang="en-US" sz="2000" dirty="0">
              <a:latin typeface="Avenir Roman" charset="0"/>
              <a:ea typeface="Avenir Roman" charset="0"/>
              <a:cs typeface="Avenir Roman" charset="0"/>
            </a:endParaRPr>
          </a:p>
        </p:txBody>
      </p:sp>
      <p:sp>
        <p:nvSpPr>
          <p:cNvPr id="7" name="Rectangle 6">
            <a:extLst>
              <a:ext uri="{FF2B5EF4-FFF2-40B4-BE49-F238E27FC236}">
                <a16:creationId xmlns:a16="http://schemas.microsoft.com/office/drawing/2014/main" id="{F5C3EE00-3047-7547-82AE-7FCA16425439}"/>
              </a:ext>
            </a:extLst>
          </p:cNvPr>
          <p:cNvSpPr/>
          <p:nvPr/>
        </p:nvSpPr>
        <p:spPr>
          <a:xfrm>
            <a:off x="2568531" y="3966592"/>
            <a:ext cx="3771417" cy="728496"/>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8" name="Rectangle 7">
            <a:extLst>
              <a:ext uri="{FF2B5EF4-FFF2-40B4-BE49-F238E27FC236}">
                <a16:creationId xmlns:a16="http://schemas.microsoft.com/office/drawing/2014/main" id="{50286A95-3E4B-4542-BE02-932CEC4422E2}"/>
              </a:ext>
            </a:extLst>
          </p:cNvPr>
          <p:cNvSpPr/>
          <p:nvPr/>
        </p:nvSpPr>
        <p:spPr>
          <a:xfrm>
            <a:off x="949842" y="5081999"/>
            <a:ext cx="7031925" cy="1107996"/>
          </a:xfrm>
          <a:prstGeom prst="rect">
            <a:avLst/>
          </a:prstGeom>
        </p:spPr>
        <p:txBody>
          <a:bodyPr wrap="none">
            <a:spAutoFit/>
          </a:bodyPr>
          <a:lstStyle/>
          <a:p>
            <a:r>
              <a:rPr lang="en-US" dirty="0">
                <a:latin typeface="Helvetica" pitchFamily="2" charset="0"/>
              </a:rPr>
              <a:t>Benefits of natural language approach:</a:t>
            </a:r>
          </a:p>
          <a:p>
            <a:pPr marL="285750" indent="-285750">
              <a:buFont typeface="Arial" panose="020B0604020202020204" pitchFamily="34" charset="0"/>
              <a:buChar char="•"/>
            </a:pPr>
            <a:r>
              <a:rPr lang="en-US" sz="1600" dirty="0">
                <a:latin typeface="Helvetica" pitchFamily="2" charset="0"/>
              </a:rPr>
              <a:t>more options: e.g., “X is </a:t>
            </a:r>
            <a:r>
              <a:rPr lang="en-US" sz="1600" b="1" dirty="0">
                <a:latin typeface="Helvetica" pitchFamily="2" charset="0"/>
              </a:rPr>
              <a:t>not</a:t>
            </a:r>
            <a:r>
              <a:rPr lang="en-US" sz="1600" dirty="0">
                <a:latin typeface="Helvetica" pitchFamily="2" charset="0"/>
              </a:rPr>
              <a:t> in the sentence”, “X </a:t>
            </a:r>
            <a:r>
              <a:rPr lang="en-US" sz="1600" b="1" dirty="0">
                <a:latin typeface="Helvetica" pitchFamily="2" charset="0"/>
              </a:rPr>
              <a:t>or</a:t>
            </a:r>
            <a:r>
              <a:rPr lang="en-US" sz="1600" dirty="0">
                <a:latin typeface="Helvetica" pitchFamily="2" charset="0"/>
              </a:rPr>
              <a:t> Y is in the sentence”</a:t>
            </a:r>
          </a:p>
          <a:p>
            <a:pPr marL="285750" indent="-285750">
              <a:buFont typeface="Arial" panose="020B0604020202020204" pitchFamily="34" charset="0"/>
              <a:buChar char="•"/>
            </a:pPr>
            <a:r>
              <a:rPr lang="en-US" sz="1600" dirty="0">
                <a:latin typeface="Helvetica" pitchFamily="2" charset="0"/>
              </a:rPr>
              <a:t>more direct credit assignment (compared to highlighting)</a:t>
            </a:r>
          </a:p>
          <a:p>
            <a:pPr marL="285750" indent="-285750">
              <a:buFont typeface="Arial" panose="020B0604020202020204" pitchFamily="34" charset="0"/>
              <a:buChar char="•"/>
            </a:pPr>
            <a:r>
              <a:rPr lang="en-US" sz="1600" dirty="0">
                <a:latin typeface="Helvetica" pitchFamily="2" charset="0"/>
              </a:rPr>
              <a:t>no feature set required a priori</a:t>
            </a:r>
          </a:p>
        </p:txBody>
      </p:sp>
    </p:spTree>
    <p:extLst>
      <p:ext uri="{BB962C8B-B14F-4D97-AF65-F5344CB8AC3E}">
        <p14:creationId xmlns:p14="http://schemas.microsoft.com/office/powerpoint/2010/main" val="728465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E01D-6063-4140-B1B6-50B1562994A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11A50E8-BD92-8F41-8181-56ABD23EDADF}"/>
              </a:ext>
            </a:extLst>
          </p:cNvPr>
          <p:cNvSpPr>
            <a:spLocks noGrp="1"/>
          </p:cNvSpPr>
          <p:nvPr>
            <p:ph idx="1"/>
          </p:nvPr>
        </p:nvSpPr>
        <p:spPr>
          <a:xfrm>
            <a:off x="628651" y="1766245"/>
            <a:ext cx="6424154" cy="345890"/>
          </a:xfrm>
        </p:spPr>
        <p:txBody>
          <a:bodyPr/>
          <a:lstStyle/>
          <a:p>
            <a:pPr marL="0" indent="0">
              <a:buNone/>
            </a:pPr>
            <a:r>
              <a:rPr lang="en-US" sz="2000" dirty="0"/>
              <a:t>We need more efficient ways to collect supervision</a:t>
            </a:r>
          </a:p>
        </p:txBody>
      </p:sp>
      <p:sp>
        <p:nvSpPr>
          <p:cNvPr id="4" name="Slide Number Placeholder 3">
            <a:extLst>
              <a:ext uri="{FF2B5EF4-FFF2-40B4-BE49-F238E27FC236}">
                <a16:creationId xmlns:a16="http://schemas.microsoft.com/office/drawing/2014/main" id="{4457331A-EEE5-4B48-B183-D0898FD60B28}"/>
              </a:ext>
            </a:extLst>
          </p:cNvPr>
          <p:cNvSpPr>
            <a:spLocks noGrp="1"/>
          </p:cNvSpPr>
          <p:nvPr>
            <p:ph type="sldNum" sz="quarter" idx="12"/>
          </p:nvPr>
        </p:nvSpPr>
        <p:spPr/>
        <p:txBody>
          <a:bodyPr/>
          <a:lstStyle/>
          <a:p>
            <a:fld id="{50ED7F7D-0BF7-DF49-A005-0374284B4A14}" type="slidenum">
              <a:rPr lang="en-US" smtClean="0"/>
              <a:pPr/>
              <a:t>31</a:t>
            </a:fld>
            <a:endParaRPr lang="en-US" dirty="0"/>
          </a:p>
        </p:txBody>
      </p:sp>
      <p:sp>
        <p:nvSpPr>
          <p:cNvPr id="5" name="Rectangle 4">
            <a:extLst>
              <a:ext uri="{FF2B5EF4-FFF2-40B4-BE49-F238E27FC236}">
                <a16:creationId xmlns:a16="http://schemas.microsoft.com/office/drawing/2014/main" id="{6E7A72F0-5210-2842-8E6C-9BD810E9D2F4}"/>
              </a:ext>
            </a:extLst>
          </p:cNvPr>
          <p:cNvSpPr/>
          <p:nvPr/>
        </p:nvSpPr>
        <p:spPr>
          <a:xfrm>
            <a:off x="628649" y="3127858"/>
            <a:ext cx="6344349" cy="400110"/>
          </a:xfrm>
          <a:prstGeom prst="rect">
            <a:avLst/>
          </a:prstGeom>
        </p:spPr>
        <p:txBody>
          <a:bodyPr wrap="square">
            <a:spAutoFit/>
          </a:bodyPr>
          <a:lstStyle/>
          <a:p>
            <a:r>
              <a:rPr lang="en-US" sz="2000" dirty="0">
                <a:latin typeface="Helvetica" pitchFamily="2" charset="0"/>
              </a:rPr>
              <a:t>We can collect labeling heuristics instead of labels</a:t>
            </a:r>
          </a:p>
        </p:txBody>
      </p:sp>
      <p:sp>
        <p:nvSpPr>
          <p:cNvPr id="7" name="Rectangle 6">
            <a:extLst>
              <a:ext uri="{FF2B5EF4-FFF2-40B4-BE49-F238E27FC236}">
                <a16:creationId xmlns:a16="http://schemas.microsoft.com/office/drawing/2014/main" id="{5559C36E-8938-884E-970C-1A641540D549}"/>
              </a:ext>
            </a:extLst>
          </p:cNvPr>
          <p:cNvSpPr/>
          <p:nvPr/>
        </p:nvSpPr>
        <p:spPr>
          <a:xfrm>
            <a:off x="718571" y="7282009"/>
            <a:ext cx="6770821" cy="400110"/>
          </a:xfrm>
          <a:prstGeom prst="rect">
            <a:avLst/>
          </a:prstGeom>
        </p:spPr>
        <p:txBody>
          <a:bodyPr wrap="square">
            <a:spAutoFit/>
          </a:bodyPr>
          <a:lstStyle/>
          <a:p>
            <a:r>
              <a:rPr lang="en-US" sz="2000" dirty="0">
                <a:latin typeface="Helvetica" pitchFamily="2" charset="0"/>
              </a:rPr>
              <a:t>Babble Labble is open source and available for tinkering!</a:t>
            </a:r>
          </a:p>
        </p:txBody>
      </p:sp>
      <p:pic>
        <p:nvPicPr>
          <p:cNvPr id="8" name="Content Placeholder 4">
            <a:extLst>
              <a:ext uri="{FF2B5EF4-FFF2-40B4-BE49-F238E27FC236}">
                <a16:creationId xmlns:a16="http://schemas.microsoft.com/office/drawing/2014/main" id="{0C2023F1-DA5C-F24A-8565-E5C73FFABDA3}"/>
              </a:ext>
            </a:extLst>
          </p:cNvPr>
          <p:cNvPicPr>
            <a:picLocks noChangeAspect="1"/>
          </p:cNvPicPr>
          <p:nvPr/>
        </p:nvPicPr>
        <p:blipFill>
          <a:blip r:embed="rId3"/>
          <a:stretch>
            <a:fillRect/>
          </a:stretch>
        </p:blipFill>
        <p:spPr>
          <a:xfrm>
            <a:off x="7046981" y="1781680"/>
            <a:ext cx="1616343" cy="1099113"/>
          </a:xfrm>
          <a:prstGeom prst="rect">
            <a:avLst/>
          </a:prstGeom>
        </p:spPr>
      </p:pic>
      <p:pic>
        <p:nvPicPr>
          <p:cNvPr id="11" name="Picture 10">
            <a:extLst>
              <a:ext uri="{FF2B5EF4-FFF2-40B4-BE49-F238E27FC236}">
                <a16:creationId xmlns:a16="http://schemas.microsoft.com/office/drawing/2014/main" id="{EBD0B644-C4D9-8C47-82C1-898E7B6F672C}"/>
              </a:ext>
            </a:extLst>
          </p:cNvPr>
          <p:cNvPicPr>
            <a:picLocks noChangeAspect="1"/>
          </p:cNvPicPr>
          <p:nvPr/>
        </p:nvPicPr>
        <p:blipFill>
          <a:blip r:embed="rId4"/>
          <a:stretch>
            <a:fillRect/>
          </a:stretch>
        </p:blipFill>
        <p:spPr>
          <a:xfrm>
            <a:off x="7099498" y="3360783"/>
            <a:ext cx="1511310" cy="1194782"/>
          </a:xfrm>
          <a:prstGeom prst="rect">
            <a:avLst/>
          </a:prstGeom>
        </p:spPr>
      </p:pic>
      <p:sp>
        <p:nvSpPr>
          <p:cNvPr id="13" name="Rectangle 12">
            <a:extLst>
              <a:ext uri="{FF2B5EF4-FFF2-40B4-BE49-F238E27FC236}">
                <a16:creationId xmlns:a16="http://schemas.microsoft.com/office/drawing/2014/main" id="{C2C81CD6-13A5-DB45-8D13-CBBF8C585155}"/>
              </a:ext>
            </a:extLst>
          </p:cNvPr>
          <p:cNvSpPr/>
          <p:nvPr/>
        </p:nvSpPr>
        <p:spPr>
          <a:xfrm>
            <a:off x="2049067" y="6014030"/>
            <a:ext cx="4428968" cy="471924"/>
          </a:xfrm>
          <a:prstGeom prst="rect">
            <a:avLst/>
          </a:prstGeom>
          <a:solidFill>
            <a:schemeClr val="accent4">
              <a:lumMod val="20000"/>
              <a:lumOff val="80000"/>
            </a:schemeClr>
          </a:solidFill>
        </p:spPr>
        <p:txBody>
          <a:bodyPr wrap="none">
            <a:spAutoFit/>
          </a:bodyPr>
          <a:lstStyle/>
          <a:p>
            <a:pPr marR="0" indent="0" algn="ctr" fontAlgn="auto">
              <a:lnSpc>
                <a:spcPct val="150000"/>
              </a:lnSpc>
              <a:spcBef>
                <a:spcPts val="0"/>
              </a:spcBef>
              <a:spcAft>
                <a:spcPts val="0"/>
              </a:spcAft>
              <a:buClrTx/>
              <a:buSzTx/>
              <a:buFontTx/>
              <a:buNone/>
              <a:tabLst/>
            </a:pPr>
            <a:r>
              <a:rPr lang="en-US" b="1" dirty="0">
                <a:latin typeface="Avenir Light" charset="0"/>
                <a:ea typeface="Avenir Light" charset="0"/>
                <a:cs typeface="Avenir Light" charset="0"/>
                <a:sym typeface="DIN Condensed"/>
              </a:rPr>
              <a:t>https://</a:t>
            </a:r>
            <a:r>
              <a:rPr lang="en-US" b="1" dirty="0" err="1">
                <a:latin typeface="Avenir Light" charset="0"/>
                <a:ea typeface="Avenir Light" charset="0"/>
                <a:cs typeface="Avenir Light" charset="0"/>
                <a:sym typeface="DIN Condensed"/>
              </a:rPr>
              <a:t>github.com</a:t>
            </a:r>
            <a:r>
              <a:rPr lang="en-US" b="1" dirty="0">
                <a:latin typeface="Avenir Light" charset="0"/>
                <a:ea typeface="Avenir Light" charset="0"/>
                <a:cs typeface="Avenir Light" charset="0"/>
                <a:sym typeface="DIN Condensed"/>
              </a:rPr>
              <a:t>/</a:t>
            </a:r>
            <a:r>
              <a:rPr lang="en-US" b="1" dirty="0" err="1">
                <a:latin typeface="Avenir Light" charset="0"/>
                <a:ea typeface="Avenir Light" charset="0"/>
                <a:cs typeface="Avenir Light" charset="0"/>
                <a:sym typeface="DIN Condensed"/>
              </a:rPr>
              <a:t>HazyResearch</a:t>
            </a:r>
            <a:r>
              <a:rPr lang="en-US" b="1" dirty="0">
                <a:latin typeface="Avenir Light" charset="0"/>
                <a:ea typeface="Avenir Light" charset="0"/>
                <a:cs typeface="Avenir Light" charset="0"/>
                <a:sym typeface="DIN Condensed"/>
              </a:rPr>
              <a:t>/babble</a:t>
            </a:r>
          </a:p>
        </p:txBody>
      </p:sp>
      <p:pic>
        <p:nvPicPr>
          <p:cNvPr id="14" name="Picture 13">
            <a:extLst>
              <a:ext uri="{FF2B5EF4-FFF2-40B4-BE49-F238E27FC236}">
                <a16:creationId xmlns:a16="http://schemas.microsoft.com/office/drawing/2014/main" id="{3681F22D-DBCD-724E-81F7-03378932F039}"/>
              </a:ext>
            </a:extLst>
          </p:cNvPr>
          <p:cNvPicPr>
            <a:picLocks noChangeAspect="1"/>
          </p:cNvPicPr>
          <p:nvPr/>
        </p:nvPicPr>
        <p:blipFill rotWithShape="1">
          <a:blip r:embed="rId5"/>
          <a:srcRect l="43163" t="33855" r="43463" b="43303"/>
          <a:stretch/>
        </p:blipFill>
        <p:spPr>
          <a:xfrm>
            <a:off x="7382514" y="7019781"/>
            <a:ext cx="731520" cy="972589"/>
          </a:xfrm>
          <a:prstGeom prst="rect">
            <a:avLst/>
          </a:prstGeom>
        </p:spPr>
      </p:pic>
      <p:sp>
        <p:nvSpPr>
          <p:cNvPr id="15" name="Rectangle 14">
            <a:extLst>
              <a:ext uri="{FF2B5EF4-FFF2-40B4-BE49-F238E27FC236}">
                <a16:creationId xmlns:a16="http://schemas.microsoft.com/office/drawing/2014/main" id="{B230EEBF-E02B-F242-B02E-437A99662911}"/>
              </a:ext>
            </a:extLst>
          </p:cNvPr>
          <p:cNvSpPr/>
          <p:nvPr/>
        </p:nvSpPr>
        <p:spPr>
          <a:xfrm>
            <a:off x="628649" y="4573486"/>
            <a:ext cx="5991890" cy="707886"/>
          </a:xfrm>
          <a:prstGeom prst="rect">
            <a:avLst/>
          </a:prstGeom>
        </p:spPr>
        <p:txBody>
          <a:bodyPr wrap="square">
            <a:spAutoFit/>
          </a:bodyPr>
          <a:lstStyle/>
          <a:p>
            <a:r>
              <a:rPr lang="en-US" sz="2000" dirty="0">
                <a:latin typeface="Helvetica" pitchFamily="2" charset="0"/>
              </a:rPr>
              <a:t>Using this approach, training set size grows with the amount of </a:t>
            </a:r>
            <a:r>
              <a:rPr lang="en-US" sz="2000" i="1" dirty="0">
                <a:latin typeface="Helvetica" pitchFamily="2" charset="0"/>
              </a:rPr>
              <a:t>unlabeled </a:t>
            </a:r>
            <a:r>
              <a:rPr lang="en-US" sz="2000" dirty="0">
                <a:latin typeface="Helvetica" pitchFamily="2" charset="0"/>
              </a:rPr>
              <a:t>data we have</a:t>
            </a:r>
          </a:p>
        </p:txBody>
      </p:sp>
      <p:pic>
        <p:nvPicPr>
          <p:cNvPr id="17" name="Picture 16">
            <a:extLst>
              <a:ext uri="{FF2B5EF4-FFF2-40B4-BE49-F238E27FC236}">
                <a16:creationId xmlns:a16="http://schemas.microsoft.com/office/drawing/2014/main" id="{B210A73B-6202-A147-964F-9CA591C4E7AB}"/>
              </a:ext>
            </a:extLst>
          </p:cNvPr>
          <p:cNvPicPr>
            <a:picLocks noChangeAspect="1"/>
          </p:cNvPicPr>
          <p:nvPr/>
        </p:nvPicPr>
        <p:blipFill>
          <a:blip r:embed="rId6"/>
          <a:stretch>
            <a:fillRect/>
          </a:stretch>
        </p:blipFill>
        <p:spPr>
          <a:xfrm>
            <a:off x="6929609" y="4860671"/>
            <a:ext cx="1851089" cy="1389321"/>
          </a:xfrm>
          <a:prstGeom prst="rect">
            <a:avLst/>
          </a:prstGeom>
        </p:spPr>
      </p:pic>
    </p:spTree>
    <p:extLst>
      <p:ext uri="{BB962C8B-B14F-4D97-AF65-F5344CB8AC3E}">
        <p14:creationId xmlns:p14="http://schemas.microsoft.com/office/powerpoint/2010/main" val="61256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FA06D-78C2-334B-B6D5-A2658D4048C4}"/>
              </a:ext>
            </a:extLst>
          </p:cNvPr>
          <p:cNvSpPr>
            <a:spLocks noGrp="1"/>
          </p:cNvSpPr>
          <p:nvPr>
            <p:ph idx="1"/>
          </p:nvPr>
        </p:nvSpPr>
        <p:spPr>
          <a:xfrm>
            <a:off x="628650" y="2874935"/>
            <a:ext cx="7886700" cy="705173"/>
          </a:xfrm>
        </p:spPr>
        <p:txBody>
          <a:bodyPr/>
          <a:lstStyle/>
          <a:p>
            <a:pPr marL="0" indent="0" algn="ctr">
              <a:buNone/>
            </a:pPr>
            <a:r>
              <a:rPr lang="en-US" sz="5400" dirty="0"/>
              <a:t>EXTRA SLIDES</a:t>
            </a:r>
          </a:p>
        </p:txBody>
      </p:sp>
      <p:sp>
        <p:nvSpPr>
          <p:cNvPr id="4" name="Slide Number Placeholder 3">
            <a:extLst>
              <a:ext uri="{FF2B5EF4-FFF2-40B4-BE49-F238E27FC236}">
                <a16:creationId xmlns:a16="http://schemas.microsoft.com/office/drawing/2014/main" id="{0717CDA2-1731-EC44-9ADC-20CD4ED98369}"/>
              </a:ext>
            </a:extLst>
          </p:cNvPr>
          <p:cNvSpPr>
            <a:spLocks noGrp="1"/>
          </p:cNvSpPr>
          <p:nvPr>
            <p:ph type="sldNum" sz="quarter" idx="12"/>
          </p:nvPr>
        </p:nvSpPr>
        <p:spPr/>
        <p:txBody>
          <a:bodyPr/>
          <a:lstStyle/>
          <a:p>
            <a:fld id="{50ED7F7D-0BF7-DF49-A005-0374284B4A14}" type="slidenum">
              <a:rPr lang="en-US" smtClean="0"/>
              <a:pPr/>
              <a:t>32</a:t>
            </a:fld>
            <a:endParaRPr lang="en-US" dirty="0"/>
          </a:p>
        </p:txBody>
      </p:sp>
    </p:spTree>
    <p:extLst>
      <p:ext uri="{BB962C8B-B14F-4D97-AF65-F5344CB8AC3E}">
        <p14:creationId xmlns:p14="http://schemas.microsoft.com/office/powerpoint/2010/main" val="424159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EFAB-E83C-CA4C-A913-FF56D4D4A7FD}"/>
              </a:ext>
            </a:extLst>
          </p:cNvPr>
          <p:cNvSpPr>
            <a:spLocks noGrp="1"/>
          </p:cNvSpPr>
          <p:nvPr>
            <p:ph type="title"/>
          </p:nvPr>
        </p:nvSpPr>
        <p:spPr/>
        <p:txBody>
          <a:bodyPr/>
          <a:lstStyle/>
          <a:p>
            <a:r>
              <a:rPr lang="en-US" dirty="0"/>
              <a:t>Dataset Statistics</a:t>
            </a:r>
          </a:p>
        </p:txBody>
      </p:sp>
      <p:pic>
        <p:nvPicPr>
          <p:cNvPr id="5" name="Content Placeholder 4">
            <a:extLst>
              <a:ext uri="{FF2B5EF4-FFF2-40B4-BE49-F238E27FC236}">
                <a16:creationId xmlns:a16="http://schemas.microsoft.com/office/drawing/2014/main" id="{524DEAB9-F702-2F4E-B9B3-D6470F0F8F3F}"/>
              </a:ext>
            </a:extLst>
          </p:cNvPr>
          <p:cNvPicPr>
            <a:picLocks noGrp="1" noChangeAspect="1"/>
          </p:cNvPicPr>
          <p:nvPr>
            <p:ph idx="1"/>
          </p:nvPr>
        </p:nvPicPr>
        <p:blipFill>
          <a:blip r:embed="rId2"/>
          <a:stretch>
            <a:fillRect/>
          </a:stretch>
        </p:blipFill>
        <p:spPr>
          <a:xfrm>
            <a:off x="628650" y="2669224"/>
            <a:ext cx="7886700" cy="2664139"/>
          </a:xfrm>
          <a:prstGeom prst="rect">
            <a:avLst/>
          </a:prstGeom>
        </p:spPr>
      </p:pic>
      <p:sp>
        <p:nvSpPr>
          <p:cNvPr id="4" name="Slide Number Placeholder 3">
            <a:extLst>
              <a:ext uri="{FF2B5EF4-FFF2-40B4-BE49-F238E27FC236}">
                <a16:creationId xmlns:a16="http://schemas.microsoft.com/office/drawing/2014/main" id="{7522FCCA-AEED-B442-885B-96D6151433D4}"/>
              </a:ext>
            </a:extLst>
          </p:cNvPr>
          <p:cNvSpPr>
            <a:spLocks noGrp="1"/>
          </p:cNvSpPr>
          <p:nvPr>
            <p:ph type="sldNum" sz="quarter" idx="12"/>
          </p:nvPr>
        </p:nvSpPr>
        <p:spPr/>
        <p:txBody>
          <a:bodyPr/>
          <a:lstStyle/>
          <a:p>
            <a:fld id="{50ED7F7D-0BF7-DF49-A005-0374284B4A14}" type="slidenum">
              <a:rPr lang="en-US" smtClean="0"/>
              <a:pPr/>
              <a:t>33</a:t>
            </a:fld>
            <a:endParaRPr lang="en-US" dirty="0"/>
          </a:p>
        </p:txBody>
      </p:sp>
    </p:spTree>
    <p:extLst>
      <p:ext uri="{BB962C8B-B14F-4D97-AF65-F5344CB8AC3E}">
        <p14:creationId xmlns:p14="http://schemas.microsoft.com/office/powerpoint/2010/main" val="1417838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8F71-C643-2441-8EDB-7EEA09350704}"/>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80FEDBE7-EC85-7844-A2CB-B87E9E6AC7C0}"/>
              </a:ext>
            </a:extLst>
          </p:cNvPr>
          <p:cNvSpPr>
            <a:spLocks noGrp="1"/>
          </p:cNvSpPr>
          <p:nvPr>
            <p:ph type="sldNum" sz="quarter" idx="12"/>
          </p:nvPr>
        </p:nvSpPr>
        <p:spPr/>
        <p:txBody>
          <a:bodyPr/>
          <a:lstStyle/>
          <a:p>
            <a:fld id="{50ED7F7D-0BF7-DF49-A005-0374284B4A14}" type="slidenum">
              <a:rPr lang="en-US" smtClean="0"/>
              <a:pPr/>
              <a:t>34</a:t>
            </a:fld>
            <a:endParaRPr lang="en-US" dirty="0"/>
          </a:p>
        </p:txBody>
      </p:sp>
      <p:pic>
        <p:nvPicPr>
          <p:cNvPr id="124" name="Picture 123">
            <a:extLst>
              <a:ext uri="{FF2B5EF4-FFF2-40B4-BE49-F238E27FC236}">
                <a16:creationId xmlns:a16="http://schemas.microsoft.com/office/drawing/2014/main" id="{3C1F61CC-F06C-A847-8EDA-4F023B7909A2}"/>
              </a:ext>
            </a:extLst>
          </p:cNvPr>
          <p:cNvPicPr>
            <a:picLocks noChangeAspect="1"/>
          </p:cNvPicPr>
          <p:nvPr/>
        </p:nvPicPr>
        <p:blipFill>
          <a:blip r:embed="rId3"/>
          <a:stretch>
            <a:fillRect/>
          </a:stretch>
        </p:blipFill>
        <p:spPr>
          <a:xfrm>
            <a:off x="355145" y="2012256"/>
            <a:ext cx="8421624" cy="3759464"/>
          </a:xfrm>
          <a:prstGeom prst="rect">
            <a:avLst/>
          </a:prstGeom>
        </p:spPr>
      </p:pic>
    </p:spTree>
    <p:extLst>
      <p:ext uri="{BB962C8B-B14F-4D97-AF65-F5344CB8AC3E}">
        <p14:creationId xmlns:p14="http://schemas.microsoft.com/office/powerpoint/2010/main" val="2964658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FAE0-5A0D-F941-BE8E-936EEA969897}"/>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083AE905-F9E9-634C-B200-819EB9043391}"/>
              </a:ext>
            </a:extLst>
          </p:cNvPr>
          <p:cNvSpPr>
            <a:spLocks noGrp="1"/>
          </p:cNvSpPr>
          <p:nvPr>
            <p:ph type="sldNum" sz="quarter" idx="12"/>
          </p:nvPr>
        </p:nvSpPr>
        <p:spPr/>
        <p:txBody>
          <a:bodyPr/>
          <a:lstStyle/>
          <a:p>
            <a:fld id="{50ED7F7D-0BF7-DF49-A005-0374284B4A14}" type="slidenum">
              <a:rPr lang="en-US" smtClean="0"/>
              <a:pPr/>
              <a:t>35</a:t>
            </a:fld>
            <a:endParaRPr lang="en-US" dirty="0"/>
          </a:p>
        </p:txBody>
      </p:sp>
      <p:sp>
        <p:nvSpPr>
          <p:cNvPr id="6" name="TextBox 5">
            <a:extLst>
              <a:ext uri="{FF2B5EF4-FFF2-40B4-BE49-F238E27FC236}">
                <a16:creationId xmlns:a16="http://schemas.microsoft.com/office/drawing/2014/main" id="{B36D35C4-DBE5-C24D-93BA-EF93F40FB2D2}"/>
              </a:ext>
            </a:extLst>
          </p:cNvPr>
          <p:cNvSpPr txBox="1"/>
          <p:nvPr/>
        </p:nvSpPr>
        <p:spPr>
          <a:xfrm>
            <a:off x="893090" y="2895596"/>
            <a:ext cx="627095" cy="276999"/>
          </a:xfrm>
          <a:prstGeom prst="rect">
            <a:avLst/>
          </a:prstGeom>
          <a:noFill/>
        </p:spPr>
        <p:txBody>
          <a:bodyPr wrap="none" rtlCol="0">
            <a:spAutoFit/>
          </a:bodyPr>
          <a:lstStyle/>
          <a:p>
            <a:r>
              <a:rPr lang="en-US" sz="1200" b="1" dirty="0">
                <a:latin typeface="Avenir Book" charset="0"/>
                <a:ea typeface="Avenir Book" charset="0"/>
                <a:cs typeface="Avenir Book" charset="0"/>
              </a:rPr>
              <a:t>INPUT</a:t>
            </a:r>
          </a:p>
        </p:txBody>
      </p:sp>
      <p:sp>
        <p:nvSpPr>
          <p:cNvPr id="7" name="TextBox 6">
            <a:extLst>
              <a:ext uri="{FF2B5EF4-FFF2-40B4-BE49-F238E27FC236}">
                <a16:creationId xmlns:a16="http://schemas.microsoft.com/office/drawing/2014/main" id="{9058AB07-37B1-584C-BA02-AF06CF1CB23F}"/>
              </a:ext>
            </a:extLst>
          </p:cNvPr>
          <p:cNvSpPr txBox="1"/>
          <p:nvPr/>
        </p:nvSpPr>
        <p:spPr>
          <a:xfrm>
            <a:off x="2028406" y="2898034"/>
            <a:ext cx="1547027" cy="276999"/>
          </a:xfrm>
          <a:prstGeom prst="rect">
            <a:avLst/>
          </a:prstGeom>
          <a:noFill/>
        </p:spPr>
        <p:txBody>
          <a:bodyPr wrap="none" rtlCol="0">
            <a:spAutoFit/>
          </a:bodyPr>
          <a:lstStyle/>
          <a:p>
            <a:r>
              <a:rPr lang="en-US" sz="1200" b="1" dirty="0">
                <a:latin typeface="Avenir Book" charset="0"/>
                <a:ea typeface="Avenir Book" charset="0"/>
                <a:cs typeface="Avenir Book" charset="0"/>
              </a:rPr>
              <a:t>SEMANTIC PARSER</a:t>
            </a:r>
          </a:p>
        </p:txBody>
      </p:sp>
      <p:sp>
        <p:nvSpPr>
          <p:cNvPr id="8" name="TextBox 7">
            <a:extLst>
              <a:ext uri="{FF2B5EF4-FFF2-40B4-BE49-F238E27FC236}">
                <a16:creationId xmlns:a16="http://schemas.microsoft.com/office/drawing/2014/main" id="{9F38315B-83C9-A74C-9FCF-7D8B67DA6284}"/>
              </a:ext>
            </a:extLst>
          </p:cNvPr>
          <p:cNvSpPr txBox="1"/>
          <p:nvPr/>
        </p:nvSpPr>
        <p:spPr>
          <a:xfrm>
            <a:off x="3927248" y="2898034"/>
            <a:ext cx="1108252" cy="276999"/>
          </a:xfrm>
          <a:prstGeom prst="rect">
            <a:avLst/>
          </a:prstGeom>
          <a:noFill/>
        </p:spPr>
        <p:txBody>
          <a:bodyPr wrap="none" rtlCol="0">
            <a:spAutoFit/>
          </a:bodyPr>
          <a:lstStyle/>
          <a:p>
            <a:r>
              <a:rPr lang="en-US" sz="1200" b="1" dirty="0">
                <a:latin typeface="Avenir Book" charset="0"/>
                <a:ea typeface="Avenir Book" charset="0"/>
                <a:cs typeface="Avenir Book" charset="0"/>
              </a:rPr>
              <a:t>FILTER BANK</a:t>
            </a:r>
          </a:p>
        </p:txBody>
      </p:sp>
      <p:sp>
        <p:nvSpPr>
          <p:cNvPr id="9" name="TextBox 8">
            <a:extLst>
              <a:ext uri="{FF2B5EF4-FFF2-40B4-BE49-F238E27FC236}">
                <a16:creationId xmlns:a16="http://schemas.microsoft.com/office/drawing/2014/main" id="{8ADDA966-CD0D-FD43-BF1A-90AE8061ACAB}"/>
              </a:ext>
            </a:extLst>
          </p:cNvPr>
          <p:cNvSpPr txBox="1"/>
          <p:nvPr/>
        </p:nvSpPr>
        <p:spPr>
          <a:xfrm>
            <a:off x="5350739" y="2898034"/>
            <a:ext cx="1729128" cy="276999"/>
          </a:xfrm>
          <a:prstGeom prst="rect">
            <a:avLst/>
          </a:prstGeom>
          <a:noFill/>
        </p:spPr>
        <p:txBody>
          <a:bodyPr wrap="none" rtlCol="0">
            <a:spAutoFit/>
          </a:bodyPr>
          <a:lstStyle/>
          <a:p>
            <a:r>
              <a:rPr lang="en-US" sz="1200" b="1" dirty="0">
                <a:latin typeface="Avenir Book" charset="0"/>
                <a:ea typeface="Avenir Book" charset="0"/>
                <a:cs typeface="Avenir Book" charset="0"/>
              </a:rPr>
              <a:t>LABEL AGGREGATOR</a:t>
            </a:r>
          </a:p>
        </p:txBody>
      </p:sp>
      <p:sp>
        <p:nvSpPr>
          <p:cNvPr id="10" name="TextBox 9">
            <a:extLst>
              <a:ext uri="{FF2B5EF4-FFF2-40B4-BE49-F238E27FC236}">
                <a16:creationId xmlns:a16="http://schemas.microsoft.com/office/drawing/2014/main" id="{B4B799CF-103A-0E4B-A34D-06866112F73C}"/>
              </a:ext>
            </a:extLst>
          </p:cNvPr>
          <p:cNvSpPr txBox="1"/>
          <p:nvPr/>
        </p:nvSpPr>
        <p:spPr>
          <a:xfrm>
            <a:off x="7349388" y="2895596"/>
            <a:ext cx="1167307" cy="276999"/>
          </a:xfrm>
          <a:prstGeom prst="rect">
            <a:avLst/>
          </a:prstGeom>
          <a:noFill/>
        </p:spPr>
        <p:txBody>
          <a:bodyPr wrap="none" rtlCol="0">
            <a:spAutoFit/>
          </a:bodyPr>
          <a:lstStyle/>
          <a:p>
            <a:r>
              <a:rPr lang="en-US" sz="1200" b="1" dirty="0">
                <a:latin typeface="Avenir Book" charset="0"/>
                <a:ea typeface="Avenir Book" charset="0"/>
                <a:cs typeface="Avenir Book" charset="0"/>
              </a:rPr>
              <a:t>DISC. MODEL</a:t>
            </a:r>
          </a:p>
        </p:txBody>
      </p:sp>
      <p:sp>
        <p:nvSpPr>
          <p:cNvPr id="11" name="Rounded Rectangle 10">
            <a:extLst>
              <a:ext uri="{FF2B5EF4-FFF2-40B4-BE49-F238E27FC236}">
                <a16:creationId xmlns:a16="http://schemas.microsoft.com/office/drawing/2014/main" id="{86AAA896-C186-7244-8FED-559F75AA3D02}"/>
              </a:ext>
            </a:extLst>
          </p:cNvPr>
          <p:cNvSpPr/>
          <p:nvPr/>
        </p:nvSpPr>
        <p:spPr>
          <a:xfrm>
            <a:off x="1910879" y="2682093"/>
            <a:ext cx="5186070" cy="3228946"/>
          </a:xfrm>
          <a:prstGeom prst="roundRect">
            <a:avLst>
              <a:gd name="adj" fmla="val 47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2" name="Rounded Rectangle 11">
            <a:extLst>
              <a:ext uri="{FF2B5EF4-FFF2-40B4-BE49-F238E27FC236}">
                <a16:creationId xmlns:a16="http://schemas.microsoft.com/office/drawing/2014/main" id="{2315394C-F1A7-1046-B650-E50D8CDED483}"/>
              </a:ext>
            </a:extLst>
          </p:cNvPr>
          <p:cNvSpPr/>
          <p:nvPr/>
        </p:nvSpPr>
        <p:spPr>
          <a:xfrm>
            <a:off x="920706" y="5256698"/>
            <a:ext cx="711572"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FF0000"/>
                </a:solidFill>
                <a:latin typeface="Beirut" charset="-78"/>
                <a:ea typeface="Beirut" charset="-78"/>
                <a:cs typeface="Beirut" charset="-78"/>
              </a:rPr>
              <a:t> </a:t>
            </a:r>
            <a:r>
              <a:rPr lang="en-US" sz="800" dirty="0">
                <a:solidFill>
                  <a:srgbClr val="FF4C41"/>
                </a:solidFill>
                <a:latin typeface="Beirut" charset="-78"/>
                <a:ea typeface="Beirut" charset="-78"/>
                <a:cs typeface="Beirut" charset="-78"/>
              </a:rPr>
              <a:t>False</a:t>
            </a:r>
            <a:r>
              <a:rPr lang="en-US" sz="800" dirty="0">
                <a:solidFill>
                  <a:srgbClr val="FF0000"/>
                </a:solidFill>
                <a:latin typeface="Beirut" charset="-78"/>
                <a:ea typeface="Beirut" charset="-78"/>
                <a:cs typeface="Beirut" charset="-78"/>
              </a:rPr>
              <a:t>, because</a:t>
            </a:r>
            <a:r>
              <a:rPr lang="mr-IN" sz="800" dirty="0">
                <a:solidFill>
                  <a:srgbClr val="FF0000"/>
                </a:solidFill>
                <a:latin typeface="Beirut" charset="-78"/>
                <a:ea typeface="Beirut" charset="-78"/>
                <a:cs typeface="Beirut" charset="-78"/>
              </a:rPr>
              <a:t>…</a:t>
            </a:r>
            <a:endParaRPr lang="en-US" sz="800" dirty="0">
              <a:solidFill>
                <a:srgbClr val="FF0000"/>
              </a:solidFill>
              <a:latin typeface="Beirut" charset="-78"/>
              <a:ea typeface="Beirut" charset="-78"/>
              <a:cs typeface="Beirut" charset="-78"/>
            </a:endParaRPr>
          </a:p>
        </p:txBody>
      </p:sp>
      <p:sp>
        <p:nvSpPr>
          <p:cNvPr id="13" name="TextBox 12">
            <a:extLst>
              <a:ext uri="{FF2B5EF4-FFF2-40B4-BE49-F238E27FC236}">
                <a16:creationId xmlns:a16="http://schemas.microsoft.com/office/drawing/2014/main" id="{2C54FDF6-904F-9748-A0FA-113B20F20E3E}"/>
              </a:ext>
            </a:extLst>
          </p:cNvPr>
          <p:cNvSpPr txBox="1"/>
          <p:nvPr/>
        </p:nvSpPr>
        <p:spPr>
          <a:xfrm>
            <a:off x="612078" y="4614457"/>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1</a:t>
            </a:r>
          </a:p>
        </p:txBody>
      </p:sp>
      <p:sp>
        <p:nvSpPr>
          <p:cNvPr id="14" name="TextBox 13">
            <a:extLst>
              <a:ext uri="{FF2B5EF4-FFF2-40B4-BE49-F238E27FC236}">
                <a16:creationId xmlns:a16="http://schemas.microsoft.com/office/drawing/2014/main" id="{C9DB6B7E-5FE8-AC4A-BCAE-AA7EE51012C0}"/>
              </a:ext>
            </a:extLst>
          </p:cNvPr>
          <p:cNvSpPr txBox="1"/>
          <p:nvPr/>
        </p:nvSpPr>
        <p:spPr>
          <a:xfrm>
            <a:off x="612078" y="4927104"/>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2</a:t>
            </a:r>
          </a:p>
        </p:txBody>
      </p:sp>
      <p:sp>
        <p:nvSpPr>
          <p:cNvPr id="15" name="TextBox 14">
            <a:extLst>
              <a:ext uri="{FF2B5EF4-FFF2-40B4-BE49-F238E27FC236}">
                <a16:creationId xmlns:a16="http://schemas.microsoft.com/office/drawing/2014/main" id="{EF686019-14FF-4040-B600-C90305AE2C06}"/>
              </a:ext>
            </a:extLst>
          </p:cNvPr>
          <p:cNvSpPr txBox="1"/>
          <p:nvPr/>
        </p:nvSpPr>
        <p:spPr>
          <a:xfrm>
            <a:off x="612078" y="5224406"/>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3</a:t>
            </a:r>
          </a:p>
        </p:txBody>
      </p:sp>
      <p:sp>
        <p:nvSpPr>
          <p:cNvPr id="16" name="TextBox 15">
            <a:extLst>
              <a:ext uri="{FF2B5EF4-FFF2-40B4-BE49-F238E27FC236}">
                <a16:creationId xmlns:a16="http://schemas.microsoft.com/office/drawing/2014/main" id="{6EAD387B-5D0D-3F4A-B75A-6A9D7F8A6F44}"/>
              </a:ext>
            </a:extLst>
          </p:cNvPr>
          <p:cNvSpPr txBox="1"/>
          <p:nvPr/>
        </p:nvSpPr>
        <p:spPr>
          <a:xfrm>
            <a:off x="731036" y="4140538"/>
            <a:ext cx="986168" cy="430887"/>
          </a:xfrm>
          <a:prstGeom prst="rect">
            <a:avLst/>
          </a:prstGeom>
          <a:noFill/>
        </p:spPr>
        <p:txBody>
          <a:bodyPr wrap="none" rtlCol="0">
            <a:spAutoFit/>
          </a:bodyPr>
          <a:lstStyle/>
          <a:p>
            <a:pPr algn="ctr"/>
            <a:r>
              <a:rPr lang="en-US" sz="1100" dirty="0">
                <a:latin typeface="Avenir Book" charset="0"/>
                <a:ea typeface="Avenir Book" charset="0"/>
                <a:cs typeface="Avenir Book" charset="0"/>
              </a:rPr>
              <a:t>UNLABELED</a:t>
            </a:r>
          </a:p>
          <a:p>
            <a:pPr algn="ctr"/>
            <a:r>
              <a:rPr lang="en-US" sz="1100" dirty="0">
                <a:latin typeface="Avenir Book" charset="0"/>
                <a:ea typeface="Avenir Book" charset="0"/>
                <a:cs typeface="Avenir Book" charset="0"/>
              </a:rPr>
              <a:t>EXAMPLES</a:t>
            </a:r>
          </a:p>
        </p:txBody>
      </p:sp>
      <p:sp>
        <p:nvSpPr>
          <p:cNvPr id="17" name="TextBox 16">
            <a:extLst>
              <a:ext uri="{FF2B5EF4-FFF2-40B4-BE49-F238E27FC236}">
                <a16:creationId xmlns:a16="http://schemas.microsoft.com/office/drawing/2014/main" id="{796922B1-20B2-0143-B850-8CD6599AE495}"/>
              </a:ext>
            </a:extLst>
          </p:cNvPr>
          <p:cNvSpPr txBox="1"/>
          <p:nvPr/>
        </p:nvSpPr>
        <p:spPr>
          <a:xfrm>
            <a:off x="544419" y="5586947"/>
            <a:ext cx="1320361" cy="276999"/>
          </a:xfrm>
          <a:prstGeom prst="rect">
            <a:avLst/>
          </a:prstGeom>
          <a:noFill/>
        </p:spPr>
        <p:txBody>
          <a:bodyPr wrap="none" rtlCol="0">
            <a:spAutoFit/>
          </a:bodyPr>
          <a:lstStyle/>
          <a:p>
            <a:r>
              <a:rPr lang="en-US" sz="1200" dirty="0">
                <a:latin typeface="Avenir Book" charset="0"/>
                <a:ea typeface="Avenir Book" charset="0"/>
                <a:cs typeface="Avenir Book" charset="0"/>
              </a:rPr>
              <a:t>EXPLANATIONS</a:t>
            </a:r>
          </a:p>
        </p:txBody>
      </p:sp>
      <p:sp>
        <p:nvSpPr>
          <p:cNvPr id="18" name="Trapezoid 17">
            <a:extLst>
              <a:ext uri="{FF2B5EF4-FFF2-40B4-BE49-F238E27FC236}">
                <a16:creationId xmlns:a16="http://schemas.microsoft.com/office/drawing/2014/main" id="{C8B278F4-276C-DC4E-98DD-35BFAAA24EC4}"/>
              </a:ext>
            </a:extLst>
          </p:cNvPr>
          <p:cNvSpPr/>
          <p:nvPr/>
        </p:nvSpPr>
        <p:spPr>
          <a:xfrm rot="10800000">
            <a:off x="3877299" y="3239616"/>
            <a:ext cx="1243663" cy="881826"/>
          </a:xfrm>
          <a:prstGeom prst="trapezoid">
            <a:avLst/>
          </a:prstGeom>
          <a:gradFill flip="none" rotWithShape="1">
            <a:gsLst>
              <a:gs pos="100000">
                <a:schemeClr val="accent2">
                  <a:lumMod val="75000"/>
                </a:schemeClr>
              </a:gs>
              <a:gs pos="66000">
                <a:srgbClr val="FFC000"/>
              </a:gs>
              <a:gs pos="33000">
                <a:srgbClr val="FFC000"/>
              </a:gs>
              <a:gs pos="0">
                <a:srgbClr val="FFFF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21" name="TextBox 20">
            <a:extLst>
              <a:ext uri="{FF2B5EF4-FFF2-40B4-BE49-F238E27FC236}">
                <a16:creationId xmlns:a16="http://schemas.microsoft.com/office/drawing/2014/main" id="{A48A2780-6A29-024B-BBD7-D2F5F7ED3336}"/>
              </a:ext>
            </a:extLst>
          </p:cNvPr>
          <p:cNvSpPr txBox="1"/>
          <p:nvPr/>
        </p:nvSpPr>
        <p:spPr>
          <a:xfrm>
            <a:off x="4018763" y="3352375"/>
            <a:ext cx="978025"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SEMANTIC</a:t>
            </a:r>
          </a:p>
        </p:txBody>
      </p:sp>
      <p:sp>
        <p:nvSpPr>
          <p:cNvPr id="22" name="TextBox 21">
            <a:extLst>
              <a:ext uri="{FF2B5EF4-FFF2-40B4-BE49-F238E27FC236}">
                <a16:creationId xmlns:a16="http://schemas.microsoft.com/office/drawing/2014/main" id="{2F049FA7-2BC5-C442-A8B8-91FD734C71B8}"/>
              </a:ext>
            </a:extLst>
          </p:cNvPr>
          <p:cNvSpPr txBox="1"/>
          <p:nvPr/>
        </p:nvSpPr>
        <p:spPr>
          <a:xfrm>
            <a:off x="3997493" y="3766272"/>
            <a:ext cx="1002904" cy="246221"/>
          </a:xfrm>
          <a:prstGeom prst="rect">
            <a:avLst/>
          </a:prstGeom>
          <a:noFill/>
        </p:spPr>
        <p:txBody>
          <a:bodyPr wrap="square" rtlCol="0">
            <a:spAutoFit/>
          </a:bodyPr>
          <a:lstStyle/>
          <a:p>
            <a:pPr algn="ctr"/>
            <a:r>
              <a:rPr lang="en-US" sz="1000" dirty="0">
                <a:latin typeface="Avenir Book" charset="0"/>
                <a:ea typeface="Avenir Book" charset="0"/>
                <a:cs typeface="Avenir Book" charset="0"/>
              </a:rPr>
              <a:t>PRAGMATIC</a:t>
            </a:r>
          </a:p>
        </p:txBody>
      </p:sp>
      <p:sp>
        <p:nvSpPr>
          <p:cNvPr id="24" name="TextBox 23">
            <a:extLst>
              <a:ext uri="{FF2B5EF4-FFF2-40B4-BE49-F238E27FC236}">
                <a16:creationId xmlns:a16="http://schemas.microsoft.com/office/drawing/2014/main" id="{1E69A941-7329-9044-A6C1-7D574341457B}"/>
              </a:ext>
            </a:extLst>
          </p:cNvPr>
          <p:cNvSpPr txBox="1"/>
          <p:nvPr/>
        </p:nvSpPr>
        <p:spPr>
          <a:xfrm>
            <a:off x="2295264" y="4633957"/>
            <a:ext cx="474810" cy="276999"/>
          </a:xfrm>
          <a:prstGeom prst="rect">
            <a:avLst/>
          </a:prstGeom>
          <a:noFill/>
        </p:spPr>
        <p:txBody>
          <a:bodyPr wrap="none" rtlCol="0">
            <a:spAutoFit/>
          </a:bodyPr>
          <a:lstStyle/>
          <a:p>
            <a:r>
              <a:rPr lang="en-US" sz="1200" b="1" dirty="0">
                <a:latin typeface="Avenir Book" charset="0"/>
                <a:ea typeface="Avenir Book" charset="0"/>
                <a:cs typeface="Avenir Book" charset="0"/>
              </a:rPr>
              <a:t>LF</a:t>
            </a:r>
            <a:r>
              <a:rPr lang="en-US" sz="1200" b="1" baseline="-25000" dirty="0">
                <a:latin typeface="Avenir Book" charset="0"/>
                <a:ea typeface="Avenir Book" charset="0"/>
                <a:cs typeface="Avenir Book" charset="0"/>
              </a:rPr>
              <a:t>1A</a:t>
            </a:r>
          </a:p>
        </p:txBody>
      </p:sp>
      <p:sp>
        <p:nvSpPr>
          <p:cNvPr id="25" name="TextBox 24">
            <a:extLst>
              <a:ext uri="{FF2B5EF4-FFF2-40B4-BE49-F238E27FC236}">
                <a16:creationId xmlns:a16="http://schemas.microsoft.com/office/drawing/2014/main" id="{DF358FC2-9971-5E4D-A7F9-A423C78613EE}"/>
              </a:ext>
            </a:extLst>
          </p:cNvPr>
          <p:cNvSpPr txBox="1"/>
          <p:nvPr/>
        </p:nvSpPr>
        <p:spPr>
          <a:xfrm>
            <a:off x="2295264" y="4947073"/>
            <a:ext cx="468398" cy="276999"/>
          </a:xfrm>
          <a:prstGeom prst="rect">
            <a:avLst/>
          </a:prstGeom>
          <a:noFill/>
        </p:spPr>
        <p:txBody>
          <a:bodyPr wrap="none" rtlCol="0">
            <a:spAutoFit/>
          </a:bodyPr>
          <a:lstStyle/>
          <a:p>
            <a:r>
              <a:rPr lang="en-US" sz="1200" b="1" dirty="0">
                <a:latin typeface="Avenir Book" charset="0"/>
                <a:ea typeface="Avenir Book" charset="0"/>
                <a:cs typeface="Avenir Book" charset="0"/>
              </a:rPr>
              <a:t>LF</a:t>
            </a:r>
            <a:r>
              <a:rPr lang="en-US" sz="1200" b="1" baseline="-25000" dirty="0">
                <a:latin typeface="Avenir Book" charset="0"/>
                <a:ea typeface="Avenir Book" charset="0"/>
                <a:cs typeface="Avenir Book" charset="0"/>
              </a:rPr>
              <a:t>1B</a:t>
            </a:r>
          </a:p>
        </p:txBody>
      </p:sp>
      <p:sp>
        <p:nvSpPr>
          <p:cNvPr id="26" name="TextBox 25">
            <a:extLst>
              <a:ext uri="{FF2B5EF4-FFF2-40B4-BE49-F238E27FC236}">
                <a16:creationId xmlns:a16="http://schemas.microsoft.com/office/drawing/2014/main" id="{AB6946BD-8051-2140-A34E-CBF4570D9410}"/>
              </a:ext>
            </a:extLst>
          </p:cNvPr>
          <p:cNvSpPr txBox="1"/>
          <p:nvPr/>
        </p:nvSpPr>
        <p:spPr>
          <a:xfrm>
            <a:off x="2297310" y="5243009"/>
            <a:ext cx="474810" cy="276999"/>
          </a:xfrm>
          <a:prstGeom prst="rect">
            <a:avLst/>
          </a:prstGeom>
          <a:noFill/>
        </p:spPr>
        <p:txBody>
          <a:bodyPr wrap="none" rtlCol="0">
            <a:spAutoFit/>
          </a:bodyPr>
          <a:lstStyle/>
          <a:p>
            <a:r>
              <a:rPr lang="en-US" sz="1200" b="1" dirty="0">
                <a:latin typeface="Avenir Book" charset="0"/>
                <a:ea typeface="Avenir Book" charset="0"/>
                <a:cs typeface="Avenir Book" charset="0"/>
              </a:rPr>
              <a:t>LF</a:t>
            </a:r>
            <a:r>
              <a:rPr lang="en-US" sz="1200" b="1" baseline="-25000" dirty="0">
                <a:latin typeface="Avenir Book" charset="0"/>
                <a:ea typeface="Avenir Book" charset="0"/>
                <a:cs typeface="Avenir Book" charset="0"/>
              </a:rPr>
              <a:t>3A</a:t>
            </a:r>
          </a:p>
        </p:txBody>
      </p:sp>
      <p:sp>
        <p:nvSpPr>
          <p:cNvPr id="27" name="TextBox 26">
            <a:extLst>
              <a:ext uri="{FF2B5EF4-FFF2-40B4-BE49-F238E27FC236}">
                <a16:creationId xmlns:a16="http://schemas.microsoft.com/office/drawing/2014/main" id="{BFBC8DF8-5BF6-A542-A212-BCA80232EEC9}"/>
              </a:ext>
            </a:extLst>
          </p:cNvPr>
          <p:cNvSpPr txBox="1"/>
          <p:nvPr/>
        </p:nvSpPr>
        <p:spPr>
          <a:xfrm>
            <a:off x="1970555" y="5586946"/>
            <a:ext cx="1837362" cy="276999"/>
          </a:xfrm>
          <a:prstGeom prst="rect">
            <a:avLst/>
          </a:prstGeom>
          <a:noFill/>
        </p:spPr>
        <p:txBody>
          <a:bodyPr wrap="none" rtlCol="0">
            <a:spAutoFit/>
          </a:bodyPr>
          <a:lstStyle/>
          <a:p>
            <a:r>
              <a:rPr lang="en-US" sz="1200" dirty="0">
                <a:latin typeface="Avenir Book" charset="0"/>
                <a:ea typeface="Avenir Book" charset="0"/>
                <a:cs typeface="Avenir Book" charset="0"/>
              </a:rPr>
              <a:t>LABELING FUNCTIONS</a:t>
            </a:r>
          </a:p>
        </p:txBody>
      </p:sp>
      <p:sp>
        <p:nvSpPr>
          <p:cNvPr id="28" name="TextBox 27">
            <a:extLst>
              <a:ext uri="{FF2B5EF4-FFF2-40B4-BE49-F238E27FC236}">
                <a16:creationId xmlns:a16="http://schemas.microsoft.com/office/drawing/2014/main" id="{DC9BAB9F-ED8A-5641-9548-3E8920A4E9F2}"/>
              </a:ext>
            </a:extLst>
          </p:cNvPr>
          <p:cNvSpPr txBox="1"/>
          <p:nvPr/>
        </p:nvSpPr>
        <p:spPr>
          <a:xfrm>
            <a:off x="5274326" y="5614791"/>
            <a:ext cx="1845377" cy="276999"/>
          </a:xfrm>
          <a:prstGeom prst="rect">
            <a:avLst/>
          </a:prstGeom>
          <a:noFill/>
        </p:spPr>
        <p:txBody>
          <a:bodyPr wrap="none" rtlCol="0">
            <a:spAutoFit/>
          </a:bodyPr>
          <a:lstStyle/>
          <a:p>
            <a:r>
              <a:rPr lang="en-US" sz="1200" dirty="0">
                <a:latin typeface="Avenir Book" charset="0"/>
                <a:ea typeface="Avenir Book" charset="0"/>
                <a:cs typeface="Avenir Book" charset="0"/>
              </a:rPr>
              <a:t>PROBABILISTIC LABELS</a:t>
            </a:r>
          </a:p>
        </p:txBody>
      </p:sp>
      <p:grpSp>
        <p:nvGrpSpPr>
          <p:cNvPr id="111" name="Group 110">
            <a:extLst>
              <a:ext uri="{FF2B5EF4-FFF2-40B4-BE49-F238E27FC236}">
                <a16:creationId xmlns:a16="http://schemas.microsoft.com/office/drawing/2014/main" id="{8A87DACC-263F-2A49-AC20-2A57FC16EF51}"/>
              </a:ext>
            </a:extLst>
          </p:cNvPr>
          <p:cNvGrpSpPr/>
          <p:nvPr/>
        </p:nvGrpSpPr>
        <p:grpSpPr>
          <a:xfrm>
            <a:off x="2825391" y="4633957"/>
            <a:ext cx="405463" cy="284003"/>
            <a:chOff x="2679087" y="4078459"/>
            <a:chExt cx="405463" cy="284003"/>
          </a:xfrm>
        </p:grpSpPr>
        <p:sp>
          <p:nvSpPr>
            <p:cNvPr id="29" name="Oval 28">
              <a:extLst>
                <a:ext uri="{FF2B5EF4-FFF2-40B4-BE49-F238E27FC236}">
                  <a16:creationId xmlns:a16="http://schemas.microsoft.com/office/drawing/2014/main" id="{EA4341E3-EDDD-A147-B777-FD3673334C59}"/>
                </a:ext>
              </a:extLst>
            </p:cNvPr>
            <p:cNvSpPr/>
            <p:nvPr/>
          </p:nvSpPr>
          <p:spPr>
            <a:xfrm>
              <a:off x="2679087" y="4079273"/>
              <a:ext cx="405463" cy="283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32" name="Picture 31">
              <a:extLst>
                <a:ext uri="{FF2B5EF4-FFF2-40B4-BE49-F238E27FC236}">
                  <a16:creationId xmlns:a16="http://schemas.microsoft.com/office/drawing/2014/main" id="{CCC1CE61-597E-4D42-A58D-A969F78651D4}"/>
                </a:ext>
              </a:extLst>
            </p:cNvPr>
            <p:cNvPicPr>
              <a:picLocks noChangeAspect="1"/>
            </p:cNvPicPr>
            <p:nvPr/>
          </p:nvPicPr>
          <p:blipFill>
            <a:blip r:embed="rId3">
              <a:biLevel thresh="75000"/>
            </a:blip>
            <a:stretch>
              <a:fillRect/>
            </a:stretch>
          </p:blipFill>
          <p:spPr>
            <a:xfrm>
              <a:off x="2739165" y="4078459"/>
              <a:ext cx="266414" cy="266414"/>
            </a:xfrm>
            <a:prstGeom prst="rect">
              <a:avLst/>
            </a:prstGeom>
          </p:spPr>
        </p:pic>
      </p:grpSp>
      <p:sp>
        <p:nvSpPr>
          <p:cNvPr id="36" name="Right Arrow 35">
            <a:extLst>
              <a:ext uri="{FF2B5EF4-FFF2-40B4-BE49-F238E27FC236}">
                <a16:creationId xmlns:a16="http://schemas.microsoft.com/office/drawing/2014/main" id="{F883275B-F19D-9F4E-A55E-DD13C518A9FB}"/>
              </a:ext>
            </a:extLst>
          </p:cNvPr>
          <p:cNvSpPr/>
          <p:nvPr/>
        </p:nvSpPr>
        <p:spPr>
          <a:xfrm>
            <a:off x="3480909" y="4269874"/>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graphicFrame>
        <p:nvGraphicFramePr>
          <p:cNvPr id="39" name="Table 38">
            <a:extLst>
              <a:ext uri="{FF2B5EF4-FFF2-40B4-BE49-F238E27FC236}">
                <a16:creationId xmlns:a16="http://schemas.microsoft.com/office/drawing/2014/main" id="{4371F206-8C08-6D4A-9504-CCBC32B16C13}"/>
              </a:ext>
            </a:extLst>
          </p:cNvPr>
          <p:cNvGraphicFramePr>
            <a:graphicFrameLocks noGrp="1"/>
          </p:cNvGraphicFramePr>
          <p:nvPr>
            <p:extLst/>
          </p:nvPr>
        </p:nvGraphicFramePr>
        <p:xfrm>
          <a:off x="4192391" y="4913960"/>
          <a:ext cx="906771" cy="547458"/>
        </p:xfrm>
        <a:graphic>
          <a:graphicData uri="http://schemas.openxmlformats.org/drawingml/2006/table">
            <a:tbl>
              <a:tblPr>
                <a:tableStyleId>{5C22544A-7EE6-4342-B048-85BDC9FD1C3A}</a:tableStyleId>
              </a:tblPr>
              <a:tblGrid>
                <a:gridCol w="302257">
                  <a:extLst>
                    <a:ext uri="{9D8B030D-6E8A-4147-A177-3AD203B41FA5}">
                      <a16:colId xmlns:a16="http://schemas.microsoft.com/office/drawing/2014/main" val="20000"/>
                    </a:ext>
                  </a:extLst>
                </a:gridCol>
                <a:gridCol w="302257">
                  <a:extLst>
                    <a:ext uri="{9D8B030D-6E8A-4147-A177-3AD203B41FA5}">
                      <a16:colId xmlns:a16="http://schemas.microsoft.com/office/drawing/2014/main" val="20001"/>
                    </a:ext>
                  </a:extLst>
                </a:gridCol>
                <a:gridCol w="302257">
                  <a:extLst>
                    <a:ext uri="{9D8B030D-6E8A-4147-A177-3AD203B41FA5}">
                      <a16:colId xmlns:a16="http://schemas.microsoft.com/office/drawing/2014/main" val="20002"/>
                    </a:ext>
                  </a:extLst>
                </a:gridCol>
              </a:tblGrid>
              <a:tr h="273729">
                <a:tc>
                  <a:txBody>
                    <a:bodyPr/>
                    <a:lstStyle/>
                    <a:p>
                      <a:pPr algn="ctr"/>
                      <a:r>
                        <a:rPr lang="en-US" sz="1600" dirty="0">
                          <a:solidFill>
                            <a:srgbClr val="00B050"/>
                          </a:solidFill>
                        </a:rPr>
                        <a:t>1</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accent3">
                              <a:lumMod val="75000"/>
                            </a:schemeClr>
                          </a:solidFill>
                        </a:rPr>
                        <a:t>0</a:t>
                      </a:r>
                    </a:p>
                  </a:txBody>
                  <a:tcPr marL="0" marR="0" marT="0" marB="0" anchor="ctr"/>
                </a:tc>
                <a:tc>
                  <a:txBody>
                    <a:bodyPr/>
                    <a:lstStyle/>
                    <a:p>
                      <a:pPr algn="ctr"/>
                      <a:r>
                        <a:rPr lang="en-US" sz="1600" dirty="0">
                          <a:solidFill>
                            <a:srgbClr val="00B050"/>
                          </a:solidFill>
                        </a:rPr>
                        <a:t>1</a:t>
                      </a:r>
                    </a:p>
                  </a:txBody>
                  <a:tcPr marL="0" marR="0" marT="0" marB="0" anchor="ctr"/>
                </a:tc>
                <a:extLst>
                  <a:ext uri="{0D108BD9-81ED-4DB2-BD59-A6C34878D82A}">
                    <a16:rowId xmlns:a16="http://schemas.microsoft.com/office/drawing/2014/main" val="10000"/>
                  </a:ext>
                </a:extLst>
              </a:tr>
              <a:tr h="273729">
                <a:tc>
                  <a:txBody>
                    <a:bodyPr/>
                    <a:lstStyle/>
                    <a:p>
                      <a:pPr algn="ctr"/>
                      <a:r>
                        <a:rPr lang="en-US" sz="1600" dirty="0">
                          <a:solidFill>
                            <a:schemeClr val="accent3">
                              <a:lumMod val="75000"/>
                            </a:schemeClr>
                          </a:solidFill>
                        </a:rPr>
                        <a:t>0</a:t>
                      </a:r>
                    </a:p>
                  </a:txBody>
                  <a:tcPr marL="0" marR="0" marT="0" marB="0" anchor="ctr"/>
                </a:tc>
                <a:tc>
                  <a:txBody>
                    <a:bodyPr/>
                    <a:lstStyle/>
                    <a:p>
                      <a:pPr algn="ctr"/>
                      <a:r>
                        <a:rPr lang="en-US" sz="1600" dirty="0">
                          <a:solidFill>
                            <a:srgbClr val="FF4C41"/>
                          </a:solidFill>
                        </a:rPr>
                        <a:t>-1</a:t>
                      </a:r>
                    </a:p>
                  </a:txBody>
                  <a:tcPr marL="0" marR="0" marT="0" marB="0" anchor="ctr"/>
                </a:tc>
                <a:tc>
                  <a:txBody>
                    <a:bodyPr/>
                    <a:lstStyle/>
                    <a:p>
                      <a:pPr algn="ctr"/>
                      <a:r>
                        <a:rPr lang="en-US" sz="1600" dirty="0">
                          <a:solidFill>
                            <a:srgbClr val="FF4C41"/>
                          </a:solidFill>
                        </a:rPr>
                        <a:t>-1</a:t>
                      </a:r>
                    </a:p>
                  </a:txBody>
                  <a:tcPr marL="0" marR="0" marT="0" marB="0" anchor="ctr"/>
                </a:tc>
                <a:extLst>
                  <a:ext uri="{0D108BD9-81ED-4DB2-BD59-A6C34878D82A}">
                    <a16:rowId xmlns:a16="http://schemas.microsoft.com/office/drawing/2014/main" val="10001"/>
                  </a:ext>
                </a:extLst>
              </a:tr>
            </a:tbl>
          </a:graphicData>
        </a:graphic>
      </p:graphicFrame>
      <p:sp>
        <p:nvSpPr>
          <p:cNvPr id="40" name="TextBox 39">
            <a:extLst>
              <a:ext uri="{FF2B5EF4-FFF2-40B4-BE49-F238E27FC236}">
                <a16:creationId xmlns:a16="http://schemas.microsoft.com/office/drawing/2014/main" id="{EB778579-40DB-F847-BB78-711CBE6116CA}"/>
              </a:ext>
            </a:extLst>
          </p:cNvPr>
          <p:cNvSpPr txBox="1"/>
          <p:nvPr/>
        </p:nvSpPr>
        <p:spPr>
          <a:xfrm>
            <a:off x="3733690" y="4878772"/>
            <a:ext cx="468398" cy="276999"/>
          </a:xfrm>
          <a:prstGeom prst="rect">
            <a:avLst/>
          </a:prstGeom>
          <a:noFill/>
        </p:spPr>
        <p:txBody>
          <a:bodyPr wrap="none" rtlCol="0">
            <a:spAutoFit/>
          </a:bodyPr>
          <a:lstStyle/>
          <a:p>
            <a:r>
              <a:rPr lang="en-US" sz="1200" b="1" dirty="0">
                <a:latin typeface="Avenir Book" charset="0"/>
                <a:ea typeface="Avenir Book" charset="0"/>
                <a:cs typeface="Avenir Book" charset="0"/>
              </a:rPr>
              <a:t>LF</a:t>
            </a:r>
            <a:r>
              <a:rPr lang="en-US" sz="1200" b="1" baseline="-25000" dirty="0">
                <a:latin typeface="Avenir Book" charset="0"/>
                <a:ea typeface="Avenir Book" charset="0"/>
                <a:cs typeface="Avenir Book" charset="0"/>
              </a:rPr>
              <a:t>1B</a:t>
            </a:r>
          </a:p>
        </p:txBody>
      </p:sp>
      <p:sp>
        <p:nvSpPr>
          <p:cNvPr id="41" name="TextBox 40">
            <a:extLst>
              <a:ext uri="{FF2B5EF4-FFF2-40B4-BE49-F238E27FC236}">
                <a16:creationId xmlns:a16="http://schemas.microsoft.com/office/drawing/2014/main" id="{2F10FA4E-40CB-214D-8C0F-DAC080DFA377}"/>
              </a:ext>
            </a:extLst>
          </p:cNvPr>
          <p:cNvSpPr txBox="1"/>
          <p:nvPr/>
        </p:nvSpPr>
        <p:spPr>
          <a:xfrm>
            <a:off x="3733690" y="5169069"/>
            <a:ext cx="474810" cy="276999"/>
          </a:xfrm>
          <a:prstGeom prst="rect">
            <a:avLst/>
          </a:prstGeom>
          <a:noFill/>
        </p:spPr>
        <p:txBody>
          <a:bodyPr wrap="none" rtlCol="0">
            <a:spAutoFit/>
          </a:bodyPr>
          <a:lstStyle/>
          <a:p>
            <a:r>
              <a:rPr lang="en-US" sz="1200" b="1" dirty="0">
                <a:latin typeface="Avenir Book" charset="0"/>
                <a:ea typeface="Avenir Book" charset="0"/>
                <a:cs typeface="Avenir Book" charset="0"/>
              </a:rPr>
              <a:t>LF</a:t>
            </a:r>
            <a:r>
              <a:rPr lang="en-US" sz="1200" b="1" baseline="-25000" dirty="0">
                <a:latin typeface="Avenir Book" charset="0"/>
                <a:ea typeface="Avenir Book" charset="0"/>
                <a:cs typeface="Avenir Book" charset="0"/>
              </a:rPr>
              <a:t>3A</a:t>
            </a:r>
          </a:p>
        </p:txBody>
      </p:sp>
      <p:sp>
        <p:nvSpPr>
          <p:cNvPr id="42" name="TextBox 41">
            <a:extLst>
              <a:ext uri="{FF2B5EF4-FFF2-40B4-BE49-F238E27FC236}">
                <a16:creationId xmlns:a16="http://schemas.microsoft.com/office/drawing/2014/main" id="{53D843AD-A4C3-8C41-A433-D4031F5EEE23}"/>
              </a:ext>
            </a:extLst>
          </p:cNvPr>
          <p:cNvSpPr txBox="1"/>
          <p:nvPr/>
        </p:nvSpPr>
        <p:spPr>
          <a:xfrm>
            <a:off x="4181727" y="4601773"/>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3" name="TextBox 42">
            <a:extLst>
              <a:ext uri="{FF2B5EF4-FFF2-40B4-BE49-F238E27FC236}">
                <a16:creationId xmlns:a16="http://schemas.microsoft.com/office/drawing/2014/main" id="{9127D5F0-6534-BC43-989B-A50C97BDEFAF}"/>
              </a:ext>
            </a:extLst>
          </p:cNvPr>
          <p:cNvSpPr txBox="1"/>
          <p:nvPr/>
        </p:nvSpPr>
        <p:spPr>
          <a:xfrm>
            <a:off x="4483644" y="4602546"/>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4" name="TextBox 43">
            <a:extLst>
              <a:ext uri="{FF2B5EF4-FFF2-40B4-BE49-F238E27FC236}">
                <a16:creationId xmlns:a16="http://schemas.microsoft.com/office/drawing/2014/main" id="{374DAAA8-8257-CF41-A82B-965B9B0794C2}"/>
              </a:ext>
            </a:extLst>
          </p:cNvPr>
          <p:cNvSpPr txBox="1"/>
          <p:nvPr/>
        </p:nvSpPr>
        <p:spPr>
          <a:xfrm>
            <a:off x="4789641" y="4601772"/>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5" name="TextBox 44">
            <a:extLst>
              <a:ext uri="{FF2B5EF4-FFF2-40B4-BE49-F238E27FC236}">
                <a16:creationId xmlns:a16="http://schemas.microsoft.com/office/drawing/2014/main" id="{2073A035-21EE-4F43-86FD-2C27B4CC8A73}"/>
              </a:ext>
            </a:extLst>
          </p:cNvPr>
          <p:cNvSpPr txBox="1"/>
          <p:nvPr/>
        </p:nvSpPr>
        <p:spPr>
          <a:xfrm>
            <a:off x="3916730" y="5612650"/>
            <a:ext cx="1222579" cy="276999"/>
          </a:xfrm>
          <a:prstGeom prst="rect">
            <a:avLst/>
          </a:prstGeom>
          <a:noFill/>
        </p:spPr>
        <p:txBody>
          <a:bodyPr wrap="none" rtlCol="0">
            <a:spAutoFit/>
          </a:bodyPr>
          <a:lstStyle/>
          <a:p>
            <a:r>
              <a:rPr lang="en-US" sz="1200" dirty="0">
                <a:latin typeface="Avenir Book" charset="0"/>
                <a:ea typeface="Avenir Book" charset="0"/>
                <a:cs typeface="Avenir Book" charset="0"/>
              </a:rPr>
              <a:t>LABEL MATRIX</a:t>
            </a:r>
          </a:p>
        </p:txBody>
      </p:sp>
      <p:sp>
        <p:nvSpPr>
          <p:cNvPr id="46" name="TextBox 45">
            <a:extLst>
              <a:ext uri="{FF2B5EF4-FFF2-40B4-BE49-F238E27FC236}">
                <a16:creationId xmlns:a16="http://schemas.microsoft.com/office/drawing/2014/main" id="{DE344047-9D96-8745-A2EE-861C31A69992}"/>
              </a:ext>
            </a:extLst>
          </p:cNvPr>
          <p:cNvSpPr txBox="1"/>
          <p:nvPr/>
        </p:nvSpPr>
        <p:spPr>
          <a:xfrm>
            <a:off x="609381" y="315112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7" name="TextBox 46">
            <a:extLst>
              <a:ext uri="{FF2B5EF4-FFF2-40B4-BE49-F238E27FC236}">
                <a16:creationId xmlns:a16="http://schemas.microsoft.com/office/drawing/2014/main" id="{F55F109D-F02D-1F41-82D1-EFFE42F1F822}"/>
              </a:ext>
            </a:extLst>
          </p:cNvPr>
          <p:cNvSpPr txBox="1"/>
          <p:nvPr/>
        </p:nvSpPr>
        <p:spPr>
          <a:xfrm>
            <a:off x="609381" y="3450349"/>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8" name="TextBox 47">
            <a:extLst>
              <a:ext uri="{FF2B5EF4-FFF2-40B4-BE49-F238E27FC236}">
                <a16:creationId xmlns:a16="http://schemas.microsoft.com/office/drawing/2014/main" id="{1E91B277-69CF-0A42-93BC-D42CC0D7A112}"/>
              </a:ext>
            </a:extLst>
          </p:cNvPr>
          <p:cNvSpPr txBox="1"/>
          <p:nvPr/>
        </p:nvSpPr>
        <p:spPr>
          <a:xfrm>
            <a:off x="617949" y="3760139"/>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9" name="Rounded Rectangle 48">
            <a:extLst>
              <a:ext uri="{FF2B5EF4-FFF2-40B4-BE49-F238E27FC236}">
                <a16:creationId xmlns:a16="http://schemas.microsoft.com/office/drawing/2014/main" id="{0F5C813E-22C1-1C41-8CCE-1523DB0E7D3A}"/>
              </a:ext>
            </a:extLst>
          </p:cNvPr>
          <p:cNvSpPr/>
          <p:nvPr/>
        </p:nvSpPr>
        <p:spPr>
          <a:xfrm>
            <a:off x="911980" y="4960132"/>
            <a:ext cx="711813"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sp>
        <p:nvSpPr>
          <p:cNvPr id="50" name="Rounded Rectangle 49">
            <a:extLst>
              <a:ext uri="{FF2B5EF4-FFF2-40B4-BE49-F238E27FC236}">
                <a16:creationId xmlns:a16="http://schemas.microsoft.com/office/drawing/2014/main" id="{A8ACF8B6-809B-B943-A2D8-5CC516CEAAE2}"/>
              </a:ext>
            </a:extLst>
          </p:cNvPr>
          <p:cNvSpPr/>
          <p:nvPr/>
        </p:nvSpPr>
        <p:spPr>
          <a:xfrm>
            <a:off x="914585" y="4687735"/>
            <a:ext cx="706280"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graphicFrame>
        <p:nvGraphicFramePr>
          <p:cNvPr id="51" name="Table 50">
            <a:extLst>
              <a:ext uri="{FF2B5EF4-FFF2-40B4-BE49-F238E27FC236}">
                <a16:creationId xmlns:a16="http://schemas.microsoft.com/office/drawing/2014/main" id="{741834A6-E068-C045-910F-B4D8472D3B70}"/>
              </a:ext>
            </a:extLst>
          </p:cNvPr>
          <p:cNvGraphicFramePr>
            <a:graphicFrameLocks noGrp="1"/>
          </p:cNvGraphicFramePr>
          <p:nvPr>
            <p:extLst/>
          </p:nvPr>
        </p:nvGraphicFramePr>
        <p:xfrm>
          <a:off x="5772942" y="5084080"/>
          <a:ext cx="890661" cy="274320"/>
        </p:xfrm>
        <a:graphic>
          <a:graphicData uri="http://schemas.openxmlformats.org/drawingml/2006/table">
            <a:tbl>
              <a:tblPr>
                <a:tableStyleId>{5C22544A-7EE6-4342-B048-85BDC9FD1C3A}</a:tableStyleId>
              </a:tblPr>
              <a:tblGrid>
                <a:gridCol w="296887">
                  <a:extLst>
                    <a:ext uri="{9D8B030D-6E8A-4147-A177-3AD203B41FA5}">
                      <a16:colId xmlns:a16="http://schemas.microsoft.com/office/drawing/2014/main" val="20000"/>
                    </a:ext>
                  </a:extLst>
                </a:gridCol>
                <a:gridCol w="296887">
                  <a:extLst>
                    <a:ext uri="{9D8B030D-6E8A-4147-A177-3AD203B41FA5}">
                      <a16:colId xmlns:a16="http://schemas.microsoft.com/office/drawing/2014/main" val="20001"/>
                    </a:ext>
                  </a:extLst>
                </a:gridCol>
                <a:gridCol w="296887">
                  <a:extLst>
                    <a:ext uri="{9D8B030D-6E8A-4147-A177-3AD203B41FA5}">
                      <a16:colId xmlns:a16="http://schemas.microsoft.com/office/drawing/2014/main" val="20002"/>
                    </a:ext>
                  </a:extLst>
                </a:gridCol>
              </a:tblGrid>
              <a:tr h="271035">
                <a:tc>
                  <a:txBody>
                    <a:bodyPr/>
                    <a:lstStyle/>
                    <a:p>
                      <a:pPr algn="ctr"/>
                      <a:r>
                        <a:rPr lang="en-US" sz="1800" dirty="0">
                          <a:solidFill>
                            <a:srgbClr val="00B050"/>
                          </a:solidFill>
                        </a:rPr>
                        <a:t>+</a:t>
                      </a:r>
                    </a:p>
                  </a:txBody>
                  <a:tcPr marL="0" marR="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rPr>
                        <a:t>-</a:t>
                      </a:r>
                      <a:endParaRPr lang="en-US" sz="800" dirty="0">
                        <a:solidFill>
                          <a:srgbClr val="FF0000"/>
                        </a:solidFill>
                      </a:endParaRPr>
                    </a:p>
                  </a:txBody>
                  <a:tcPr marL="0" marR="0" marT="0" marB="0" anchor="ctr"/>
                </a:tc>
                <a:tc>
                  <a:txBody>
                    <a:bodyPr/>
                    <a:lstStyle/>
                    <a:p>
                      <a:pPr algn="ctr"/>
                      <a:r>
                        <a:rPr lang="en-US" sz="1800" dirty="0">
                          <a:solidFill>
                            <a:srgbClr val="00B050"/>
                          </a:solidFill>
                        </a:rPr>
                        <a:t>+</a:t>
                      </a:r>
                      <a:endParaRPr lang="en-US" sz="1000" dirty="0">
                        <a:solidFill>
                          <a:schemeClr val="tx1">
                            <a:lumMod val="50000"/>
                            <a:lumOff val="50000"/>
                          </a:schemeClr>
                        </a:solidFill>
                      </a:endParaRPr>
                    </a:p>
                  </a:txBody>
                  <a:tcPr marL="0" marR="0" marT="0" marB="0" anchor="ctr"/>
                </a:tc>
                <a:extLst>
                  <a:ext uri="{0D108BD9-81ED-4DB2-BD59-A6C34878D82A}">
                    <a16:rowId xmlns:a16="http://schemas.microsoft.com/office/drawing/2014/main" val="10000"/>
                  </a:ext>
                </a:extLst>
              </a:tr>
            </a:tbl>
          </a:graphicData>
        </a:graphic>
      </p:graphicFrame>
      <p:sp>
        <p:nvSpPr>
          <p:cNvPr id="55" name="TextBox 54">
            <a:extLst>
              <a:ext uri="{FF2B5EF4-FFF2-40B4-BE49-F238E27FC236}">
                <a16:creationId xmlns:a16="http://schemas.microsoft.com/office/drawing/2014/main" id="{C8AFE460-2C35-6F46-88DD-E8437782594E}"/>
              </a:ext>
            </a:extLst>
          </p:cNvPr>
          <p:cNvSpPr txBox="1"/>
          <p:nvPr/>
        </p:nvSpPr>
        <p:spPr>
          <a:xfrm>
            <a:off x="5478558" y="5051756"/>
            <a:ext cx="271228" cy="307777"/>
          </a:xfrm>
          <a:prstGeom prst="rect">
            <a:avLst/>
          </a:prstGeom>
          <a:noFill/>
        </p:spPr>
        <p:txBody>
          <a:bodyPr wrap="none" rtlCol="0">
            <a:spAutoFit/>
          </a:bodyPr>
          <a:lstStyle/>
          <a:p>
            <a:r>
              <a:rPr lang="en-US" sz="1400" b="1" dirty="0">
                <a:latin typeface="Avenir Book" charset="0"/>
                <a:ea typeface="Avenir Book" charset="0"/>
                <a:cs typeface="Avenir Book" charset="0"/>
              </a:rPr>
              <a:t>y</a:t>
            </a:r>
          </a:p>
        </p:txBody>
      </p:sp>
      <p:sp>
        <p:nvSpPr>
          <p:cNvPr id="56" name="Rectangle 55">
            <a:extLst>
              <a:ext uri="{FF2B5EF4-FFF2-40B4-BE49-F238E27FC236}">
                <a16:creationId xmlns:a16="http://schemas.microsoft.com/office/drawing/2014/main" id="{4C170652-74B6-E543-8B82-A8449409EA5C}"/>
              </a:ext>
            </a:extLst>
          </p:cNvPr>
          <p:cNvSpPr/>
          <p:nvPr/>
        </p:nvSpPr>
        <p:spPr>
          <a:xfrm>
            <a:off x="5487284" y="5043136"/>
            <a:ext cx="227948" cy="307777"/>
          </a:xfrm>
          <a:prstGeom prst="rect">
            <a:avLst/>
          </a:prstGeom>
        </p:spPr>
        <p:txBody>
          <a:bodyPr wrap="none">
            <a:spAutoFit/>
          </a:bodyPr>
          <a:lstStyle/>
          <a:p>
            <a:r>
              <a:rPr lang="en-US" sz="1400" b="1" dirty="0">
                <a:latin typeface="Avenir Book" charset="0"/>
                <a:ea typeface="Avenir Book" charset="0"/>
                <a:cs typeface="Avenir Book" charset="0"/>
              </a:rPr>
              <a:t>˜</a:t>
            </a:r>
            <a:endParaRPr lang="en-US" sz="1400" dirty="0">
              <a:latin typeface="Avenir Book" charset="0"/>
              <a:ea typeface="Avenir Book" charset="0"/>
              <a:cs typeface="Avenir Book" charset="0"/>
            </a:endParaRPr>
          </a:p>
        </p:txBody>
      </p:sp>
      <p:sp>
        <p:nvSpPr>
          <p:cNvPr id="67" name="TextBox 66">
            <a:extLst>
              <a:ext uri="{FF2B5EF4-FFF2-40B4-BE49-F238E27FC236}">
                <a16:creationId xmlns:a16="http://schemas.microsoft.com/office/drawing/2014/main" id="{03FBE909-9554-1444-8BF3-4C17D1869957}"/>
              </a:ext>
            </a:extLst>
          </p:cNvPr>
          <p:cNvSpPr txBox="1"/>
          <p:nvPr/>
        </p:nvSpPr>
        <p:spPr>
          <a:xfrm>
            <a:off x="7176716" y="5612650"/>
            <a:ext cx="1425390" cy="276999"/>
          </a:xfrm>
          <a:prstGeom prst="rect">
            <a:avLst/>
          </a:prstGeom>
          <a:noFill/>
        </p:spPr>
        <p:txBody>
          <a:bodyPr wrap="none" rtlCol="0">
            <a:spAutoFit/>
          </a:bodyPr>
          <a:lstStyle/>
          <a:p>
            <a:r>
              <a:rPr lang="en-US" sz="1200" dirty="0">
                <a:latin typeface="Avenir Book" charset="0"/>
                <a:ea typeface="Avenir Book" charset="0"/>
                <a:cs typeface="Avenir Book" charset="0"/>
              </a:rPr>
              <a:t>TRAINED MODEL</a:t>
            </a:r>
          </a:p>
        </p:txBody>
      </p:sp>
      <p:grpSp>
        <p:nvGrpSpPr>
          <p:cNvPr id="103" name="Group 102">
            <a:extLst>
              <a:ext uri="{FF2B5EF4-FFF2-40B4-BE49-F238E27FC236}">
                <a16:creationId xmlns:a16="http://schemas.microsoft.com/office/drawing/2014/main" id="{F13C5F8A-049C-7944-A4FB-D5C419EA5A0E}"/>
              </a:ext>
            </a:extLst>
          </p:cNvPr>
          <p:cNvGrpSpPr/>
          <p:nvPr/>
        </p:nvGrpSpPr>
        <p:grpSpPr>
          <a:xfrm>
            <a:off x="7350612" y="3257072"/>
            <a:ext cx="1359267" cy="969043"/>
            <a:chOff x="5716022" y="4742719"/>
            <a:chExt cx="793531" cy="565721"/>
          </a:xfrm>
        </p:grpSpPr>
        <p:sp>
          <p:nvSpPr>
            <p:cNvPr id="68" name="Oval 67">
              <a:extLst>
                <a:ext uri="{FF2B5EF4-FFF2-40B4-BE49-F238E27FC236}">
                  <a16:creationId xmlns:a16="http://schemas.microsoft.com/office/drawing/2014/main" id="{F2F3618A-6E59-1A4F-8FB7-B8FE404F2E6A}"/>
                </a:ext>
              </a:extLst>
            </p:cNvPr>
            <p:cNvSpPr/>
            <p:nvPr/>
          </p:nvSpPr>
          <p:spPr>
            <a:xfrm>
              <a:off x="5731136" y="4959775"/>
              <a:ext cx="120112" cy="120112"/>
            </a:xfrm>
            <a:prstGeom prst="ellipse">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9" name="Oval 68">
              <a:extLst>
                <a:ext uri="{FF2B5EF4-FFF2-40B4-BE49-F238E27FC236}">
                  <a16:creationId xmlns:a16="http://schemas.microsoft.com/office/drawing/2014/main" id="{3B92D3FD-BA39-8941-9CB7-6454A3235729}"/>
                </a:ext>
              </a:extLst>
            </p:cNvPr>
            <p:cNvSpPr/>
            <p:nvPr/>
          </p:nvSpPr>
          <p:spPr>
            <a:xfrm>
              <a:off x="5879679" y="481205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0" name="Oval 69">
              <a:extLst>
                <a:ext uri="{FF2B5EF4-FFF2-40B4-BE49-F238E27FC236}">
                  <a16:creationId xmlns:a16="http://schemas.microsoft.com/office/drawing/2014/main" id="{37992DE4-A580-594E-A5CD-EE06CAABCFAA}"/>
                </a:ext>
              </a:extLst>
            </p:cNvPr>
            <p:cNvSpPr/>
            <p:nvPr/>
          </p:nvSpPr>
          <p:spPr>
            <a:xfrm>
              <a:off x="5879679" y="495916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1" name="Oval 70">
              <a:extLst>
                <a:ext uri="{FF2B5EF4-FFF2-40B4-BE49-F238E27FC236}">
                  <a16:creationId xmlns:a16="http://schemas.microsoft.com/office/drawing/2014/main" id="{43398B7E-3D9A-AC43-BCD9-B25DCA13233D}"/>
                </a:ext>
              </a:extLst>
            </p:cNvPr>
            <p:cNvSpPr/>
            <p:nvPr/>
          </p:nvSpPr>
          <p:spPr>
            <a:xfrm>
              <a:off x="5879679" y="510627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2" name="Oval 71">
              <a:extLst>
                <a:ext uri="{FF2B5EF4-FFF2-40B4-BE49-F238E27FC236}">
                  <a16:creationId xmlns:a16="http://schemas.microsoft.com/office/drawing/2014/main" id="{58B80325-8585-C844-B155-99AC33B2CFCB}"/>
                </a:ext>
              </a:extLst>
            </p:cNvPr>
            <p:cNvSpPr/>
            <p:nvPr/>
          </p:nvSpPr>
          <p:spPr>
            <a:xfrm>
              <a:off x="6089519" y="474271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3" name="Oval 72">
              <a:extLst>
                <a:ext uri="{FF2B5EF4-FFF2-40B4-BE49-F238E27FC236}">
                  <a16:creationId xmlns:a16="http://schemas.microsoft.com/office/drawing/2014/main" id="{E0ED99FA-9E91-DB4B-83CB-36CC65344453}"/>
                </a:ext>
              </a:extLst>
            </p:cNvPr>
            <p:cNvSpPr/>
            <p:nvPr/>
          </p:nvSpPr>
          <p:spPr>
            <a:xfrm>
              <a:off x="6089519" y="488983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4" name="Oval 73">
              <a:extLst>
                <a:ext uri="{FF2B5EF4-FFF2-40B4-BE49-F238E27FC236}">
                  <a16:creationId xmlns:a16="http://schemas.microsoft.com/office/drawing/2014/main" id="{3ACBF505-1A87-DE47-9BD8-B5A0C1B54333}"/>
                </a:ext>
              </a:extLst>
            </p:cNvPr>
            <p:cNvSpPr/>
            <p:nvPr/>
          </p:nvSpPr>
          <p:spPr>
            <a:xfrm>
              <a:off x="6089519" y="503694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5" name="Oval 74">
              <a:extLst>
                <a:ext uri="{FF2B5EF4-FFF2-40B4-BE49-F238E27FC236}">
                  <a16:creationId xmlns:a16="http://schemas.microsoft.com/office/drawing/2014/main" id="{255A9407-2E22-B54B-88E6-F68D7AD3E6AF}"/>
                </a:ext>
              </a:extLst>
            </p:cNvPr>
            <p:cNvSpPr/>
            <p:nvPr/>
          </p:nvSpPr>
          <p:spPr>
            <a:xfrm>
              <a:off x="6089519" y="5188328"/>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6" name="Oval 75">
              <a:extLst>
                <a:ext uri="{FF2B5EF4-FFF2-40B4-BE49-F238E27FC236}">
                  <a16:creationId xmlns:a16="http://schemas.microsoft.com/office/drawing/2014/main" id="{BCC8813A-73D2-FB4F-B9CE-28A360E97CEC}"/>
                </a:ext>
              </a:extLst>
            </p:cNvPr>
            <p:cNvSpPr/>
            <p:nvPr/>
          </p:nvSpPr>
          <p:spPr>
            <a:xfrm>
              <a:off x="6243797" y="4959775"/>
              <a:ext cx="120112" cy="120112"/>
            </a:xfrm>
            <a:prstGeom prst="ellipse">
              <a:avLst/>
            </a:prstGeom>
            <a:solidFill>
              <a:srgbClr val="00B050">
                <a:alpha val="2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cxnSp>
          <p:nvCxnSpPr>
            <p:cNvPr id="77" name="Straight Connector 76">
              <a:extLst>
                <a:ext uri="{FF2B5EF4-FFF2-40B4-BE49-F238E27FC236}">
                  <a16:creationId xmlns:a16="http://schemas.microsoft.com/office/drawing/2014/main" id="{0BDD2125-EEF8-F244-A5F7-85F8A5A2AA27}"/>
                </a:ext>
              </a:extLst>
            </p:cNvPr>
            <p:cNvCxnSpPr>
              <a:stCxn id="68" idx="6"/>
              <a:endCxn id="70" idx="2"/>
            </p:cNvCxnSpPr>
            <p:nvPr/>
          </p:nvCxnSpPr>
          <p:spPr>
            <a:xfrm flipV="1">
              <a:off x="5851248" y="5019221"/>
              <a:ext cx="28431" cy="6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FF641A0-6198-8B4C-A58C-60597CFF321E}"/>
                </a:ext>
              </a:extLst>
            </p:cNvPr>
            <p:cNvCxnSpPr>
              <a:stCxn id="68" idx="7"/>
              <a:endCxn id="69" idx="3"/>
            </p:cNvCxnSpPr>
            <p:nvPr/>
          </p:nvCxnSpPr>
          <p:spPr>
            <a:xfrm flipV="1">
              <a:off x="5833658" y="4914574"/>
              <a:ext cx="63611" cy="627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6C2135A-BBE6-7540-A0BF-1451822D605E}"/>
                </a:ext>
              </a:extLst>
            </p:cNvPr>
            <p:cNvCxnSpPr>
              <a:stCxn id="68" idx="5"/>
              <a:endCxn id="71" idx="1"/>
            </p:cNvCxnSpPr>
            <p:nvPr/>
          </p:nvCxnSpPr>
          <p:spPr>
            <a:xfrm>
              <a:off x="5833658" y="5062297"/>
              <a:ext cx="63611" cy="615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323B648-D0B5-BB4E-8742-A655DDD5733D}"/>
                </a:ext>
              </a:extLst>
            </p:cNvPr>
            <p:cNvCxnSpPr>
              <a:stCxn id="69" idx="6"/>
              <a:endCxn id="72" idx="2"/>
            </p:cNvCxnSpPr>
            <p:nvPr/>
          </p:nvCxnSpPr>
          <p:spPr>
            <a:xfrm flipV="1">
              <a:off x="5999791" y="4802775"/>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B80CD76-298B-DC4C-8C36-DA556A6A6485}"/>
                </a:ext>
              </a:extLst>
            </p:cNvPr>
            <p:cNvCxnSpPr>
              <a:stCxn id="69" idx="6"/>
              <a:endCxn id="73" idx="2"/>
            </p:cNvCxnSpPr>
            <p:nvPr/>
          </p:nvCxnSpPr>
          <p:spPr>
            <a:xfrm>
              <a:off x="5999791" y="4872108"/>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7E33067-B782-BF4C-9EBB-6D74092AC278}"/>
                </a:ext>
              </a:extLst>
            </p:cNvPr>
            <p:cNvCxnSpPr>
              <a:stCxn id="69" idx="6"/>
              <a:endCxn id="74" idx="2"/>
            </p:cNvCxnSpPr>
            <p:nvPr/>
          </p:nvCxnSpPr>
          <p:spPr>
            <a:xfrm>
              <a:off x="5999791" y="4872108"/>
              <a:ext cx="89728" cy="22489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92EC78E-26CD-5348-9E1D-DE9AE74B9863}"/>
                </a:ext>
              </a:extLst>
            </p:cNvPr>
            <p:cNvCxnSpPr>
              <a:stCxn id="69" idx="6"/>
              <a:endCxn id="75" idx="2"/>
            </p:cNvCxnSpPr>
            <p:nvPr/>
          </p:nvCxnSpPr>
          <p:spPr>
            <a:xfrm>
              <a:off x="5999791" y="4872108"/>
              <a:ext cx="89728" cy="3762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09F5634-2797-B34E-AF32-9ED1298456FF}"/>
                </a:ext>
              </a:extLst>
            </p:cNvPr>
            <p:cNvCxnSpPr>
              <a:stCxn id="70" idx="6"/>
              <a:endCxn id="72" idx="2"/>
            </p:cNvCxnSpPr>
            <p:nvPr/>
          </p:nvCxnSpPr>
          <p:spPr>
            <a:xfrm flipV="1">
              <a:off x="5999791" y="4802775"/>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0065D0F-E555-494E-9A4E-CDAD8C70F821}"/>
                </a:ext>
              </a:extLst>
            </p:cNvPr>
            <p:cNvCxnSpPr>
              <a:stCxn id="70" idx="6"/>
              <a:endCxn id="73" idx="2"/>
            </p:cNvCxnSpPr>
            <p:nvPr/>
          </p:nvCxnSpPr>
          <p:spPr>
            <a:xfrm flipV="1">
              <a:off x="5999791" y="4949888"/>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78B722A-7DE6-6F47-BB9E-0E5D08CA4831}"/>
                </a:ext>
              </a:extLst>
            </p:cNvPr>
            <p:cNvCxnSpPr>
              <a:stCxn id="70" idx="6"/>
              <a:endCxn id="74" idx="2"/>
            </p:cNvCxnSpPr>
            <p:nvPr/>
          </p:nvCxnSpPr>
          <p:spPr>
            <a:xfrm>
              <a:off x="5999791" y="5019221"/>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B165ECA-9B96-0F45-9BA4-AEBE289CE9B4}"/>
                </a:ext>
              </a:extLst>
            </p:cNvPr>
            <p:cNvCxnSpPr>
              <a:stCxn id="70" idx="6"/>
              <a:endCxn id="75" idx="2"/>
            </p:cNvCxnSpPr>
            <p:nvPr/>
          </p:nvCxnSpPr>
          <p:spPr>
            <a:xfrm>
              <a:off x="5999791" y="5019221"/>
              <a:ext cx="89728" cy="2291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797930B-3DC2-1A4E-8108-A90EC8AAE268}"/>
                </a:ext>
              </a:extLst>
            </p:cNvPr>
            <p:cNvCxnSpPr>
              <a:stCxn id="71" idx="6"/>
              <a:endCxn id="75" idx="2"/>
            </p:cNvCxnSpPr>
            <p:nvPr/>
          </p:nvCxnSpPr>
          <p:spPr>
            <a:xfrm>
              <a:off x="5999791" y="5166334"/>
              <a:ext cx="89728" cy="820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9E78E97-FE7B-594A-8D97-88EA67C54B9A}"/>
                </a:ext>
              </a:extLst>
            </p:cNvPr>
            <p:cNvCxnSpPr>
              <a:stCxn id="71" idx="6"/>
              <a:endCxn id="74" idx="2"/>
            </p:cNvCxnSpPr>
            <p:nvPr/>
          </p:nvCxnSpPr>
          <p:spPr>
            <a:xfrm flipV="1">
              <a:off x="5999791" y="5097001"/>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A4677D7-B5BE-8D48-9E0C-757622F2414C}"/>
                </a:ext>
              </a:extLst>
            </p:cNvPr>
            <p:cNvCxnSpPr>
              <a:stCxn id="71" idx="6"/>
              <a:endCxn id="73" idx="2"/>
            </p:cNvCxnSpPr>
            <p:nvPr/>
          </p:nvCxnSpPr>
          <p:spPr>
            <a:xfrm flipV="1">
              <a:off x="5999791" y="4949888"/>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35535C1-6A30-0F44-80FE-596792A0FE9B}"/>
                </a:ext>
              </a:extLst>
            </p:cNvPr>
            <p:cNvCxnSpPr>
              <a:stCxn id="71" idx="6"/>
              <a:endCxn id="72" idx="2"/>
            </p:cNvCxnSpPr>
            <p:nvPr/>
          </p:nvCxnSpPr>
          <p:spPr>
            <a:xfrm flipV="1">
              <a:off x="5999791" y="4802775"/>
              <a:ext cx="89728" cy="3635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1E400D-3EB9-534B-B6F5-754F743B66C1}"/>
                </a:ext>
              </a:extLst>
            </p:cNvPr>
            <p:cNvCxnSpPr>
              <a:stCxn id="72" idx="6"/>
              <a:endCxn id="76" idx="2"/>
            </p:cNvCxnSpPr>
            <p:nvPr/>
          </p:nvCxnSpPr>
          <p:spPr>
            <a:xfrm>
              <a:off x="6209631" y="4802775"/>
              <a:ext cx="34166" cy="2170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1ED293B-C982-BD4C-9C61-5E2B4D29C96D}"/>
                </a:ext>
              </a:extLst>
            </p:cNvPr>
            <p:cNvCxnSpPr>
              <a:stCxn id="73" idx="6"/>
              <a:endCxn id="76" idx="2"/>
            </p:cNvCxnSpPr>
            <p:nvPr/>
          </p:nvCxnSpPr>
          <p:spPr>
            <a:xfrm>
              <a:off x="6209631" y="4949888"/>
              <a:ext cx="34166" cy="699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1BC82D-077E-AE45-947A-89B6277C8EA6}"/>
                </a:ext>
              </a:extLst>
            </p:cNvPr>
            <p:cNvCxnSpPr>
              <a:stCxn id="74" idx="6"/>
              <a:endCxn id="76" idx="2"/>
            </p:cNvCxnSpPr>
            <p:nvPr/>
          </p:nvCxnSpPr>
          <p:spPr>
            <a:xfrm flipV="1">
              <a:off x="6209631" y="5019831"/>
              <a:ext cx="34166" cy="7717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EED4476-047D-7849-A363-F5BFF574ED3F}"/>
                </a:ext>
              </a:extLst>
            </p:cNvPr>
            <p:cNvCxnSpPr>
              <a:stCxn id="75" idx="6"/>
              <a:endCxn id="76" idx="2"/>
            </p:cNvCxnSpPr>
            <p:nvPr/>
          </p:nvCxnSpPr>
          <p:spPr>
            <a:xfrm flipV="1">
              <a:off x="6209631" y="5019831"/>
              <a:ext cx="34166" cy="22855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FA8A8B2-D446-854D-8BB4-DA3B0BAA9A46}"/>
                </a:ext>
              </a:extLst>
            </p:cNvPr>
            <p:cNvSpPr txBox="1"/>
            <p:nvPr/>
          </p:nvSpPr>
          <p:spPr>
            <a:xfrm>
              <a:off x="5716022" y="4928211"/>
              <a:ext cx="277178" cy="179678"/>
            </a:xfrm>
            <a:prstGeom prst="rect">
              <a:avLst/>
            </a:prstGeom>
            <a:noFill/>
          </p:spPr>
          <p:txBody>
            <a:bodyPr wrap="square" rtlCol="0">
              <a:spAutoFit/>
            </a:bodyPr>
            <a:lstStyle/>
            <a:p>
              <a:r>
                <a:rPr lang="en-US" sz="1400" b="1" dirty="0">
                  <a:latin typeface="Avenir Book" charset="0"/>
                  <a:ea typeface="Avenir Book" charset="0"/>
                  <a:cs typeface="Avenir Book" charset="0"/>
                </a:rPr>
                <a:t>x</a:t>
              </a:r>
              <a:endParaRPr lang="en-US" sz="1400" b="1" baseline="-25000" dirty="0">
                <a:latin typeface="Avenir Book" charset="0"/>
                <a:ea typeface="Avenir Book" charset="0"/>
                <a:cs typeface="Avenir Book" charset="0"/>
              </a:endParaRPr>
            </a:p>
          </p:txBody>
        </p:sp>
        <p:sp>
          <p:nvSpPr>
            <p:cNvPr id="97" name="TextBox 96">
              <a:extLst>
                <a:ext uri="{FF2B5EF4-FFF2-40B4-BE49-F238E27FC236}">
                  <a16:creationId xmlns:a16="http://schemas.microsoft.com/office/drawing/2014/main" id="{42D4EA04-42BB-2D42-91C3-33DAFF0B1793}"/>
                </a:ext>
              </a:extLst>
            </p:cNvPr>
            <p:cNvSpPr txBox="1"/>
            <p:nvPr/>
          </p:nvSpPr>
          <p:spPr>
            <a:xfrm>
              <a:off x="6230370" y="4919935"/>
              <a:ext cx="279183" cy="179678"/>
            </a:xfrm>
            <a:prstGeom prst="rect">
              <a:avLst/>
            </a:prstGeom>
            <a:noFill/>
          </p:spPr>
          <p:txBody>
            <a:bodyPr wrap="square" rtlCol="0">
              <a:spAutoFit/>
            </a:bodyPr>
            <a:lstStyle/>
            <a:p>
              <a:r>
                <a:rPr lang="en-US" sz="1400" b="1" dirty="0">
                  <a:latin typeface="Avenir Book" charset="0"/>
                  <a:ea typeface="Avenir Book" charset="0"/>
                  <a:cs typeface="Avenir Book" charset="0"/>
                </a:rPr>
                <a:t>y</a:t>
              </a:r>
              <a:endParaRPr lang="en-US" sz="1600" b="1" baseline="-25000" dirty="0">
                <a:latin typeface="Avenir Book" charset="0"/>
                <a:ea typeface="Avenir Book" charset="0"/>
                <a:cs typeface="Avenir Book" charset="0"/>
              </a:endParaRPr>
            </a:p>
          </p:txBody>
        </p:sp>
        <p:sp>
          <p:nvSpPr>
            <p:cNvPr id="98" name="Rectangle 97">
              <a:extLst>
                <a:ext uri="{FF2B5EF4-FFF2-40B4-BE49-F238E27FC236}">
                  <a16:creationId xmlns:a16="http://schemas.microsoft.com/office/drawing/2014/main" id="{EA8BAA82-5AA8-9E4D-AC28-03833F524129}"/>
                </a:ext>
              </a:extLst>
            </p:cNvPr>
            <p:cNvSpPr/>
            <p:nvPr/>
          </p:nvSpPr>
          <p:spPr>
            <a:xfrm>
              <a:off x="6238459" y="4919935"/>
              <a:ext cx="150065" cy="179678"/>
            </a:xfrm>
            <a:prstGeom prst="rect">
              <a:avLst/>
            </a:prstGeom>
          </p:spPr>
          <p:txBody>
            <a:bodyPr wrap="square">
              <a:spAutoFit/>
            </a:bodyPr>
            <a:lstStyle/>
            <a:p>
              <a:r>
                <a:rPr lang="en-US" sz="1400" b="1" dirty="0">
                  <a:latin typeface="Avenir Book" charset="0"/>
                  <a:ea typeface="Avenir Book" charset="0"/>
                  <a:cs typeface="Avenir Book" charset="0"/>
                </a:rPr>
                <a:t>˜</a:t>
              </a:r>
            </a:p>
          </p:txBody>
        </p:sp>
      </p:grpSp>
      <p:pic>
        <p:nvPicPr>
          <p:cNvPr id="99" name="Picture 98">
            <a:extLst>
              <a:ext uri="{FF2B5EF4-FFF2-40B4-BE49-F238E27FC236}">
                <a16:creationId xmlns:a16="http://schemas.microsoft.com/office/drawing/2014/main" id="{18BC4FA5-5526-394F-9B41-526BBEEF8099}"/>
              </a:ext>
            </a:extLst>
          </p:cNvPr>
          <p:cNvPicPr>
            <a:picLocks noChangeAspect="1"/>
          </p:cNvPicPr>
          <p:nvPr/>
        </p:nvPicPr>
        <p:blipFill>
          <a:blip r:embed="rId4"/>
          <a:stretch>
            <a:fillRect/>
          </a:stretch>
        </p:blipFill>
        <p:spPr>
          <a:xfrm>
            <a:off x="2042729" y="3245731"/>
            <a:ext cx="1530404" cy="930995"/>
          </a:xfrm>
          <a:prstGeom prst="rect">
            <a:avLst/>
          </a:prstGeom>
        </p:spPr>
      </p:pic>
      <p:pic>
        <p:nvPicPr>
          <p:cNvPr id="100" name="Picture 99">
            <a:extLst>
              <a:ext uri="{FF2B5EF4-FFF2-40B4-BE49-F238E27FC236}">
                <a16:creationId xmlns:a16="http://schemas.microsoft.com/office/drawing/2014/main" id="{0F3764F7-6D6D-094D-8B7F-6BA03D83D2B9}"/>
              </a:ext>
            </a:extLst>
          </p:cNvPr>
          <p:cNvPicPr>
            <a:picLocks noChangeAspect="1"/>
          </p:cNvPicPr>
          <p:nvPr/>
        </p:nvPicPr>
        <p:blipFill>
          <a:blip r:embed="rId5"/>
          <a:stretch>
            <a:fillRect/>
          </a:stretch>
        </p:blipFill>
        <p:spPr>
          <a:xfrm>
            <a:off x="901982" y="3287817"/>
            <a:ext cx="728429" cy="728429"/>
          </a:xfrm>
          <a:prstGeom prst="rect">
            <a:avLst/>
          </a:prstGeom>
        </p:spPr>
      </p:pic>
      <p:grpSp>
        <p:nvGrpSpPr>
          <p:cNvPr id="121" name="Group 120">
            <a:extLst>
              <a:ext uri="{FF2B5EF4-FFF2-40B4-BE49-F238E27FC236}">
                <a16:creationId xmlns:a16="http://schemas.microsoft.com/office/drawing/2014/main" id="{E2C26C43-8DE8-E44C-9C72-46E47886FA3C}"/>
              </a:ext>
            </a:extLst>
          </p:cNvPr>
          <p:cNvGrpSpPr/>
          <p:nvPr/>
        </p:nvGrpSpPr>
        <p:grpSpPr>
          <a:xfrm>
            <a:off x="5826881" y="3236451"/>
            <a:ext cx="846285" cy="978305"/>
            <a:chOff x="5755580" y="2864268"/>
            <a:chExt cx="498002" cy="637234"/>
          </a:xfrm>
        </p:grpSpPr>
        <p:sp>
          <p:nvSpPr>
            <p:cNvPr id="57" name="Oval 56">
              <a:extLst>
                <a:ext uri="{FF2B5EF4-FFF2-40B4-BE49-F238E27FC236}">
                  <a16:creationId xmlns:a16="http://schemas.microsoft.com/office/drawing/2014/main" id="{F54A8920-AA9D-2845-964A-A4D9F11B7344}"/>
                </a:ext>
              </a:extLst>
            </p:cNvPr>
            <p:cNvSpPr/>
            <p:nvPr/>
          </p:nvSpPr>
          <p:spPr>
            <a:xfrm>
              <a:off x="5755580" y="2864268"/>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58" name="Oval 57">
              <a:extLst>
                <a:ext uri="{FF2B5EF4-FFF2-40B4-BE49-F238E27FC236}">
                  <a16:creationId xmlns:a16="http://schemas.microsoft.com/office/drawing/2014/main" id="{8023157D-8E3A-9247-95F5-65E585CBDAFE}"/>
                </a:ext>
              </a:extLst>
            </p:cNvPr>
            <p:cNvSpPr/>
            <p:nvPr/>
          </p:nvSpPr>
          <p:spPr>
            <a:xfrm>
              <a:off x="5755580" y="3108969"/>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59" name="Oval 58">
              <a:extLst>
                <a:ext uri="{FF2B5EF4-FFF2-40B4-BE49-F238E27FC236}">
                  <a16:creationId xmlns:a16="http://schemas.microsoft.com/office/drawing/2014/main" id="{4456F567-C5FD-FB4D-A68D-CC4CDBA292C2}"/>
                </a:ext>
              </a:extLst>
            </p:cNvPr>
            <p:cNvSpPr/>
            <p:nvPr/>
          </p:nvSpPr>
          <p:spPr>
            <a:xfrm>
              <a:off x="5755580" y="3353670"/>
              <a:ext cx="147832" cy="1478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0" name="Oval 59">
              <a:extLst>
                <a:ext uri="{FF2B5EF4-FFF2-40B4-BE49-F238E27FC236}">
                  <a16:creationId xmlns:a16="http://schemas.microsoft.com/office/drawing/2014/main" id="{8DF7DC44-7D3F-0C44-B1A0-486B4FE985BC}"/>
                </a:ext>
              </a:extLst>
            </p:cNvPr>
            <p:cNvSpPr/>
            <p:nvPr/>
          </p:nvSpPr>
          <p:spPr>
            <a:xfrm>
              <a:off x="6098143" y="3108025"/>
              <a:ext cx="147832" cy="14783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Avenir Book" charset="0"/>
                <a:ea typeface="Avenir Book" charset="0"/>
                <a:cs typeface="Avenir Book" charset="0"/>
              </a:endParaRPr>
            </a:p>
          </p:txBody>
        </p:sp>
        <p:cxnSp>
          <p:nvCxnSpPr>
            <p:cNvPr id="61" name="Straight Connector 60">
              <a:extLst>
                <a:ext uri="{FF2B5EF4-FFF2-40B4-BE49-F238E27FC236}">
                  <a16:creationId xmlns:a16="http://schemas.microsoft.com/office/drawing/2014/main" id="{74480DFB-7F14-6543-9452-CDDA142EE251}"/>
                </a:ext>
              </a:extLst>
            </p:cNvPr>
            <p:cNvCxnSpPr>
              <a:cxnSpLocks/>
              <a:stCxn id="58" idx="6"/>
              <a:endCxn id="60" idx="2"/>
            </p:cNvCxnSpPr>
            <p:nvPr/>
          </p:nvCxnSpPr>
          <p:spPr>
            <a:xfrm flipV="1">
              <a:off x="5903412" y="3181941"/>
              <a:ext cx="194731" cy="9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81A58-9244-C64A-9295-B514274C0F0D}"/>
                </a:ext>
              </a:extLst>
            </p:cNvPr>
            <p:cNvCxnSpPr>
              <a:stCxn id="57" idx="6"/>
              <a:endCxn id="60" idx="1"/>
            </p:cNvCxnSpPr>
            <p:nvPr/>
          </p:nvCxnSpPr>
          <p:spPr>
            <a:xfrm>
              <a:off x="5903412" y="2938184"/>
              <a:ext cx="216380" cy="191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2238997-E3AB-2146-8460-30EAC831A6B3}"/>
                </a:ext>
              </a:extLst>
            </p:cNvPr>
            <p:cNvCxnSpPr>
              <a:cxnSpLocks/>
              <a:stCxn id="59" idx="6"/>
              <a:endCxn id="60" idx="3"/>
            </p:cNvCxnSpPr>
            <p:nvPr/>
          </p:nvCxnSpPr>
          <p:spPr>
            <a:xfrm flipV="1">
              <a:off x="5903412" y="3234208"/>
              <a:ext cx="216380" cy="193378"/>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FA72F2E-E89B-B64A-A411-333E9981A48E}"/>
                </a:ext>
              </a:extLst>
            </p:cNvPr>
            <p:cNvSpPr/>
            <p:nvPr/>
          </p:nvSpPr>
          <p:spPr>
            <a:xfrm>
              <a:off x="5986179" y="31628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5" name="Rectangle 64">
              <a:extLst>
                <a:ext uri="{FF2B5EF4-FFF2-40B4-BE49-F238E27FC236}">
                  <a16:creationId xmlns:a16="http://schemas.microsoft.com/office/drawing/2014/main" id="{99DB1E78-2787-4043-B7FC-E587F1D400A9}"/>
                </a:ext>
              </a:extLst>
            </p:cNvPr>
            <p:cNvSpPr/>
            <p:nvPr/>
          </p:nvSpPr>
          <p:spPr>
            <a:xfrm rot="2700000">
              <a:off x="5989531" y="3012427"/>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66" name="Rectangle 65">
              <a:extLst>
                <a:ext uri="{FF2B5EF4-FFF2-40B4-BE49-F238E27FC236}">
                  <a16:creationId xmlns:a16="http://schemas.microsoft.com/office/drawing/2014/main" id="{3D065A6C-F926-0F45-B828-EAD09E6E6E4D}"/>
                </a:ext>
              </a:extLst>
            </p:cNvPr>
            <p:cNvSpPr/>
            <p:nvPr/>
          </p:nvSpPr>
          <p:spPr>
            <a:xfrm rot="2700000">
              <a:off x="5985895" y="3307694"/>
              <a:ext cx="45719" cy="45719"/>
            </a:xfrm>
            <a:prstGeom prst="rect">
              <a:avLst/>
            </a:prstGeom>
            <a:solidFill>
              <a:schemeClr val="bg2"/>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01" name="TextBox 100">
              <a:extLst>
                <a:ext uri="{FF2B5EF4-FFF2-40B4-BE49-F238E27FC236}">
                  <a16:creationId xmlns:a16="http://schemas.microsoft.com/office/drawing/2014/main" id="{F8C42533-BE58-ED4A-8FDE-BDBAA5E7FB38}"/>
                </a:ext>
              </a:extLst>
            </p:cNvPr>
            <p:cNvSpPr txBox="1"/>
            <p:nvPr/>
          </p:nvSpPr>
          <p:spPr>
            <a:xfrm>
              <a:off x="6093976" y="3084878"/>
              <a:ext cx="159606" cy="200475"/>
            </a:xfrm>
            <a:prstGeom prst="rect">
              <a:avLst/>
            </a:prstGeom>
            <a:noFill/>
          </p:spPr>
          <p:txBody>
            <a:bodyPr wrap="none" rtlCol="0">
              <a:spAutoFit/>
            </a:bodyPr>
            <a:lstStyle/>
            <a:p>
              <a:r>
                <a:rPr lang="en-US" sz="1400" b="1" dirty="0">
                  <a:latin typeface="Avenir Book" charset="0"/>
                  <a:ea typeface="Avenir Book" charset="0"/>
                  <a:cs typeface="Avenir Book" charset="0"/>
                </a:rPr>
                <a:t>y</a:t>
              </a:r>
            </a:p>
          </p:txBody>
        </p:sp>
        <p:sp>
          <p:nvSpPr>
            <p:cNvPr id="102" name="Rectangle 101">
              <a:extLst>
                <a:ext uri="{FF2B5EF4-FFF2-40B4-BE49-F238E27FC236}">
                  <a16:creationId xmlns:a16="http://schemas.microsoft.com/office/drawing/2014/main" id="{537FA9BE-8E5B-1D46-AB7A-A0FA2197FDF2}"/>
                </a:ext>
              </a:extLst>
            </p:cNvPr>
            <p:cNvSpPr/>
            <p:nvPr/>
          </p:nvSpPr>
          <p:spPr>
            <a:xfrm>
              <a:off x="6107465" y="3075865"/>
              <a:ext cx="134138" cy="200475"/>
            </a:xfrm>
            <a:prstGeom prst="rect">
              <a:avLst/>
            </a:prstGeom>
          </p:spPr>
          <p:txBody>
            <a:bodyPr wrap="none">
              <a:spAutoFit/>
            </a:bodyPr>
            <a:lstStyle/>
            <a:p>
              <a:r>
                <a:rPr lang="en-US" sz="1400" b="1" dirty="0">
                  <a:latin typeface="Avenir Book" charset="0"/>
                  <a:ea typeface="Avenir Book" charset="0"/>
                  <a:cs typeface="Avenir Book" charset="0"/>
                </a:rPr>
                <a:t>˜</a:t>
              </a:r>
              <a:endParaRPr lang="en-US" sz="1400" dirty="0">
                <a:latin typeface="Avenir Book" charset="0"/>
                <a:ea typeface="Avenir Book" charset="0"/>
                <a:cs typeface="Avenir Book" charset="0"/>
              </a:endParaRPr>
            </a:p>
          </p:txBody>
        </p:sp>
      </p:grpSp>
      <p:cxnSp>
        <p:nvCxnSpPr>
          <p:cNvPr id="107" name="Straight Connector 106">
            <a:extLst>
              <a:ext uri="{FF2B5EF4-FFF2-40B4-BE49-F238E27FC236}">
                <a16:creationId xmlns:a16="http://schemas.microsoft.com/office/drawing/2014/main" id="{FD14FBD1-6B72-EF4D-BD18-CC8E1EF63235}"/>
              </a:ext>
            </a:extLst>
          </p:cNvPr>
          <p:cNvCxnSpPr>
            <a:stCxn id="18" idx="3"/>
            <a:endCxn id="18" idx="1"/>
          </p:cNvCxnSpPr>
          <p:nvPr/>
        </p:nvCxnSpPr>
        <p:spPr>
          <a:xfrm>
            <a:off x="3987527" y="3680529"/>
            <a:ext cx="1023207" cy="0"/>
          </a:xfrm>
          <a:prstGeom prst="line">
            <a:avLst/>
          </a:prstGeom>
        </p:spPr>
        <p:style>
          <a:lnRef idx="1">
            <a:schemeClr val="accent1"/>
          </a:lnRef>
          <a:fillRef idx="0">
            <a:schemeClr val="accent1"/>
          </a:fillRef>
          <a:effectRef idx="0">
            <a:schemeClr val="accent1"/>
          </a:effectRef>
          <a:fontRef idx="minor">
            <a:schemeClr val="tx1"/>
          </a:fontRef>
        </p:style>
      </p:cxnSp>
      <p:sp>
        <p:nvSpPr>
          <p:cNvPr id="108" name="Right Arrow 107">
            <a:extLst>
              <a:ext uri="{FF2B5EF4-FFF2-40B4-BE49-F238E27FC236}">
                <a16:creationId xmlns:a16="http://schemas.microsoft.com/office/drawing/2014/main" id="{2ADC5FE5-F168-E647-B310-A0FE5D2B172D}"/>
              </a:ext>
            </a:extLst>
          </p:cNvPr>
          <p:cNvSpPr/>
          <p:nvPr/>
        </p:nvSpPr>
        <p:spPr>
          <a:xfrm>
            <a:off x="1752495" y="4274465"/>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09" name="Right Arrow 108">
            <a:extLst>
              <a:ext uri="{FF2B5EF4-FFF2-40B4-BE49-F238E27FC236}">
                <a16:creationId xmlns:a16="http://schemas.microsoft.com/office/drawing/2014/main" id="{ACF9BA85-47D8-5E40-8C8F-0BD7C512F62A}"/>
              </a:ext>
            </a:extLst>
          </p:cNvPr>
          <p:cNvSpPr/>
          <p:nvPr/>
        </p:nvSpPr>
        <p:spPr>
          <a:xfrm>
            <a:off x="5209323" y="4279128"/>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10" name="Right Arrow 109">
            <a:extLst>
              <a:ext uri="{FF2B5EF4-FFF2-40B4-BE49-F238E27FC236}">
                <a16:creationId xmlns:a16="http://schemas.microsoft.com/office/drawing/2014/main" id="{A700DDEC-A7BD-D74F-82CB-421D906D36AA}"/>
              </a:ext>
            </a:extLst>
          </p:cNvPr>
          <p:cNvSpPr/>
          <p:nvPr/>
        </p:nvSpPr>
        <p:spPr>
          <a:xfrm>
            <a:off x="6933541" y="4279127"/>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grpSp>
        <p:nvGrpSpPr>
          <p:cNvPr id="112" name="Group 111">
            <a:extLst>
              <a:ext uri="{FF2B5EF4-FFF2-40B4-BE49-F238E27FC236}">
                <a16:creationId xmlns:a16="http://schemas.microsoft.com/office/drawing/2014/main" id="{AABE5BD9-22A5-2B49-8E68-ABE9521BE310}"/>
              </a:ext>
            </a:extLst>
          </p:cNvPr>
          <p:cNvGrpSpPr/>
          <p:nvPr/>
        </p:nvGrpSpPr>
        <p:grpSpPr>
          <a:xfrm>
            <a:off x="2824192" y="4940982"/>
            <a:ext cx="405463" cy="284003"/>
            <a:chOff x="2679087" y="4078459"/>
            <a:chExt cx="405463" cy="284003"/>
          </a:xfrm>
        </p:grpSpPr>
        <p:sp>
          <p:nvSpPr>
            <p:cNvPr id="113" name="Oval 112">
              <a:extLst>
                <a:ext uri="{FF2B5EF4-FFF2-40B4-BE49-F238E27FC236}">
                  <a16:creationId xmlns:a16="http://schemas.microsoft.com/office/drawing/2014/main" id="{E14ED829-AD26-2D4E-AD3A-57E8C89C9CE3}"/>
                </a:ext>
              </a:extLst>
            </p:cNvPr>
            <p:cNvSpPr/>
            <p:nvPr/>
          </p:nvSpPr>
          <p:spPr>
            <a:xfrm>
              <a:off x="2679087" y="4079273"/>
              <a:ext cx="405463" cy="283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14" name="Picture 113">
              <a:extLst>
                <a:ext uri="{FF2B5EF4-FFF2-40B4-BE49-F238E27FC236}">
                  <a16:creationId xmlns:a16="http://schemas.microsoft.com/office/drawing/2014/main" id="{FD51429D-2308-1D41-91AA-EA7CFC540910}"/>
                </a:ext>
              </a:extLst>
            </p:cNvPr>
            <p:cNvPicPr>
              <a:picLocks noChangeAspect="1"/>
            </p:cNvPicPr>
            <p:nvPr/>
          </p:nvPicPr>
          <p:blipFill>
            <a:blip r:embed="rId3">
              <a:biLevel thresh="75000"/>
            </a:blip>
            <a:stretch>
              <a:fillRect/>
            </a:stretch>
          </p:blipFill>
          <p:spPr>
            <a:xfrm>
              <a:off x="2739165" y="4078459"/>
              <a:ext cx="266414" cy="266414"/>
            </a:xfrm>
            <a:prstGeom prst="rect">
              <a:avLst/>
            </a:prstGeom>
          </p:spPr>
        </p:pic>
      </p:grpSp>
      <p:grpSp>
        <p:nvGrpSpPr>
          <p:cNvPr id="115" name="Group 114">
            <a:extLst>
              <a:ext uri="{FF2B5EF4-FFF2-40B4-BE49-F238E27FC236}">
                <a16:creationId xmlns:a16="http://schemas.microsoft.com/office/drawing/2014/main" id="{8459BBD8-0F5B-194E-9B0C-DBBAC573C074}"/>
              </a:ext>
            </a:extLst>
          </p:cNvPr>
          <p:cNvGrpSpPr/>
          <p:nvPr/>
        </p:nvGrpSpPr>
        <p:grpSpPr>
          <a:xfrm>
            <a:off x="2822993" y="5257151"/>
            <a:ext cx="405463" cy="284003"/>
            <a:chOff x="2679087" y="4078459"/>
            <a:chExt cx="405463" cy="284003"/>
          </a:xfrm>
        </p:grpSpPr>
        <p:sp>
          <p:nvSpPr>
            <p:cNvPr id="116" name="Oval 115">
              <a:extLst>
                <a:ext uri="{FF2B5EF4-FFF2-40B4-BE49-F238E27FC236}">
                  <a16:creationId xmlns:a16="http://schemas.microsoft.com/office/drawing/2014/main" id="{3AEFAEBB-FE9D-ED40-9FAC-0A628FED2FD2}"/>
                </a:ext>
              </a:extLst>
            </p:cNvPr>
            <p:cNvSpPr/>
            <p:nvPr/>
          </p:nvSpPr>
          <p:spPr>
            <a:xfrm>
              <a:off x="2679087" y="4079273"/>
              <a:ext cx="405463" cy="2831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17" name="Picture 116">
              <a:extLst>
                <a:ext uri="{FF2B5EF4-FFF2-40B4-BE49-F238E27FC236}">
                  <a16:creationId xmlns:a16="http://schemas.microsoft.com/office/drawing/2014/main" id="{1E3DB2FA-942F-3445-8720-C89E6A565C75}"/>
                </a:ext>
              </a:extLst>
            </p:cNvPr>
            <p:cNvPicPr>
              <a:picLocks noChangeAspect="1"/>
            </p:cNvPicPr>
            <p:nvPr/>
          </p:nvPicPr>
          <p:blipFill>
            <a:blip r:embed="rId3">
              <a:biLevel thresh="75000"/>
            </a:blip>
            <a:stretch>
              <a:fillRect/>
            </a:stretch>
          </p:blipFill>
          <p:spPr>
            <a:xfrm>
              <a:off x="2739165" y="4078459"/>
              <a:ext cx="266414" cy="266414"/>
            </a:xfrm>
            <a:prstGeom prst="rect">
              <a:avLst/>
            </a:prstGeom>
          </p:spPr>
        </p:pic>
      </p:grpSp>
      <p:sp>
        <p:nvSpPr>
          <p:cNvPr id="118" name="TextBox 117">
            <a:extLst>
              <a:ext uri="{FF2B5EF4-FFF2-40B4-BE49-F238E27FC236}">
                <a16:creationId xmlns:a16="http://schemas.microsoft.com/office/drawing/2014/main" id="{5F6E7A4F-8C61-944F-B8C1-BD91B0404870}"/>
              </a:ext>
            </a:extLst>
          </p:cNvPr>
          <p:cNvSpPr txBox="1"/>
          <p:nvPr/>
        </p:nvSpPr>
        <p:spPr>
          <a:xfrm>
            <a:off x="5759844" y="4800332"/>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119" name="TextBox 118">
            <a:extLst>
              <a:ext uri="{FF2B5EF4-FFF2-40B4-BE49-F238E27FC236}">
                <a16:creationId xmlns:a16="http://schemas.microsoft.com/office/drawing/2014/main" id="{8E6ED547-E5BA-8F41-AAB0-755D1C96EDA6}"/>
              </a:ext>
            </a:extLst>
          </p:cNvPr>
          <p:cNvSpPr txBox="1"/>
          <p:nvPr/>
        </p:nvSpPr>
        <p:spPr>
          <a:xfrm>
            <a:off x="6061761" y="4801105"/>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120" name="TextBox 119">
            <a:extLst>
              <a:ext uri="{FF2B5EF4-FFF2-40B4-BE49-F238E27FC236}">
                <a16:creationId xmlns:a16="http://schemas.microsoft.com/office/drawing/2014/main" id="{F65815C2-FADD-864E-868D-A052D336C642}"/>
              </a:ext>
            </a:extLst>
          </p:cNvPr>
          <p:cNvSpPr txBox="1"/>
          <p:nvPr/>
        </p:nvSpPr>
        <p:spPr>
          <a:xfrm>
            <a:off x="6367758" y="4800331"/>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pic>
        <p:nvPicPr>
          <p:cNvPr id="123" name="Picture 122">
            <a:extLst>
              <a:ext uri="{FF2B5EF4-FFF2-40B4-BE49-F238E27FC236}">
                <a16:creationId xmlns:a16="http://schemas.microsoft.com/office/drawing/2014/main" id="{929C8486-4C33-B34D-82D8-91BC978FD45F}"/>
              </a:ext>
            </a:extLst>
          </p:cNvPr>
          <p:cNvPicPr>
            <a:picLocks noChangeAspect="1"/>
          </p:cNvPicPr>
          <p:nvPr/>
        </p:nvPicPr>
        <p:blipFill>
          <a:blip r:embed="rId6"/>
          <a:stretch>
            <a:fillRect/>
          </a:stretch>
        </p:blipFill>
        <p:spPr>
          <a:xfrm>
            <a:off x="7542611" y="4277533"/>
            <a:ext cx="651259" cy="418407"/>
          </a:xfrm>
          <a:prstGeom prst="rect">
            <a:avLst/>
          </a:prstGeom>
        </p:spPr>
      </p:pic>
      <p:pic>
        <p:nvPicPr>
          <p:cNvPr id="124" name="Picture 123">
            <a:extLst>
              <a:ext uri="{FF2B5EF4-FFF2-40B4-BE49-F238E27FC236}">
                <a16:creationId xmlns:a16="http://schemas.microsoft.com/office/drawing/2014/main" id="{F6C98CB3-9C90-ED42-A7B3-A95325C73EF8}"/>
              </a:ext>
            </a:extLst>
          </p:cNvPr>
          <p:cNvPicPr>
            <a:picLocks noChangeAspect="1"/>
          </p:cNvPicPr>
          <p:nvPr/>
        </p:nvPicPr>
        <p:blipFill>
          <a:blip r:embed="rId7"/>
          <a:stretch>
            <a:fillRect/>
          </a:stretch>
        </p:blipFill>
        <p:spPr>
          <a:xfrm>
            <a:off x="8029913" y="4329329"/>
            <a:ext cx="330577" cy="353387"/>
          </a:xfrm>
          <a:prstGeom prst="rect">
            <a:avLst/>
          </a:prstGeom>
        </p:spPr>
      </p:pic>
      <p:pic>
        <p:nvPicPr>
          <p:cNvPr id="125" name="Picture 124">
            <a:extLst>
              <a:ext uri="{FF2B5EF4-FFF2-40B4-BE49-F238E27FC236}">
                <a16:creationId xmlns:a16="http://schemas.microsoft.com/office/drawing/2014/main" id="{783025E5-4C6E-8F4E-8F93-D4147D85AE2F}"/>
              </a:ext>
            </a:extLst>
          </p:cNvPr>
          <p:cNvPicPr>
            <a:picLocks noChangeAspect="1"/>
          </p:cNvPicPr>
          <p:nvPr/>
        </p:nvPicPr>
        <p:blipFill>
          <a:blip r:embed="rId8"/>
          <a:stretch>
            <a:fillRect/>
          </a:stretch>
        </p:blipFill>
        <p:spPr>
          <a:xfrm>
            <a:off x="6093370" y="4132721"/>
            <a:ext cx="300379" cy="556211"/>
          </a:xfrm>
          <a:prstGeom prst="rect">
            <a:avLst/>
          </a:prstGeom>
        </p:spPr>
      </p:pic>
      <p:pic>
        <p:nvPicPr>
          <p:cNvPr id="126" name="Picture 125">
            <a:extLst>
              <a:ext uri="{FF2B5EF4-FFF2-40B4-BE49-F238E27FC236}">
                <a16:creationId xmlns:a16="http://schemas.microsoft.com/office/drawing/2014/main" id="{0362589D-B028-2944-808E-7317EEA25D2B}"/>
              </a:ext>
            </a:extLst>
          </p:cNvPr>
          <p:cNvPicPr>
            <a:picLocks noChangeAspect="1"/>
          </p:cNvPicPr>
          <p:nvPr/>
        </p:nvPicPr>
        <p:blipFill rotWithShape="1">
          <a:blip r:embed="rId9"/>
          <a:srcRect l="43163" t="33855" r="43463" b="43303"/>
          <a:stretch/>
        </p:blipFill>
        <p:spPr>
          <a:xfrm>
            <a:off x="4133185" y="1566029"/>
            <a:ext cx="731520" cy="972589"/>
          </a:xfrm>
          <a:prstGeom prst="rect">
            <a:avLst/>
          </a:prstGeom>
        </p:spPr>
      </p:pic>
      <p:sp>
        <p:nvSpPr>
          <p:cNvPr id="127" name="TextBox 126">
            <a:extLst>
              <a:ext uri="{FF2B5EF4-FFF2-40B4-BE49-F238E27FC236}">
                <a16:creationId xmlns:a16="http://schemas.microsoft.com/office/drawing/2014/main" id="{6FDF42EF-E047-A847-BB8A-058E1858013D}"/>
              </a:ext>
            </a:extLst>
          </p:cNvPr>
          <p:cNvSpPr txBox="1"/>
          <p:nvPr/>
        </p:nvSpPr>
        <p:spPr>
          <a:xfrm>
            <a:off x="322901" y="6116498"/>
            <a:ext cx="8456729" cy="369332"/>
          </a:xfrm>
          <a:prstGeom prst="rect">
            <a:avLst/>
          </a:prstGeom>
          <a:solidFill>
            <a:schemeClr val="accent4">
              <a:lumMod val="20000"/>
              <a:lumOff val="80000"/>
            </a:schemeClr>
          </a:solidFill>
        </p:spPr>
        <p:txBody>
          <a:bodyPr wrap="square" rtlCol="0">
            <a:spAutoFit/>
          </a:bodyPr>
          <a:lstStyle/>
          <a:p>
            <a:pPr algn="ctr"/>
            <a:r>
              <a:rPr lang="en-US" dirty="0">
                <a:latin typeface="Helvetica" pitchFamily="2" charset="0"/>
              </a:rPr>
              <a:t>IMPORTANT: No Babble Labble components require no labeled training data!</a:t>
            </a:r>
          </a:p>
        </p:txBody>
      </p:sp>
    </p:spTree>
    <p:extLst>
      <p:ext uri="{BB962C8B-B14F-4D97-AF65-F5344CB8AC3E}">
        <p14:creationId xmlns:p14="http://schemas.microsoft.com/office/powerpoint/2010/main" val="378984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36BA-527A-4743-88EA-B6309864BCB6}"/>
              </a:ext>
            </a:extLst>
          </p:cNvPr>
          <p:cNvSpPr>
            <a:spLocks noGrp="1"/>
          </p:cNvSpPr>
          <p:nvPr>
            <p:ph type="title"/>
          </p:nvPr>
        </p:nvSpPr>
        <p:spPr/>
        <p:txBody>
          <a:bodyPr/>
          <a:lstStyle/>
          <a:p>
            <a:r>
              <a:rPr lang="en-US" dirty="0"/>
              <a:t>Babble Labble</a:t>
            </a:r>
          </a:p>
        </p:txBody>
      </p:sp>
      <p:sp>
        <p:nvSpPr>
          <p:cNvPr id="4" name="Slide Number Placeholder 3">
            <a:extLst>
              <a:ext uri="{FF2B5EF4-FFF2-40B4-BE49-F238E27FC236}">
                <a16:creationId xmlns:a16="http://schemas.microsoft.com/office/drawing/2014/main" id="{0D5662DF-EAD6-3E47-ACAD-7AC5F099BF7C}"/>
              </a:ext>
            </a:extLst>
          </p:cNvPr>
          <p:cNvSpPr>
            <a:spLocks noGrp="1"/>
          </p:cNvSpPr>
          <p:nvPr>
            <p:ph type="sldNum" sz="quarter" idx="12"/>
          </p:nvPr>
        </p:nvSpPr>
        <p:spPr/>
        <p:txBody>
          <a:bodyPr/>
          <a:lstStyle/>
          <a:p>
            <a:fld id="{50ED7F7D-0BF7-DF49-A005-0374284B4A14}" type="slidenum">
              <a:rPr lang="en-US" smtClean="0"/>
              <a:pPr/>
              <a:t>36</a:t>
            </a:fld>
            <a:endParaRPr lang="en-US" dirty="0"/>
          </a:p>
        </p:txBody>
      </p:sp>
      <p:sp>
        <p:nvSpPr>
          <p:cNvPr id="5" name="Rectangle 4">
            <a:extLst>
              <a:ext uri="{FF2B5EF4-FFF2-40B4-BE49-F238E27FC236}">
                <a16:creationId xmlns:a16="http://schemas.microsoft.com/office/drawing/2014/main" id="{8649D28B-F01E-AB4A-9846-B15527E35418}"/>
              </a:ext>
            </a:extLst>
          </p:cNvPr>
          <p:cNvSpPr/>
          <p:nvPr/>
        </p:nvSpPr>
        <p:spPr>
          <a:xfrm>
            <a:off x="241409" y="5579204"/>
            <a:ext cx="4285913" cy="727570"/>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6" name="Rectangle 5">
            <a:extLst>
              <a:ext uri="{FF2B5EF4-FFF2-40B4-BE49-F238E27FC236}">
                <a16:creationId xmlns:a16="http://schemas.microsoft.com/office/drawing/2014/main" id="{E142396D-D9F2-CA4F-92C5-D8400014A649}"/>
              </a:ext>
            </a:extLst>
          </p:cNvPr>
          <p:cNvSpPr/>
          <p:nvPr/>
        </p:nvSpPr>
        <p:spPr>
          <a:xfrm>
            <a:off x="254597" y="1467472"/>
            <a:ext cx="4272725" cy="3399423"/>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7" name="Rectangle 6">
            <a:extLst>
              <a:ext uri="{FF2B5EF4-FFF2-40B4-BE49-F238E27FC236}">
                <a16:creationId xmlns:a16="http://schemas.microsoft.com/office/drawing/2014/main" id="{81104F7E-F04B-BD4E-8EF3-29D47BCC982E}"/>
              </a:ext>
            </a:extLst>
          </p:cNvPr>
          <p:cNvSpPr/>
          <p:nvPr/>
        </p:nvSpPr>
        <p:spPr>
          <a:xfrm>
            <a:off x="230519" y="3694249"/>
            <a:ext cx="1184940" cy="307777"/>
          </a:xfrm>
          <a:prstGeom prst="rect">
            <a:avLst/>
          </a:prstGeom>
        </p:spPr>
        <p:txBody>
          <a:bodyPr wrap="none">
            <a:spAutoFit/>
          </a:bodyPr>
          <a:lstStyle/>
          <a:p>
            <a:pPr algn="ctr"/>
            <a:r>
              <a:rPr lang="en-US" sz="1400" b="1" dirty="0">
                <a:latin typeface="Avenir Black" charset="0"/>
                <a:ea typeface="Avenir Black" charset="0"/>
                <a:cs typeface="Avenir Black" charset="0"/>
              </a:rPr>
              <a:t>Explanation</a:t>
            </a:r>
          </a:p>
        </p:txBody>
      </p:sp>
      <p:sp>
        <p:nvSpPr>
          <p:cNvPr id="8" name="Rectangle 7">
            <a:extLst>
              <a:ext uri="{FF2B5EF4-FFF2-40B4-BE49-F238E27FC236}">
                <a16:creationId xmlns:a16="http://schemas.microsoft.com/office/drawing/2014/main" id="{E32A7B55-F766-F84C-A723-8A475F3768D6}"/>
              </a:ext>
            </a:extLst>
          </p:cNvPr>
          <p:cNvSpPr/>
          <p:nvPr/>
        </p:nvSpPr>
        <p:spPr>
          <a:xfrm>
            <a:off x="456753" y="4253751"/>
            <a:ext cx="3771417" cy="461665"/>
          </a:xfrm>
          <a:prstGeom prst="rect">
            <a:avLst/>
          </a:prstGeom>
        </p:spPr>
        <p:txBody>
          <a:bodyPr wrap="square">
            <a:spAutoFit/>
          </a:bodyPr>
          <a:lstStyle/>
          <a:p>
            <a:r>
              <a:rPr lang="en-US" sz="1200" dirty="0">
                <a:latin typeface="Avenir Light" charset="0"/>
                <a:ea typeface="Avenir Light" charset="0"/>
                <a:cs typeface="Avenir Light" charset="0"/>
              </a:rPr>
              <a:t>Because the words “his wife” are right before </a:t>
            </a:r>
          </a:p>
          <a:p>
            <a:r>
              <a:rPr lang="en-US" sz="1200" b="1" dirty="0">
                <a:solidFill>
                  <a:schemeClr val="accent2"/>
                </a:solidFill>
                <a:latin typeface="Avenir Light" charset="0"/>
                <a:ea typeface="Avenir Light" charset="0"/>
                <a:cs typeface="Avenir Light" charset="0"/>
              </a:rPr>
              <a:t>person 2</a:t>
            </a:r>
            <a:r>
              <a:rPr lang="en-US" sz="1200" dirty="0">
                <a:latin typeface="Avenir Light" charset="0"/>
                <a:ea typeface="Avenir Light" charset="0"/>
                <a:cs typeface="Avenir Light" charset="0"/>
              </a:rPr>
              <a:t>.</a:t>
            </a:r>
          </a:p>
        </p:txBody>
      </p:sp>
      <p:sp>
        <p:nvSpPr>
          <p:cNvPr id="9" name="Rectangle 8">
            <a:extLst>
              <a:ext uri="{FF2B5EF4-FFF2-40B4-BE49-F238E27FC236}">
                <a16:creationId xmlns:a16="http://schemas.microsoft.com/office/drawing/2014/main" id="{B3812201-93D0-7F41-AE97-A621F8001B7C}"/>
              </a:ext>
            </a:extLst>
          </p:cNvPr>
          <p:cNvSpPr/>
          <p:nvPr/>
        </p:nvSpPr>
        <p:spPr>
          <a:xfrm>
            <a:off x="369868" y="3957745"/>
            <a:ext cx="2115648" cy="261610"/>
          </a:xfrm>
          <a:prstGeom prst="rect">
            <a:avLst/>
          </a:prstGeom>
        </p:spPr>
        <p:txBody>
          <a:bodyPr wrap="square">
            <a:spAutoFit/>
          </a:bodyPr>
          <a:lstStyle/>
          <a:p>
            <a:r>
              <a:rPr lang="en-US" sz="1100" dirty="0">
                <a:latin typeface="Avenir Light" charset="0"/>
                <a:ea typeface="Avenir Light" charset="0"/>
                <a:cs typeface="Avenir Light" charset="0"/>
              </a:rPr>
              <a:t>Why do you think so?</a:t>
            </a:r>
          </a:p>
        </p:txBody>
      </p:sp>
      <p:sp>
        <p:nvSpPr>
          <p:cNvPr id="10" name="Rectangle 9">
            <a:extLst>
              <a:ext uri="{FF2B5EF4-FFF2-40B4-BE49-F238E27FC236}">
                <a16:creationId xmlns:a16="http://schemas.microsoft.com/office/drawing/2014/main" id="{CDF9D911-163E-0044-A8B5-2DCBAEAD0283}"/>
              </a:ext>
            </a:extLst>
          </p:cNvPr>
          <p:cNvSpPr/>
          <p:nvPr/>
        </p:nvSpPr>
        <p:spPr>
          <a:xfrm>
            <a:off x="469199" y="4219903"/>
            <a:ext cx="3751356" cy="533017"/>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11" name="Rectangle 10">
            <a:extLst>
              <a:ext uri="{FF2B5EF4-FFF2-40B4-BE49-F238E27FC236}">
                <a16:creationId xmlns:a16="http://schemas.microsoft.com/office/drawing/2014/main" id="{B2997A58-5061-7541-B67F-47290CFE376C}"/>
              </a:ext>
            </a:extLst>
          </p:cNvPr>
          <p:cNvSpPr/>
          <p:nvPr/>
        </p:nvSpPr>
        <p:spPr>
          <a:xfrm>
            <a:off x="253222" y="5572446"/>
            <a:ext cx="1685078" cy="307777"/>
          </a:xfrm>
          <a:prstGeom prst="rect">
            <a:avLst/>
          </a:prstGeom>
        </p:spPr>
        <p:txBody>
          <a:bodyPr wrap="none">
            <a:spAutoFit/>
          </a:bodyPr>
          <a:lstStyle/>
          <a:p>
            <a:pPr algn="ctr"/>
            <a:r>
              <a:rPr lang="en-US" sz="1400" b="1" dirty="0">
                <a:latin typeface="Avenir Black" charset="0"/>
                <a:ea typeface="Avenir Black" charset="0"/>
                <a:cs typeface="Avenir Black" charset="0"/>
              </a:rPr>
              <a:t>Labeling Function</a:t>
            </a:r>
          </a:p>
        </p:txBody>
      </p:sp>
      <p:sp>
        <p:nvSpPr>
          <p:cNvPr id="12" name="Rectangle 11">
            <a:extLst>
              <a:ext uri="{FF2B5EF4-FFF2-40B4-BE49-F238E27FC236}">
                <a16:creationId xmlns:a16="http://schemas.microsoft.com/office/drawing/2014/main" id="{F27775F0-245F-494A-BF80-412EA7FB4315}"/>
              </a:ext>
            </a:extLst>
          </p:cNvPr>
          <p:cNvSpPr/>
          <p:nvPr/>
        </p:nvSpPr>
        <p:spPr>
          <a:xfrm>
            <a:off x="308896" y="5807101"/>
            <a:ext cx="4178583" cy="507831"/>
          </a:xfrm>
          <a:prstGeom prst="rect">
            <a:avLst/>
          </a:prstGeom>
        </p:spPr>
        <p:txBody>
          <a:bodyPr wrap="square">
            <a:spAutoFit/>
          </a:bodyPr>
          <a:lstStyle/>
          <a:p>
            <a:r>
              <a:rPr lang="en-US" sz="900" dirty="0">
                <a:solidFill>
                  <a:srgbClr val="569CD6"/>
                </a:solidFill>
                <a:latin typeface="Menlo" charset="0"/>
              </a:rPr>
              <a:t>def</a:t>
            </a:r>
            <a:r>
              <a:rPr lang="en-US" sz="900" dirty="0">
                <a:solidFill>
                  <a:srgbClr val="D4D4D4"/>
                </a:solidFill>
                <a:latin typeface="Menlo" charset="0"/>
              </a:rPr>
              <a:t> </a:t>
            </a:r>
            <a:r>
              <a:rPr lang="en-US" sz="900" dirty="0">
                <a:latin typeface="Menlo" charset="0"/>
              </a:rPr>
              <a:t>LF1</a:t>
            </a:r>
            <a:r>
              <a:rPr lang="en-US" sz="900" dirty="0">
                <a:solidFill>
                  <a:schemeClr val="accent6">
                    <a:lumMod val="50000"/>
                  </a:schemeClr>
                </a:solidFill>
                <a:latin typeface="Menlo" charset="0"/>
              </a:rPr>
              <a:t>(</a:t>
            </a:r>
            <a:r>
              <a:rPr lang="en-US" sz="900" dirty="0">
                <a:solidFill>
                  <a:srgbClr val="0070C0"/>
                </a:solidFill>
                <a:latin typeface="Menlo" charset="0"/>
              </a:rPr>
              <a:t>x</a:t>
            </a:r>
            <a:r>
              <a:rPr lang="en-US" sz="900" dirty="0">
                <a:solidFill>
                  <a:schemeClr val="accent6">
                    <a:lumMod val="50000"/>
                  </a:schemeClr>
                </a:solidFill>
                <a:latin typeface="Menlo" charset="0"/>
              </a:rPr>
              <a:t>):</a:t>
            </a:r>
            <a:r>
              <a:rPr lang="en-US" sz="900" dirty="0">
                <a:solidFill>
                  <a:srgbClr val="D4D4D4"/>
                </a:solidFill>
                <a:latin typeface="Menlo" charset="0"/>
              </a:rPr>
              <a:t> </a:t>
            </a:r>
          </a:p>
          <a:p>
            <a:r>
              <a:rPr lang="en-US" sz="900" dirty="0">
                <a:solidFill>
                  <a:srgbClr val="C586C0"/>
                </a:solidFill>
                <a:latin typeface="Menlo" charset="0"/>
              </a:rPr>
              <a:t>  return</a:t>
            </a:r>
            <a:r>
              <a:rPr lang="en-US" sz="900" dirty="0">
                <a:solidFill>
                  <a:srgbClr val="D4D4D4"/>
                </a:solidFill>
                <a:latin typeface="Menlo" charset="0"/>
              </a:rPr>
              <a:t> </a:t>
            </a:r>
            <a:r>
              <a:rPr lang="en-US" sz="900" dirty="0">
                <a:solidFill>
                  <a:schemeClr val="accent3">
                    <a:lumMod val="50000"/>
                  </a:schemeClr>
                </a:solidFill>
                <a:latin typeface="Menlo" charset="0"/>
              </a:rPr>
              <a:t>(</a:t>
            </a:r>
            <a:r>
              <a:rPr lang="en-US" sz="900" dirty="0">
                <a:solidFill>
                  <a:srgbClr val="7030A0"/>
                </a:solidFill>
                <a:latin typeface="Menlo" charset="0"/>
              </a:rPr>
              <a:t>1</a:t>
            </a:r>
            <a:r>
              <a:rPr lang="en-US" sz="900" dirty="0">
                <a:solidFill>
                  <a:srgbClr val="D4D4D4"/>
                </a:solidFill>
                <a:latin typeface="Menlo" charset="0"/>
              </a:rPr>
              <a:t> </a:t>
            </a:r>
            <a:r>
              <a:rPr lang="en-US" sz="900" dirty="0">
                <a:solidFill>
                  <a:srgbClr val="C586C0"/>
                </a:solidFill>
                <a:latin typeface="Menlo" charset="0"/>
              </a:rPr>
              <a:t>if</a:t>
            </a:r>
            <a:r>
              <a:rPr lang="en-US" sz="900" dirty="0">
                <a:solidFill>
                  <a:srgbClr val="D4D4D4"/>
                </a:solidFill>
                <a:latin typeface="Menlo" charset="0"/>
              </a:rPr>
              <a:t> </a:t>
            </a:r>
            <a:r>
              <a:rPr lang="en-US" sz="900" dirty="0">
                <a:solidFill>
                  <a:schemeClr val="accent2">
                    <a:lumMod val="75000"/>
                  </a:schemeClr>
                </a:solidFill>
                <a:latin typeface="Menlo" charset="0"/>
              </a:rPr>
              <a:t>“his wife”</a:t>
            </a:r>
            <a:r>
              <a:rPr lang="en-US" sz="900" dirty="0">
                <a:solidFill>
                  <a:schemeClr val="accent6">
                    <a:lumMod val="75000"/>
                  </a:schemeClr>
                </a:solidFill>
                <a:latin typeface="Menlo" charset="0"/>
              </a:rPr>
              <a:t> </a:t>
            </a:r>
            <a:r>
              <a:rPr lang="en-US" sz="900" dirty="0">
                <a:solidFill>
                  <a:schemeClr val="accent4">
                    <a:lumMod val="75000"/>
                  </a:schemeClr>
                </a:solidFill>
                <a:latin typeface="Menlo" charset="0"/>
              </a:rPr>
              <a:t>in</a:t>
            </a:r>
            <a:r>
              <a:rPr lang="en-US" sz="900" dirty="0">
                <a:solidFill>
                  <a:schemeClr val="accent6">
                    <a:lumMod val="75000"/>
                  </a:schemeClr>
                </a:solidFill>
                <a:latin typeface="Menlo" charset="0"/>
              </a:rPr>
              <a:t> left</a:t>
            </a:r>
            <a:r>
              <a:rPr lang="en-US" sz="900" dirty="0">
                <a:solidFill>
                  <a:schemeClr val="accent3">
                    <a:lumMod val="50000"/>
                  </a:schemeClr>
                </a:solidFill>
                <a:latin typeface="Menlo" charset="0"/>
              </a:rPr>
              <a:t>(</a:t>
            </a:r>
            <a:r>
              <a:rPr lang="en-US" sz="900" dirty="0">
                <a:solidFill>
                  <a:schemeClr val="accent1"/>
                </a:solidFill>
                <a:latin typeface="Menlo" charset="0"/>
              </a:rPr>
              <a:t>x</a:t>
            </a:r>
            <a:r>
              <a:rPr lang="en-US" sz="900" dirty="0">
                <a:solidFill>
                  <a:schemeClr val="accent6">
                    <a:lumMod val="75000"/>
                  </a:schemeClr>
                </a:solidFill>
                <a:latin typeface="Menlo" charset="0"/>
              </a:rPr>
              <a:t>.person2, </a:t>
            </a:r>
            <a:r>
              <a:rPr lang="en-US" sz="900" dirty="0" err="1">
                <a:solidFill>
                  <a:schemeClr val="accent6">
                    <a:lumMod val="75000"/>
                  </a:schemeClr>
                </a:solidFill>
                <a:latin typeface="Menlo" charset="0"/>
              </a:rPr>
              <a:t>dist</a:t>
            </a:r>
            <a:r>
              <a:rPr lang="en-US" sz="900" dirty="0">
                <a:solidFill>
                  <a:schemeClr val="accent6">
                    <a:lumMod val="75000"/>
                  </a:schemeClr>
                </a:solidFill>
                <a:latin typeface="Menlo" charset="0"/>
              </a:rPr>
              <a:t>==1</a:t>
            </a:r>
            <a:r>
              <a:rPr lang="en-US" sz="900" dirty="0">
                <a:solidFill>
                  <a:schemeClr val="accent3">
                    <a:lumMod val="50000"/>
                  </a:schemeClr>
                </a:solidFill>
                <a:latin typeface="Menlo" charset="0"/>
              </a:rPr>
              <a:t>)</a:t>
            </a:r>
            <a:r>
              <a:rPr lang="en-US" sz="900" dirty="0">
                <a:solidFill>
                  <a:schemeClr val="accent6">
                    <a:lumMod val="75000"/>
                  </a:schemeClr>
                </a:solidFill>
                <a:latin typeface="Menlo" charset="0"/>
              </a:rPr>
              <a:t> </a:t>
            </a:r>
          </a:p>
          <a:p>
            <a:r>
              <a:rPr lang="en-US" sz="900" dirty="0">
                <a:solidFill>
                  <a:schemeClr val="accent6">
                    <a:lumMod val="75000"/>
                  </a:schemeClr>
                </a:solidFill>
                <a:latin typeface="Menlo" charset="0"/>
              </a:rPr>
              <a:t>     </a:t>
            </a:r>
            <a:r>
              <a:rPr lang="en-US" sz="900" dirty="0">
                <a:solidFill>
                  <a:srgbClr val="C586C0"/>
                </a:solidFill>
                <a:latin typeface="Menlo" charset="0"/>
              </a:rPr>
              <a:t>else</a:t>
            </a:r>
            <a:r>
              <a:rPr lang="en-US" sz="900" dirty="0">
                <a:solidFill>
                  <a:srgbClr val="D4D4D4"/>
                </a:solidFill>
                <a:latin typeface="Menlo" charset="0"/>
              </a:rPr>
              <a:t> </a:t>
            </a:r>
            <a:r>
              <a:rPr lang="en-US" sz="900" dirty="0">
                <a:solidFill>
                  <a:srgbClr val="7030A0"/>
                </a:solidFill>
                <a:latin typeface="Menlo" charset="0"/>
              </a:rPr>
              <a:t>0</a:t>
            </a:r>
            <a:r>
              <a:rPr lang="en-US" sz="900" dirty="0">
                <a:solidFill>
                  <a:schemeClr val="accent6">
                    <a:lumMod val="50000"/>
                  </a:schemeClr>
                </a:solidFill>
                <a:latin typeface="Menlo" charset="0"/>
              </a:rPr>
              <a:t>)</a:t>
            </a:r>
            <a:endParaRPr lang="en-US" sz="900" dirty="0">
              <a:solidFill>
                <a:schemeClr val="accent6">
                  <a:lumMod val="75000"/>
                </a:schemeClr>
              </a:solidFill>
              <a:latin typeface="Menlo" charset="0"/>
            </a:endParaRPr>
          </a:p>
        </p:txBody>
      </p:sp>
      <p:sp>
        <p:nvSpPr>
          <p:cNvPr id="13" name="Rectangle 12">
            <a:extLst>
              <a:ext uri="{FF2B5EF4-FFF2-40B4-BE49-F238E27FC236}">
                <a16:creationId xmlns:a16="http://schemas.microsoft.com/office/drawing/2014/main" id="{8C5496A4-0A45-B94A-8C15-B7E99DB366FE}"/>
              </a:ext>
            </a:extLst>
          </p:cNvPr>
          <p:cNvSpPr/>
          <p:nvPr/>
        </p:nvSpPr>
        <p:spPr>
          <a:xfrm>
            <a:off x="480088" y="1870615"/>
            <a:ext cx="3821745" cy="646331"/>
          </a:xfrm>
          <a:prstGeom prst="rect">
            <a:avLst/>
          </a:prstGeom>
        </p:spPr>
        <p:txBody>
          <a:bodyPr wrap="square">
            <a:spAutoFit/>
          </a:bodyPr>
          <a:lstStyle/>
          <a:p>
            <a:r>
              <a:rPr lang="en-US" sz="1200" b="1" dirty="0">
                <a:solidFill>
                  <a:srgbClr val="0070C0"/>
                </a:solidFill>
                <a:latin typeface="Avenir Roman" charset="0"/>
                <a:ea typeface="Avenir Roman" charset="0"/>
                <a:cs typeface="Avenir Roman" charset="0"/>
              </a:rPr>
              <a:t>Tom Brady</a:t>
            </a:r>
            <a:r>
              <a:rPr lang="en-US" sz="1200" b="1" dirty="0">
                <a:latin typeface="Avenir Roman" charset="0"/>
                <a:ea typeface="Avenir Roman" charset="0"/>
                <a:cs typeface="Avenir Roman" charset="0"/>
              </a:rPr>
              <a:t> </a:t>
            </a:r>
            <a:r>
              <a:rPr lang="en-US" sz="1200" dirty="0">
                <a:latin typeface="Avenir Roman" charset="0"/>
                <a:ea typeface="Avenir Roman" charset="0"/>
                <a:cs typeface="Avenir Roman" charset="0"/>
              </a:rPr>
              <a:t>was spotted in New York City on Monday  with his wife </a:t>
            </a:r>
            <a:r>
              <a:rPr lang="en-US" sz="1200" b="1" dirty="0">
                <a:solidFill>
                  <a:schemeClr val="accent2"/>
                </a:solidFill>
                <a:latin typeface="Avenir Roman" charset="0"/>
                <a:ea typeface="Avenir Roman" charset="0"/>
                <a:cs typeface="Avenir Roman" charset="0"/>
              </a:rPr>
              <a:t>Gisele </a:t>
            </a:r>
            <a:r>
              <a:rPr lang="en-US" sz="1200" b="1" dirty="0" err="1">
                <a:solidFill>
                  <a:schemeClr val="accent2"/>
                </a:solidFill>
                <a:latin typeface="Avenir Roman" charset="0"/>
                <a:ea typeface="Avenir Roman" charset="0"/>
                <a:cs typeface="Avenir Roman" charset="0"/>
              </a:rPr>
              <a:t>Bündchen</a:t>
            </a:r>
            <a:r>
              <a:rPr lang="en-US" sz="1200" b="1" dirty="0">
                <a:solidFill>
                  <a:schemeClr val="accent2"/>
                </a:solidFill>
                <a:latin typeface="Avenir Roman" charset="0"/>
                <a:ea typeface="Avenir Roman" charset="0"/>
                <a:cs typeface="Avenir Roman" charset="0"/>
              </a:rPr>
              <a:t> </a:t>
            </a:r>
            <a:r>
              <a:rPr lang="en-US" sz="1200" dirty="0">
                <a:latin typeface="Avenir Roman" charset="0"/>
                <a:ea typeface="Avenir Roman" charset="0"/>
                <a:cs typeface="Avenir Roman" charset="0"/>
              </a:rPr>
              <a:t>amid rumors of Brady’s alleged role in </a:t>
            </a:r>
            <a:r>
              <a:rPr lang="en-US" sz="1200" dirty="0" err="1">
                <a:latin typeface="Avenir Roman" charset="0"/>
                <a:ea typeface="Avenir Roman" charset="0"/>
                <a:cs typeface="Avenir Roman" charset="0"/>
              </a:rPr>
              <a:t>Deflategate</a:t>
            </a:r>
            <a:r>
              <a:rPr lang="en-US" sz="1200" dirty="0">
                <a:latin typeface="Avenir Roman" charset="0"/>
                <a:ea typeface="Avenir Roman" charset="0"/>
                <a:cs typeface="Avenir Roman" charset="0"/>
              </a:rPr>
              <a:t>.</a:t>
            </a:r>
            <a:endParaRPr lang="en-US" sz="2000" dirty="0">
              <a:latin typeface="Avenir Roman" charset="0"/>
              <a:ea typeface="Avenir Roman" charset="0"/>
              <a:cs typeface="Avenir Roman" charset="0"/>
            </a:endParaRPr>
          </a:p>
        </p:txBody>
      </p:sp>
      <p:sp>
        <p:nvSpPr>
          <p:cNvPr id="14" name="Rectangle 13">
            <a:extLst>
              <a:ext uri="{FF2B5EF4-FFF2-40B4-BE49-F238E27FC236}">
                <a16:creationId xmlns:a16="http://schemas.microsoft.com/office/drawing/2014/main" id="{6E8EF19E-E76B-3849-BF25-C702B1EDA12A}"/>
              </a:ext>
            </a:extLst>
          </p:cNvPr>
          <p:cNvSpPr/>
          <p:nvPr/>
        </p:nvSpPr>
        <p:spPr>
          <a:xfrm>
            <a:off x="242364" y="1490557"/>
            <a:ext cx="912430" cy="307777"/>
          </a:xfrm>
          <a:prstGeom prst="rect">
            <a:avLst/>
          </a:prstGeom>
        </p:spPr>
        <p:txBody>
          <a:bodyPr wrap="none">
            <a:spAutoFit/>
          </a:bodyPr>
          <a:lstStyle/>
          <a:p>
            <a:pPr algn="ctr"/>
            <a:r>
              <a:rPr lang="en-US" sz="1400" b="1" dirty="0">
                <a:latin typeface="Avenir Black" charset="0"/>
                <a:ea typeface="Avenir Black" charset="0"/>
                <a:cs typeface="Avenir Black" charset="0"/>
              </a:rPr>
              <a:t>Example</a:t>
            </a:r>
          </a:p>
        </p:txBody>
      </p:sp>
      <p:sp>
        <p:nvSpPr>
          <p:cNvPr id="15" name="Rectangle 14">
            <a:extLst>
              <a:ext uri="{FF2B5EF4-FFF2-40B4-BE49-F238E27FC236}">
                <a16:creationId xmlns:a16="http://schemas.microsoft.com/office/drawing/2014/main" id="{E9861CA7-CE40-9542-B72A-95ECB4EB3C8D}"/>
              </a:ext>
            </a:extLst>
          </p:cNvPr>
          <p:cNvSpPr/>
          <p:nvPr/>
        </p:nvSpPr>
        <p:spPr>
          <a:xfrm>
            <a:off x="241409" y="2657456"/>
            <a:ext cx="639920" cy="307777"/>
          </a:xfrm>
          <a:prstGeom prst="rect">
            <a:avLst/>
          </a:prstGeom>
        </p:spPr>
        <p:txBody>
          <a:bodyPr wrap="none">
            <a:spAutoFit/>
          </a:bodyPr>
          <a:lstStyle/>
          <a:p>
            <a:pPr algn="ctr"/>
            <a:r>
              <a:rPr lang="en-US" sz="1400" b="1" dirty="0">
                <a:latin typeface="Avenir Black" charset="0"/>
                <a:ea typeface="Avenir Black" charset="0"/>
                <a:cs typeface="Avenir Black" charset="0"/>
              </a:rPr>
              <a:t>Label</a:t>
            </a:r>
          </a:p>
        </p:txBody>
      </p:sp>
      <p:sp>
        <p:nvSpPr>
          <p:cNvPr id="16" name="Rectangle 15">
            <a:extLst>
              <a:ext uri="{FF2B5EF4-FFF2-40B4-BE49-F238E27FC236}">
                <a16:creationId xmlns:a16="http://schemas.microsoft.com/office/drawing/2014/main" id="{B1231778-70CF-4B41-9776-9E95BFB40E1B}"/>
              </a:ext>
            </a:extLst>
          </p:cNvPr>
          <p:cNvSpPr/>
          <p:nvPr/>
        </p:nvSpPr>
        <p:spPr>
          <a:xfrm>
            <a:off x="489777" y="1838442"/>
            <a:ext cx="3771417" cy="728496"/>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17" name="Rectangle 16">
            <a:extLst>
              <a:ext uri="{FF2B5EF4-FFF2-40B4-BE49-F238E27FC236}">
                <a16:creationId xmlns:a16="http://schemas.microsoft.com/office/drawing/2014/main" id="{C46D44C3-9AD0-7E41-B514-B579EBCBE90A}"/>
              </a:ext>
            </a:extLst>
          </p:cNvPr>
          <p:cNvSpPr/>
          <p:nvPr/>
        </p:nvSpPr>
        <p:spPr>
          <a:xfrm>
            <a:off x="398809" y="2905226"/>
            <a:ext cx="3821745" cy="276999"/>
          </a:xfrm>
          <a:prstGeom prst="rect">
            <a:avLst/>
          </a:prstGeom>
        </p:spPr>
        <p:txBody>
          <a:bodyPr wrap="square">
            <a:spAutoFit/>
          </a:bodyPr>
          <a:lstStyle/>
          <a:p>
            <a:r>
              <a:rPr lang="en-US" sz="1200" dirty="0">
                <a:latin typeface="Avenir Light" charset="0"/>
                <a:ea typeface="Avenir Light" charset="0"/>
                <a:cs typeface="Avenir Light" charset="0"/>
              </a:rPr>
              <a:t>Is </a:t>
            </a:r>
            <a:r>
              <a:rPr lang="en-US" sz="1200" b="1" dirty="0">
                <a:solidFill>
                  <a:srgbClr val="0070C0"/>
                </a:solidFill>
                <a:latin typeface="Avenir Light" charset="0"/>
                <a:ea typeface="Avenir Light" charset="0"/>
                <a:cs typeface="Avenir Light" charset="0"/>
              </a:rPr>
              <a:t>person 1 </a:t>
            </a:r>
            <a:r>
              <a:rPr lang="en-US" sz="1200" dirty="0">
                <a:latin typeface="Avenir Light" charset="0"/>
                <a:ea typeface="Avenir Light" charset="0"/>
                <a:cs typeface="Avenir Light" charset="0"/>
              </a:rPr>
              <a:t>married to </a:t>
            </a:r>
            <a:r>
              <a:rPr lang="en-US" sz="1200" b="1" dirty="0">
                <a:solidFill>
                  <a:schemeClr val="accent2"/>
                </a:solidFill>
                <a:latin typeface="Avenir Light" charset="0"/>
                <a:ea typeface="Avenir Light" charset="0"/>
                <a:cs typeface="Avenir Light" charset="0"/>
              </a:rPr>
              <a:t>person 2</a:t>
            </a:r>
            <a:r>
              <a:rPr lang="en-US" sz="1200" dirty="0">
                <a:latin typeface="Avenir Light" charset="0"/>
                <a:ea typeface="Avenir Light" charset="0"/>
                <a:cs typeface="Avenir Light" charset="0"/>
              </a:rPr>
              <a:t>? </a:t>
            </a:r>
          </a:p>
        </p:txBody>
      </p:sp>
      <p:sp>
        <p:nvSpPr>
          <p:cNvPr id="18" name="Rounded Rectangle 17">
            <a:extLst>
              <a:ext uri="{FF2B5EF4-FFF2-40B4-BE49-F238E27FC236}">
                <a16:creationId xmlns:a16="http://schemas.microsoft.com/office/drawing/2014/main" id="{1592C210-6A93-3E49-B209-91CAACA35328}"/>
              </a:ext>
            </a:extLst>
          </p:cNvPr>
          <p:cNvSpPr/>
          <p:nvPr/>
        </p:nvSpPr>
        <p:spPr>
          <a:xfrm>
            <a:off x="489777" y="3222675"/>
            <a:ext cx="356314" cy="359660"/>
          </a:xfrm>
          <a:prstGeom prst="roundRect">
            <a:avLst>
              <a:gd name="adj" fmla="val 10417"/>
            </a:avLst>
          </a:prstGeom>
          <a:solidFill>
            <a:srgbClr val="37D1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a:t>
            </a:r>
          </a:p>
        </p:txBody>
      </p:sp>
      <p:sp>
        <p:nvSpPr>
          <p:cNvPr id="19" name="Rounded Rectangle 18">
            <a:extLst>
              <a:ext uri="{FF2B5EF4-FFF2-40B4-BE49-F238E27FC236}">
                <a16:creationId xmlns:a16="http://schemas.microsoft.com/office/drawing/2014/main" id="{032824C2-5059-3C41-B434-21E0A0653AF8}"/>
              </a:ext>
            </a:extLst>
          </p:cNvPr>
          <p:cNvSpPr/>
          <p:nvPr/>
        </p:nvSpPr>
        <p:spPr>
          <a:xfrm>
            <a:off x="976637" y="3222675"/>
            <a:ext cx="356314" cy="359660"/>
          </a:xfrm>
          <a:prstGeom prst="roundRect">
            <a:avLst>
              <a:gd name="adj" fmla="val 10417"/>
            </a:avLst>
          </a:prstGeom>
          <a:solidFill>
            <a:srgbClr val="FF00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
            </a:r>
          </a:p>
        </p:txBody>
      </p:sp>
      <p:sp>
        <p:nvSpPr>
          <p:cNvPr id="21" name="Rectangle 20">
            <a:extLst>
              <a:ext uri="{FF2B5EF4-FFF2-40B4-BE49-F238E27FC236}">
                <a16:creationId xmlns:a16="http://schemas.microsoft.com/office/drawing/2014/main" id="{A0929388-4B91-3341-8E91-F51884C3E4ED}"/>
              </a:ext>
            </a:extLst>
          </p:cNvPr>
          <p:cNvSpPr/>
          <p:nvPr/>
        </p:nvSpPr>
        <p:spPr>
          <a:xfrm>
            <a:off x="5947204" y="1467472"/>
            <a:ext cx="2386806" cy="3221030"/>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ndParaRPr>
          </a:p>
        </p:txBody>
      </p:sp>
      <p:sp>
        <p:nvSpPr>
          <p:cNvPr id="22" name="Rectangle 21">
            <a:extLst>
              <a:ext uri="{FF2B5EF4-FFF2-40B4-BE49-F238E27FC236}">
                <a16:creationId xmlns:a16="http://schemas.microsoft.com/office/drawing/2014/main" id="{ED84DFEE-9EEC-9A49-9796-CA197D275730}"/>
              </a:ext>
            </a:extLst>
          </p:cNvPr>
          <p:cNvSpPr/>
          <p:nvPr/>
        </p:nvSpPr>
        <p:spPr>
          <a:xfrm>
            <a:off x="5947204" y="1554859"/>
            <a:ext cx="1252266" cy="307777"/>
          </a:xfrm>
          <a:prstGeom prst="rect">
            <a:avLst/>
          </a:prstGeom>
        </p:spPr>
        <p:txBody>
          <a:bodyPr wrap="none">
            <a:spAutoFit/>
          </a:bodyPr>
          <a:lstStyle/>
          <a:p>
            <a:r>
              <a:rPr lang="en-US" sz="1400" dirty="0">
                <a:latin typeface="Avenir Black" charset="0"/>
                <a:ea typeface="Avenir Black" charset="0"/>
                <a:cs typeface="Avenir Black" charset="0"/>
              </a:rPr>
              <a:t>Label Matrix</a:t>
            </a:r>
          </a:p>
        </p:txBody>
      </p:sp>
      <p:sp>
        <p:nvSpPr>
          <p:cNvPr id="23" name="TextBox 22">
            <a:extLst>
              <a:ext uri="{FF2B5EF4-FFF2-40B4-BE49-F238E27FC236}">
                <a16:creationId xmlns:a16="http://schemas.microsoft.com/office/drawing/2014/main" id="{764C17AD-B8E6-5B4C-A5C5-6F7841B7E036}"/>
              </a:ext>
            </a:extLst>
          </p:cNvPr>
          <p:cNvSpPr txBox="1"/>
          <p:nvPr/>
        </p:nvSpPr>
        <p:spPr>
          <a:xfrm>
            <a:off x="6561787" y="1820636"/>
            <a:ext cx="364202" cy="307777"/>
          </a:xfrm>
          <a:prstGeom prst="rect">
            <a:avLst/>
          </a:prstGeom>
          <a:noFill/>
        </p:spPr>
        <p:txBody>
          <a:bodyPr wrap="none" rtlCol="0">
            <a:spAutoFit/>
          </a:bodyPr>
          <a:lstStyle/>
          <a:p>
            <a:r>
              <a:rPr lang="en-US" sz="1400" dirty="0">
                <a:latin typeface="Menlo" charset="0"/>
                <a:ea typeface="Menlo" charset="0"/>
                <a:cs typeface="Menlo" charset="0"/>
              </a:rPr>
              <a:t>x</a:t>
            </a:r>
            <a:r>
              <a:rPr lang="en-US" sz="1400" baseline="-25000" dirty="0">
                <a:latin typeface="Menlo" charset="0"/>
                <a:ea typeface="Menlo" charset="0"/>
                <a:cs typeface="Menlo" charset="0"/>
              </a:rPr>
              <a:t>1</a:t>
            </a:r>
          </a:p>
        </p:txBody>
      </p:sp>
      <p:sp>
        <p:nvSpPr>
          <p:cNvPr id="24" name="TextBox 23">
            <a:extLst>
              <a:ext uri="{FF2B5EF4-FFF2-40B4-BE49-F238E27FC236}">
                <a16:creationId xmlns:a16="http://schemas.microsoft.com/office/drawing/2014/main" id="{4DD566E5-6A98-1248-BA11-E684E23FCBF5}"/>
              </a:ext>
            </a:extLst>
          </p:cNvPr>
          <p:cNvSpPr txBox="1"/>
          <p:nvPr/>
        </p:nvSpPr>
        <p:spPr>
          <a:xfrm>
            <a:off x="6908739" y="1821151"/>
            <a:ext cx="364202" cy="307777"/>
          </a:xfrm>
          <a:prstGeom prst="rect">
            <a:avLst/>
          </a:prstGeom>
          <a:noFill/>
        </p:spPr>
        <p:txBody>
          <a:bodyPr wrap="none" rtlCol="0">
            <a:spAutoFit/>
          </a:bodyPr>
          <a:lstStyle/>
          <a:p>
            <a:r>
              <a:rPr lang="en-US" sz="1400" dirty="0">
                <a:latin typeface="Menlo" charset="0"/>
                <a:ea typeface="Menlo" charset="0"/>
                <a:cs typeface="Menlo" charset="0"/>
              </a:rPr>
              <a:t>x</a:t>
            </a:r>
            <a:r>
              <a:rPr lang="en-US" sz="1400" baseline="-25000" dirty="0">
                <a:latin typeface="Menlo" charset="0"/>
                <a:ea typeface="Menlo" charset="0"/>
                <a:cs typeface="Menlo" charset="0"/>
              </a:rPr>
              <a:t>2</a:t>
            </a:r>
          </a:p>
        </p:txBody>
      </p:sp>
      <p:sp>
        <p:nvSpPr>
          <p:cNvPr id="25" name="TextBox 24">
            <a:extLst>
              <a:ext uri="{FF2B5EF4-FFF2-40B4-BE49-F238E27FC236}">
                <a16:creationId xmlns:a16="http://schemas.microsoft.com/office/drawing/2014/main" id="{6D8BD76D-434C-6741-8C5F-C22685F68859}"/>
              </a:ext>
            </a:extLst>
          </p:cNvPr>
          <p:cNvSpPr txBox="1"/>
          <p:nvPr/>
        </p:nvSpPr>
        <p:spPr>
          <a:xfrm>
            <a:off x="7255691" y="1821666"/>
            <a:ext cx="364202" cy="307777"/>
          </a:xfrm>
          <a:prstGeom prst="rect">
            <a:avLst/>
          </a:prstGeom>
          <a:noFill/>
        </p:spPr>
        <p:txBody>
          <a:bodyPr wrap="none" rtlCol="0">
            <a:spAutoFit/>
          </a:bodyPr>
          <a:lstStyle/>
          <a:p>
            <a:r>
              <a:rPr lang="en-US" sz="1400" dirty="0">
                <a:latin typeface="Menlo" charset="0"/>
                <a:ea typeface="Menlo" charset="0"/>
                <a:cs typeface="Menlo" charset="0"/>
              </a:rPr>
              <a:t>x</a:t>
            </a:r>
            <a:r>
              <a:rPr lang="en-US" sz="1400" baseline="-25000" dirty="0">
                <a:latin typeface="Menlo" charset="0"/>
                <a:ea typeface="Menlo" charset="0"/>
                <a:cs typeface="Menlo" charset="0"/>
              </a:rPr>
              <a:t>3</a:t>
            </a:r>
          </a:p>
        </p:txBody>
      </p:sp>
      <p:sp>
        <p:nvSpPr>
          <p:cNvPr id="26" name="TextBox 25">
            <a:extLst>
              <a:ext uri="{FF2B5EF4-FFF2-40B4-BE49-F238E27FC236}">
                <a16:creationId xmlns:a16="http://schemas.microsoft.com/office/drawing/2014/main" id="{FBA8B847-48B0-784E-954C-3FA277CEC0F1}"/>
              </a:ext>
            </a:extLst>
          </p:cNvPr>
          <p:cNvSpPr txBox="1"/>
          <p:nvPr/>
        </p:nvSpPr>
        <p:spPr>
          <a:xfrm>
            <a:off x="6053405" y="2171435"/>
            <a:ext cx="471604" cy="307777"/>
          </a:xfrm>
          <a:prstGeom prst="rect">
            <a:avLst/>
          </a:prstGeom>
          <a:noFill/>
        </p:spPr>
        <p:txBody>
          <a:bodyPr wrap="none" rtlCol="0">
            <a:spAutoFit/>
          </a:bodyPr>
          <a:lstStyle/>
          <a:p>
            <a:r>
              <a:rPr lang="en-US" sz="1400" dirty="0">
                <a:latin typeface="Menlo" charset="0"/>
                <a:ea typeface="Menlo" charset="0"/>
                <a:cs typeface="Menlo" charset="0"/>
              </a:rPr>
              <a:t>LF</a:t>
            </a:r>
            <a:r>
              <a:rPr lang="en-US" sz="1400" baseline="-25000" dirty="0">
                <a:latin typeface="Menlo" charset="0"/>
                <a:ea typeface="Menlo" charset="0"/>
                <a:cs typeface="Menlo" charset="0"/>
              </a:rPr>
              <a:t>1</a:t>
            </a:r>
          </a:p>
        </p:txBody>
      </p:sp>
      <p:sp>
        <p:nvSpPr>
          <p:cNvPr id="27" name="TextBox 26">
            <a:extLst>
              <a:ext uri="{FF2B5EF4-FFF2-40B4-BE49-F238E27FC236}">
                <a16:creationId xmlns:a16="http://schemas.microsoft.com/office/drawing/2014/main" id="{E1762D33-5E09-6B45-AFEA-2AB2DF32BCE7}"/>
              </a:ext>
            </a:extLst>
          </p:cNvPr>
          <p:cNvSpPr txBox="1"/>
          <p:nvPr/>
        </p:nvSpPr>
        <p:spPr>
          <a:xfrm>
            <a:off x="6053405" y="2519119"/>
            <a:ext cx="471604" cy="307777"/>
          </a:xfrm>
          <a:prstGeom prst="rect">
            <a:avLst/>
          </a:prstGeom>
          <a:noFill/>
        </p:spPr>
        <p:txBody>
          <a:bodyPr wrap="none" rtlCol="0">
            <a:spAutoFit/>
          </a:bodyPr>
          <a:lstStyle/>
          <a:p>
            <a:r>
              <a:rPr lang="en-US" sz="1400" dirty="0">
                <a:latin typeface="Menlo" charset="0"/>
                <a:ea typeface="Menlo" charset="0"/>
                <a:cs typeface="Menlo" charset="0"/>
              </a:rPr>
              <a:t>LF</a:t>
            </a:r>
            <a:r>
              <a:rPr lang="en-US" sz="1400" baseline="-25000" dirty="0">
                <a:latin typeface="Menlo" charset="0"/>
                <a:ea typeface="Menlo" charset="0"/>
                <a:cs typeface="Menlo" charset="0"/>
              </a:rPr>
              <a:t>2</a:t>
            </a:r>
          </a:p>
        </p:txBody>
      </p:sp>
      <p:sp>
        <p:nvSpPr>
          <p:cNvPr id="28" name="TextBox 27">
            <a:extLst>
              <a:ext uri="{FF2B5EF4-FFF2-40B4-BE49-F238E27FC236}">
                <a16:creationId xmlns:a16="http://schemas.microsoft.com/office/drawing/2014/main" id="{F6588356-3988-CA48-8563-CD8D1D3E0ABB}"/>
              </a:ext>
            </a:extLst>
          </p:cNvPr>
          <p:cNvSpPr txBox="1"/>
          <p:nvPr/>
        </p:nvSpPr>
        <p:spPr>
          <a:xfrm>
            <a:off x="6053405" y="2866803"/>
            <a:ext cx="471604" cy="307777"/>
          </a:xfrm>
          <a:prstGeom prst="rect">
            <a:avLst/>
          </a:prstGeom>
          <a:noFill/>
        </p:spPr>
        <p:txBody>
          <a:bodyPr wrap="none" rtlCol="0">
            <a:spAutoFit/>
          </a:bodyPr>
          <a:lstStyle/>
          <a:p>
            <a:r>
              <a:rPr lang="en-US" sz="1400" dirty="0">
                <a:latin typeface="Menlo" charset="0"/>
                <a:ea typeface="Menlo" charset="0"/>
                <a:cs typeface="Menlo" charset="0"/>
              </a:rPr>
              <a:t>LF</a:t>
            </a:r>
            <a:r>
              <a:rPr lang="en-US" sz="1400" baseline="-25000" dirty="0">
                <a:latin typeface="Menlo" charset="0"/>
                <a:ea typeface="Menlo" charset="0"/>
                <a:cs typeface="Menlo" charset="0"/>
              </a:rPr>
              <a:t>3</a:t>
            </a:r>
          </a:p>
        </p:txBody>
      </p:sp>
      <p:cxnSp>
        <p:nvCxnSpPr>
          <p:cNvPr id="29" name="Straight Connector 28">
            <a:extLst>
              <a:ext uri="{FF2B5EF4-FFF2-40B4-BE49-F238E27FC236}">
                <a16:creationId xmlns:a16="http://schemas.microsoft.com/office/drawing/2014/main" id="{AD998EB0-FA88-DC46-A496-54F77F546DE0}"/>
              </a:ext>
            </a:extLst>
          </p:cNvPr>
          <p:cNvCxnSpPr/>
          <p:nvPr/>
        </p:nvCxnSpPr>
        <p:spPr>
          <a:xfrm>
            <a:off x="6910898" y="2125583"/>
            <a:ext cx="0" cy="1405877"/>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a:extLst>
              <a:ext uri="{FF2B5EF4-FFF2-40B4-BE49-F238E27FC236}">
                <a16:creationId xmlns:a16="http://schemas.microsoft.com/office/drawing/2014/main" id="{41D9269C-3F8D-D645-A8D1-799C4F1650CD}"/>
              </a:ext>
            </a:extLst>
          </p:cNvPr>
          <p:cNvCxnSpPr/>
          <p:nvPr/>
        </p:nvCxnSpPr>
        <p:spPr>
          <a:xfrm>
            <a:off x="7259662" y="2125583"/>
            <a:ext cx="0" cy="1405877"/>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a:extLst>
              <a:ext uri="{FF2B5EF4-FFF2-40B4-BE49-F238E27FC236}">
                <a16:creationId xmlns:a16="http://schemas.microsoft.com/office/drawing/2014/main" id="{B90AC40D-C518-D349-A8A0-B3995801910A}"/>
              </a:ext>
            </a:extLst>
          </p:cNvPr>
          <p:cNvCxnSpPr/>
          <p:nvPr/>
        </p:nvCxnSpPr>
        <p:spPr>
          <a:xfrm>
            <a:off x="6556723" y="2828522"/>
            <a:ext cx="1405877" cy="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sp>
        <p:nvSpPr>
          <p:cNvPr id="32" name="TextBox 31">
            <a:extLst>
              <a:ext uri="{FF2B5EF4-FFF2-40B4-BE49-F238E27FC236}">
                <a16:creationId xmlns:a16="http://schemas.microsoft.com/office/drawing/2014/main" id="{2CEBD03E-7491-244E-848B-F6706997159E}"/>
              </a:ext>
            </a:extLst>
          </p:cNvPr>
          <p:cNvSpPr txBox="1"/>
          <p:nvPr/>
        </p:nvSpPr>
        <p:spPr>
          <a:xfrm>
            <a:off x="6599873" y="2155446"/>
            <a:ext cx="292068" cy="307777"/>
          </a:xfrm>
          <a:prstGeom prst="rect">
            <a:avLst/>
          </a:prstGeom>
          <a:noFill/>
        </p:spPr>
        <p:txBody>
          <a:bodyPr wrap="none" rtlCol="0">
            <a:spAutoFit/>
          </a:bodyPr>
          <a:lstStyle/>
          <a:p>
            <a:r>
              <a:rPr lang="en-US" sz="1400" dirty="0">
                <a:solidFill>
                  <a:srgbClr val="00B050"/>
                </a:solidFill>
                <a:latin typeface="Menlo" charset="0"/>
                <a:ea typeface="Menlo" charset="0"/>
                <a:cs typeface="Menlo" charset="0"/>
              </a:rPr>
              <a:t>1</a:t>
            </a:r>
          </a:p>
        </p:txBody>
      </p:sp>
      <p:sp>
        <p:nvSpPr>
          <p:cNvPr id="33" name="TextBox 32">
            <a:extLst>
              <a:ext uri="{FF2B5EF4-FFF2-40B4-BE49-F238E27FC236}">
                <a16:creationId xmlns:a16="http://schemas.microsoft.com/office/drawing/2014/main" id="{7034C298-087B-5B46-99E8-BA4000363E49}"/>
              </a:ext>
            </a:extLst>
          </p:cNvPr>
          <p:cNvSpPr txBox="1"/>
          <p:nvPr/>
        </p:nvSpPr>
        <p:spPr>
          <a:xfrm>
            <a:off x="6871544" y="2495120"/>
            <a:ext cx="399468" cy="307777"/>
          </a:xfrm>
          <a:prstGeom prst="rect">
            <a:avLst/>
          </a:prstGeom>
          <a:noFill/>
        </p:spPr>
        <p:txBody>
          <a:bodyPr wrap="none" rtlCol="0">
            <a:spAutoFit/>
          </a:bodyPr>
          <a:lstStyle/>
          <a:p>
            <a:r>
              <a:rPr lang="en-US" sz="1400" dirty="0">
                <a:solidFill>
                  <a:srgbClr val="FF0000"/>
                </a:solidFill>
                <a:latin typeface="Menlo" charset="0"/>
                <a:ea typeface="Menlo" charset="0"/>
                <a:cs typeface="Menlo" charset="0"/>
              </a:rPr>
              <a:t>-1</a:t>
            </a:r>
          </a:p>
        </p:txBody>
      </p:sp>
      <p:sp>
        <p:nvSpPr>
          <p:cNvPr id="34" name="TextBox 33">
            <a:extLst>
              <a:ext uri="{FF2B5EF4-FFF2-40B4-BE49-F238E27FC236}">
                <a16:creationId xmlns:a16="http://schemas.microsoft.com/office/drawing/2014/main" id="{C04F1958-FB24-5745-A701-CF481C261303}"/>
              </a:ext>
            </a:extLst>
          </p:cNvPr>
          <p:cNvSpPr txBox="1"/>
          <p:nvPr/>
        </p:nvSpPr>
        <p:spPr>
          <a:xfrm>
            <a:off x="7227116" y="2843950"/>
            <a:ext cx="399468" cy="307777"/>
          </a:xfrm>
          <a:prstGeom prst="rect">
            <a:avLst/>
          </a:prstGeom>
          <a:noFill/>
        </p:spPr>
        <p:txBody>
          <a:bodyPr wrap="none" rtlCol="0">
            <a:spAutoFit/>
          </a:bodyPr>
          <a:lstStyle/>
          <a:p>
            <a:r>
              <a:rPr lang="en-US" sz="1400" dirty="0">
                <a:solidFill>
                  <a:srgbClr val="FF0000"/>
                </a:solidFill>
                <a:latin typeface="Menlo" charset="0"/>
                <a:ea typeface="Menlo" charset="0"/>
                <a:cs typeface="Menlo" charset="0"/>
              </a:rPr>
              <a:t>-1</a:t>
            </a:r>
          </a:p>
        </p:txBody>
      </p:sp>
      <p:sp>
        <p:nvSpPr>
          <p:cNvPr id="35" name="TextBox 34">
            <a:extLst>
              <a:ext uri="{FF2B5EF4-FFF2-40B4-BE49-F238E27FC236}">
                <a16:creationId xmlns:a16="http://schemas.microsoft.com/office/drawing/2014/main" id="{085BC22E-CB26-A242-A2E2-1A8D4DC74735}"/>
              </a:ext>
            </a:extLst>
          </p:cNvPr>
          <p:cNvSpPr txBox="1"/>
          <p:nvPr/>
        </p:nvSpPr>
        <p:spPr>
          <a:xfrm>
            <a:off x="6533801" y="2827349"/>
            <a:ext cx="399468" cy="307777"/>
          </a:xfrm>
          <a:prstGeom prst="rect">
            <a:avLst/>
          </a:prstGeom>
          <a:noFill/>
        </p:spPr>
        <p:txBody>
          <a:bodyPr wrap="none" rtlCol="0">
            <a:spAutoFit/>
          </a:bodyPr>
          <a:lstStyle/>
          <a:p>
            <a:r>
              <a:rPr lang="en-US" sz="1400" dirty="0">
                <a:solidFill>
                  <a:srgbClr val="FF0000"/>
                </a:solidFill>
                <a:latin typeface="Menlo" charset="0"/>
                <a:ea typeface="Menlo" charset="0"/>
                <a:cs typeface="Menlo" charset="0"/>
              </a:rPr>
              <a:t>-1</a:t>
            </a:r>
          </a:p>
        </p:txBody>
      </p:sp>
      <p:sp>
        <p:nvSpPr>
          <p:cNvPr id="36" name="TextBox 35">
            <a:extLst>
              <a:ext uri="{FF2B5EF4-FFF2-40B4-BE49-F238E27FC236}">
                <a16:creationId xmlns:a16="http://schemas.microsoft.com/office/drawing/2014/main" id="{0E8EF578-4287-4C4C-942B-F8380B5C5208}"/>
              </a:ext>
            </a:extLst>
          </p:cNvPr>
          <p:cNvSpPr txBox="1"/>
          <p:nvPr/>
        </p:nvSpPr>
        <p:spPr>
          <a:xfrm>
            <a:off x="6139341" y="4296195"/>
            <a:ext cx="308098" cy="338554"/>
          </a:xfrm>
          <a:prstGeom prst="rect">
            <a:avLst/>
          </a:prstGeom>
          <a:noFill/>
        </p:spPr>
        <p:txBody>
          <a:bodyPr wrap="none" rtlCol="0">
            <a:spAutoFit/>
          </a:bodyPr>
          <a:lstStyle/>
          <a:p>
            <a:r>
              <a:rPr lang="en-US" sz="1600" dirty="0">
                <a:latin typeface="Menlo" charset="0"/>
                <a:ea typeface="Menlo" charset="0"/>
                <a:cs typeface="Menlo" charset="0"/>
              </a:rPr>
              <a:t>ỹ</a:t>
            </a:r>
          </a:p>
        </p:txBody>
      </p:sp>
      <p:sp>
        <p:nvSpPr>
          <p:cNvPr id="37" name="TextBox 36">
            <a:extLst>
              <a:ext uri="{FF2B5EF4-FFF2-40B4-BE49-F238E27FC236}">
                <a16:creationId xmlns:a16="http://schemas.microsoft.com/office/drawing/2014/main" id="{CAD054B2-70AA-8C4E-BE6D-F3B8555B88E7}"/>
              </a:ext>
            </a:extLst>
          </p:cNvPr>
          <p:cNvSpPr txBox="1"/>
          <p:nvPr/>
        </p:nvSpPr>
        <p:spPr>
          <a:xfrm>
            <a:off x="7602642" y="1818889"/>
            <a:ext cx="364202" cy="307777"/>
          </a:xfrm>
          <a:prstGeom prst="rect">
            <a:avLst/>
          </a:prstGeom>
          <a:noFill/>
        </p:spPr>
        <p:txBody>
          <a:bodyPr wrap="none" rtlCol="0">
            <a:spAutoFit/>
          </a:bodyPr>
          <a:lstStyle/>
          <a:p>
            <a:r>
              <a:rPr lang="en-US" sz="1400" dirty="0">
                <a:latin typeface="Menlo" charset="0"/>
                <a:ea typeface="Menlo" charset="0"/>
                <a:cs typeface="Menlo" charset="0"/>
              </a:rPr>
              <a:t>x</a:t>
            </a:r>
            <a:r>
              <a:rPr lang="en-US" sz="1400" baseline="-25000" dirty="0">
                <a:latin typeface="Menlo" charset="0"/>
                <a:ea typeface="Menlo" charset="0"/>
                <a:cs typeface="Menlo" charset="0"/>
              </a:rPr>
              <a:t>4</a:t>
            </a:r>
          </a:p>
        </p:txBody>
      </p:sp>
      <p:sp>
        <p:nvSpPr>
          <p:cNvPr id="38" name="TextBox 37">
            <a:extLst>
              <a:ext uri="{FF2B5EF4-FFF2-40B4-BE49-F238E27FC236}">
                <a16:creationId xmlns:a16="http://schemas.microsoft.com/office/drawing/2014/main" id="{084E136B-59AD-6E4F-8FB8-DA4B96971EA4}"/>
              </a:ext>
            </a:extLst>
          </p:cNvPr>
          <p:cNvSpPr txBox="1"/>
          <p:nvPr/>
        </p:nvSpPr>
        <p:spPr>
          <a:xfrm>
            <a:off x="7900361" y="1748487"/>
            <a:ext cx="338554" cy="338554"/>
          </a:xfrm>
          <a:prstGeom prst="rect">
            <a:avLst/>
          </a:prstGeom>
          <a:noFill/>
        </p:spPr>
        <p:txBody>
          <a:bodyPr wrap="none" rtlCol="0">
            <a:spAutoFit/>
          </a:bodyPr>
          <a:lstStyle/>
          <a:p>
            <a:r>
              <a:rPr lang="mr-IN" sz="1600" dirty="0"/>
              <a:t>…</a:t>
            </a:r>
            <a:endParaRPr lang="en-US" sz="1600" dirty="0"/>
          </a:p>
        </p:txBody>
      </p:sp>
      <p:cxnSp>
        <p:nvCxnSpPr>
          <p:cNvPr id="39" name="Straight Connector 38">
            <a:extLst>
              <a:ext uri="{FF2B5EF4-FFF2-40B4-BE49-F238E27FC236}">
                <a16:creationId xmlns:a16="http://schemas.microsoft.com/office/drawing/2014/main" id="{995F97D5-E7D1-4848-8AFF-F1822F49AB8A}"/>
              </a:ext>
            </a:extLst>
          </p:cNvPr>
          <p:cNvCxnSpPr/>
          <p:nvPr/>
        </p:nvCxnSpPr>
        <p:spPr>
          <a:xfrm>
            <a:off x="7608972" y="2115477"/>
            <a:ext cx="0" cy="1405877"/>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C500466B-E335-EA48-9B53-8302A4A61D79}"/>
              </a:ext>
            </a:extLst>
          </p:cNvPr>
          <p:cNvCxnSpPr/>
          <p:nvPr/>
        </p:nvCxnSpPr>
        <p:spPr>
          <a:xfrm>
            <a:off x="6553549" y="2125583"/>
            <a:ext cx="2917" cy="529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66AC5184-9217-594E-8809-91C50E6BF2B2}"/>
              </a:ext>
            </a:extLst>
          </p:cNvPr>
          <p:cNvCxnSpPr/>
          <p:nvPr/>
        </p:nvCxnSpPr>
        <p:spPr>
          <a:xfrm>
            <a:off x="6553549" y="2125583"/>
            <a:ext cx="0" cy="1405877"/>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154D25D2-3A5D-994C-AE46-7CAF389535D7}"/>
              </a:ext>
            </a:extLst>
          </p:cNvPr>
          <p:cNvCxnSpPr/>
          <p:nvPr/>
        </p:nvCxnSpPr>
        <p:spPr>
          <a:xfrm>
            <a:off x="6553549" y="2125583"/>
            <a:ext cx="1417881" cy="0"/>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TextBox 42">
            <a:extLst>
              <a:ext uri="{FF2B5EF4-FFF2-40B4-BE49-F238E27FC236}">
                <a16:creationId xmlns:a16="http://schemas.microsoft.com/office/drawing/2014/main" id="{5141997E-227B-BC40-A359-8F6AF7D6BC04}"/>
              </a:ext>
            </a:extLst>
          </p:cNvPr>
          <p:cNvSpPr txBox="1"/>
          <p:nvPr/>
        </p:nvSpPr>
        <p:spPr>
          <a:xfrm>
            <a:off x="6053405" y="3214487"/>
            <a:ext cx="471604" cy="307777"/>
          </a:xfrm>
          <a:prstGeom prst="rect">
            <a:avLst/>
          </a:prstGeom>
          <a:noFill/>
        </p:spPr>
        <p:txBody>
          <a:bodyPr wrap="none" rtlCol="0">
            <a:spAutoFit/>
          </a:bodyPr>
          <a:lstStyle/>
          <a:p>
            <a:r>
              <a:rPr lang="en-US" sz="1400" dirty="0">
                <a:latin typeface="Menlo" charset="0"/>
                <a:ea typeface="Menlo" charset="0"/>
                <a:cs typeface="Menlo" charset="0"/>
              </a:rPr>
              <a:t>LF</a:t>
            </a:r>
            <a:r>
              <a:rPr lang="en-US" sz="1400" baseline="-25000" dirty="0">
                <a:latin typeface="Menlo" charset="0"/>
                <a:ea typeface="Menlo" charset="0"/>
                <a:cs typeface="Menlo" charset="0"/>
              </a:rPr>
              <a:t>4</a:t>
            </a:r>
          </a:p>
        </p:txBody>
      </p:sp>
      <p:sp>
        <p:nvSpPr>
          <p:cNvPr id="44" name="TextBox 43">
            <a:extLst>
              <a:ext uri="{FF2B5EF4-FFF2-40B4-BE49-F238E27FC236}">
                <a16:creationId xmlns:a16="http://schemas.microsoft.com/office/drawing/2014/main" id="{8A8787B1-9A03-1C45-923D-7FB20EAEADE0}"/>
              </a:ext>
            </a:extLst>
          </p:cNvPr>
          <p:cNvSpPr txBox="1"/>
          <p:nvPr/>
        </p:nvSpPr>
        <p:spPr>
          <a:xfrm rot="5400000">
            <a:off x="6178495" y="3453024"/>
            <a:ext cx="343364" cy="369332"/>
          </a:xfrm>
          <a:prstGeom prst="rect">
            <a:avLst/>
          </a:prstGeom>
          <a:noFill/>
        </p:spPr>
        <p:txBody>
          <a:bodyPr wrap="none" rtlCol="0">
            <a:spAutoFit/>
          </a:bodyPr>
          <a:lstStyle/>
          <a:p>
            <a:r>
              <a:rPr lang="mr-IN" dirty="0"/>
              <a:t>…</a:t>
            </a:r>
            <a:endParaRPr lang="en-US" dirty="0"/>
          </a:p>
        </p:txBody>
      </p:sp>
      <p:cxnSp>
        <p:nvCxnSpPr>
          <p:cNvPr id="45" name="Straight Connector 44">
            <a:extLst>
              <a:ext uri="{FF2B5EF4-FFF2-40B4-BE49-F238E27FC236}">
                <a16:creationId xmlns:a16="http://schemas.microsoft.com/office/drawing/2014/main" id="{3C9079FF-03AA-0147-B259-C6A501A9F8FA}"/>
              </a:ext>
            </a:extLst>
          </p:cNvPr>
          <p:cNvCxnSpPr/>
          <p:nvPr/>
        </p:nvCxnSpPr>
        <p:spPr>
          <a:xfrm>
            <a:off x="6552901" y="2482023"/>
            <a:ext cx="1405877" cy="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6" name="Straight Connector 45">
            <a:extLst>
              <a:ext uri="{FF2B5EF4-FFF2-40B4-BE49-F238E27FC236}">
                <a16:creationId xmlns:a16="http://schemas.microsoft.com/office/drawing/2014/main" id="{7C9A5277-AFE3-7541-A2A1-E1726A9C0D7D}"/>
              </a:ext>
            </a:extLst>
          </p:cNvPr>
          <p:cNvCxnSpPr/>
          <p:nvPr/>
        </p:nvCxnSpPr>
        <p:spPr>
          <a:xfrm>
            <a:off x="6552900" y="3162146"/>
            <a:ext cx="1405877" cy="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sp>
        <p:nvSpPr>
          <p:cNvPr id="47" name="TextBox 46">
            <a:extLst>
              <a:ext uri="{FF2B5EF4-FFF2-40B4-BE49-F238E27FC236}">
                <a16:creationId xmlns:a16="http://schemas.microsoft.com/office/drawing/2014/main" id="{514DED9D-72E7-CF4D-962E-57675F3775A9}"/>
              </a:ext>
            </a:extLst>
          </p:cNvPr>
          <p:cNvSpPr txBox="1"/>
          <p:nvPr/>
        </p:nvSpPr>
        <p:spPr>
          <a:xfrm>
            <a:off x="6595512" y="3192279"/>
            <a:ext cx="292068" cy="307777"/>
          </a:xfrm>
          <a:prstGeom prst="rect">
            <a:avLst/>
          </a:prstGeom>
          <a:noFill/>
        </p:spPr>
        <p:txBody>
          <a:bodyPr wrap="none" rtlCol="0">
            <a:spAutoFit/>
          </a:bodyPr>
          <a:lstStyle/>
          <a:p>
            <a:r>
              <a:rPr lang="en-US" sz="1400" dirty="0">
                <a:solidFill>
                  <a:srgbClr val="00B050"/>
                </a:solidFill>
                <a:latin typeface="Menlo" charset="0"/>
                <a:ea typeface="Menlo" charset="0"/>
                <a:cs typeface="Menlo" charset="0"/>
              </a:rPr>
              <a:t>1</a:t>
            </a:r>
          </a:p>
        </p:txBody>
      </p:sp>
      <p:sp>
        <p:nvSpPr>
          <p:cNvPr id="48" name="TextBox 47">
            <a:extLst>
              <a:ext uri="{FF2B5EF4-FFF2-40B4-BE49-F238E27FC236}">
                <a16:creationId xmlns:a16="http://schemas.microsoft.com/office/drawing/2014/main" id="{ADAEC500-9D37-DC4F-935C-9C3BE8A71BFF}"/>
              </a:ext>
            </a:extLst>
          </p:cNvPr>
          <p:cNvSpPr txBox="1"/>
          <p:nvPr/>
        </p:nvSpPr>
        <p:spPr>
          <a:xfrm>
            <a:off x="7643762" y="3179188"/>
            <a:ext cx="292068" cy="307777"/>
          </a:xfrm>
          <a:prstGeom prst="rect">
            <a:avLst/>
          </a:prstGeom>
          <a:noFill/>
        </p:spPr>
        <p:txBody>
          <a:bodyPr wrap="none" rtlCol="0">
            <a:spAutoFit/>
          </a:bodyPr>
          <a:lstStyle/>
          <a:p>
            <a:r>
              <a:rPr lang="en-US" sz="1400" dirty="0">
                <a:solidFill>
                  <a:srgbClr val="00B050"/>
                </a:solidFill>
                <a:latin typeface="Menlo" charset="0"/>
                <a:ea typeface="Menlo" charset="0"/>
                <a:cs typeface="Menlo" charset="0"/>
              </a:rPr>
              <a:t>1</a:t>
            </a:r>
          </a:p>
        </p:txBody>
      </p:sp>
      <p:cxnSp>
        <p:nvCxnSpPr>
          <p:cNvPr id="49" name="Straight Connector 48">
            <a:extLst>
              <a:ext uri="{FF2B5EF4-FFF2-40B4-BE49-F238E27FC236}">
                <a16:creationId xmlns:a16="http://schemas.microsoft.com/office/drawing/2014/main" id="{15E8D33F-D09F-E440-843A-10B7D1800E0B}"/>
              </a:ext>
            </a:extLst>
          </p:cNvPr>
          <p:cNvCxnSpPr/>
          <p:nvPr/>
        </p:nvCxnSpPr>
        <p:spPr>
          <a:xfrm>
            <a:off x="6552900" y="4231835"/>
            <a:ext cx="0" cy="373665"/>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0" name="Straight Connector 49">
            <a:extLst>
              <a:ext uri="{FF2B5EF4-FFF2-40B4-BE49-F238E27FC236}">
                <a16:creationId xmlns:a16="http://schemas.microsoft.com/office/drawing/2014/main" id="{DC5F27F7-B383-1149-9922-6A120888860C}"/>
              </a:ext>
            </a:extLst>
          </p:cNvPr>
          <p:cNvCxnSpPr/>
          <p:nvPr/>
        </p:nvCxnSpPr>
        <p:spPr>
          <a:xfrm>
            <a:off x="6550721" y="4231835"/>
            <a:ext cx="1417881" cy="0"/>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1" name="Straight Connector 50">
            <a:extLst>
              <a:ext uri="{FF2B5EF4-FFF2-40B4-BE49-F238E27FC236}">
                <a16:creationId xmlns:a16="http://schemas.microsoft.com/office/drawing/2014/main" id="{D202D93E-7A3B-D745-B44E-7EDE442B8CB8}"/>
              </a:ext>
            </a:extLst>
          </p:cNvPr>
          <p:cNvCxnSpPr>
            <a:cxnSpLocks/>
          </p:cNvCxnSpPr>
          <p:nvPr/>
        </p:nvCxnSpPr>
        <p:spPr>
          <a:xfrm>
            <a:off x="6911642" y="4236661"/>
            <a:ext cx="686" cy="369948"/>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9E56A973-0BE3-5342-B506-6E180B35A617}"/>
              </a:ext>
            </a:extLst>
          </p:cNvPr>
          <p:cNvCxnSpPr/>
          <p:nvPr/>
        </p:nvCxnSpPr>
        <p:spPr>
          <a:xfrm>
            <a:off x="7265219" y="4227960"/>
            <a:ext cx="0" cy="368839"/>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a:extLst>
              <a:ext uri="{FF2B5EF4-FFF2-40B4-BE49-F238E27FC236}">
                <a16:creationId xmlns:a16="http://schemas.microsoft.com/office/drawing/2014/main" id="{B7B4BCF8-4E9B-E340-B6C6-98AE0B01ABB0}"/>
              </a:ext>
            </a:extLst>
          </p:cNvPr>
          <p:cNvCxnSpPr/>
          <p:nvPr/>
        </p:nvCxnSpPr>
        <p:spPr>
          <a:xfrm>
            <a:off x="7609716" y="4226555"/>
            <a:ext cx="0" cy="378945"/>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4" name="Straight Connector 53">
            <a:extLst>
              <a:ext uri="{FF2B5EF4-FFF2-40B4-BE49-F238E27FC236}">
                <a16:creationId xmlns:a16="http://schemas.microsoft.com/office/drawing/2014/main" id="{A8E7D753-270D-1D46-9D59-267DEFCB80F3}"/>
              </a:ext>
            </a:extLst>
          </p:cNvPr>
          <p:cNvCxnSpPr/>
          <p:nvPr/>
        </p:nvCxnSpPr>
        <p:spPr>
          <a:xfrm>
            <a:off x="6550722" y="4608845"/>
            <a:ext cx="1417881" cy="0"/>
          </a:xfrm>
          <a:prstGeom prst="line">
            <a:avLst/>
          </a:prstGeom>
          <a:ln w="19050">
            <a:solidFill>
              <a:schemeClr val="tx1"/>
            </a:solidFill>
          </a:ln>
        </p:spPr>
        <p:style>
          <a:lnRef idx="1">
            <a:schemeClr val="accent3"/>
          </a:lnRef>
          <a:fillRef idx="0">
            <a:schemeClr val="accent3"/>
          </a:fillRef>
          <a:effectRef idx="0">
            <a:schemeClr val="accent3"/>
          </a:effectRef>
          <a:fontRef idx="minor">
            <a:schemeClr val="tx1"/>
          </a:fontRef>
        </p:style>
      </p:cxnSp>
      <p:sp>
        <p:nvSpPr>
          <p:cNvPr id="55" name="TextBox 54">
            <a:extLst>
              <a:ext uri="{FF2B5EF4-FFF2-40B4-BE49-F238E27FC236}">
                <a16:creationId xmlns:a16="http://schemas.microsoft.com/office/drawing/2014/main" id="{D0AC2176-0BE7-C645-B96A-E683C0A5AD17}"/>
              </a:ext>
            </a:extLst>
          </p:cNvPr>
          <p:cNvSpPr txBox="1"/>
          <p:nvPr/>
        </p:nvSpPr>
        <p:spPr>
          <a:xfrm>
            <a:off x="7881285" y="4190339"/>
            <a:ext cx="338554" cy="338554"/>
          </a:xfrm>
          <a:prstGeom prst="rect">
            <a:avLst/>
          </a:prstGeom>
          <a:noFill/>
        </p:spPr>
        <p:txBody>
          <a:bodyPr wrap="none" rtlCol="0">
            <a:spAutoFit/>
          </a:bodyPr>
          <a:lstStyle/>
          <a:p>
            <a:r>
              <a:rPr lang="mr-IN" sz="1600" dirty="0"/>
              <a:t>…</a:t>
            </a:r>
            <a:endParaRPr lang="en-US" sz="1600" dirty="0"/>
          </a:p>
        </p:txBody>
      </p:sp>
      <p:sp>
        <p:nvSpPr>
          <p:cNvPr id="56" name="TextBox 55">
            <a:extLst>
              <a:ext uri="{FF2B5EF4-FFF2-40B4-BE49-F238E27FC236}">
                <a16:creationId xmlns:a16="http://schemas.microsoft.com/office/drawing/2014/main" id="{E929F1C5-70C0-D747-A6B7-73017B1F5AAC}"/>
              </a:ext>
            </a:extLst>
          </p:cNvPr>
          <p:cNvSpPr txBox="1"/>
          <p:nvPr/>
        </p:nvSpPr>
        <p:spPr>
          <a:xfrm>
            <a:off x="7625312" y="4227713"/>
            <a:ext cx="324128" cy="369332"/>
          </a:xfrm>
          <a:prstGeom prst="rect">
            <a:avLst/>
          </a:prstGeom>
          <a:noFill/>
        </p:spPr>
        <p:txBody>
          <a:bodyPr wrap="none" rtlCol="0">
            <a:spAutoFit/>
          </a:bodyPr>
          <a:lstStyle/>
          <a:p>
            <a:r>
              <a:rPr lang="en-US" dirty="0">
                <a:solidFill>
                  <a:srgbClr val="00B050"/>
                </a:solidFill>
                <a:latin typeface="Menlo" charset="0"/>
                <a:ea typeface="Menlo" charset="0"/>
                <a:cs typeface="Menlo" charset="0"/>
              </a:rPr>
              <a:t>+</a:t>
            </a:r>
          </a:p>
        </p:txBody>
      </p:sp>
      <p:sp>
        <p:nvSpPr>
          <p:cNvPr id="57" name="TextBox 56">
            <a:extLst>
              <a:ext uri="{FF2B5EF4-FFF2-40B4-BE49-F238E27FC236}">
                <a16:creationId xmlns:a16="http://schemas.microsoft.com/office/drawing/2014/main" id="{53008610-F650-7245-9F6C-A4EDEF979B50}"/>
              </a:ext>
            </a:extLst>
          </p:cNvPr>
          <p:cNvSpPr txBox="1"/>
          <p:nvPr/>
        </p:nvSpPr>
        <p:spPr>
          <a:xfrm>
            <a:off x="7299654" y="3176318"/>
            <a:ext cx="292068" cy="307777"/>
          </a:xfrm>
          <a:prstGeom prst="rect">
            <a:avLst/>
          </a:prstGeom>
          <a:noFill/>
        </p:spPr>
        <p:txBody>
          <a:bodyPr wrap="none" rtlCol="0">
            <a:spAutoFit/>
          </a:bodyPr>
          <a:lstStyle/>
          <a:p>
            <a:r>
              <a:rPr lang="en-US" sz="1400" dirty="0">
                <a:solidFill>
                  <a:srgbClr val="00B050"/>
                </a:solidFill>
                <a:latin typeface="Menlo" charset="0"/>
                <a:ea typeface="Menlo" charset="0"/>
                <a:cs typeface="Menlo" charset="0"/>
              </a:rPr>
              <a:t>1</a:t>
            </a:r>
          </a:p>
        </p:txBody>
      </p:sp>
      <p:sp>
        <p:nvSpPr>
          <p:cNvPr id="58" name="TextBox 57">
            <a:extLst>
              <a:ext uri="{FF2B5EF4-FFF2-40B4-BE49-F238E27FC236}">
                <a16:creationId xmlns:a16="http://schemas.microsoft.com/office/drawing/2014/main" id="{85582849-F8A3-B145-BCC7-6E9B78F43769}"/>
              </a:ext>
            </a:extLst>
          </p:cNvPr>
          <p:cNvSpPr txBox="1"/>
          <p:nvPr/>
        </p:nvSpPr>
        <p:spPr>
          <a:xfrm>
            <a:off x="7276249" y="4227713"/>
            <a:ext cx="324128" cy="369332"/>
          </a:xfrm>
          <a:prstGeom prst="rect">
            <a:avLst/>
          </a:prstGeom>
          <a:noFill/>
        </p:spPr>
        <p:txBody>
          <a:bodyPr wrap="none" rtlCol="0">
            <a:spAutoFit/>
          </a:bodyPr>
          <a:lstStyle/>
          <a:p>
            <a:r>
              <a:rPr lang="en-US" dirty="0">
                <a:solidFill>
                  <a:srgbClr val="FF0000"/>
                </a:solidFill>
                <a:latin typeface="Menlo" charset="0"/>
                <a:ea typeface="Menlo" charset="0"/>
                <a:cs typeface="Menlo" charset="0"/>
              </a:rPr>
              <a:t>-</a:t>
            </a:r>
          </a:p>
        </p:txBody>
      </p:sp>
      <p:sp>
        <p:nvSpPr>
          <p:cNvPr id="59" name="TextBox 58">
            <a:extLst>
              <a:ext uri="{FF2B5EF4-FFF2-40B4-BE49-F238E27FC236}">
                <a16:creationId xmlns:a16="http://schemas.microsoft.com/office/drawing/2014/main" id="{15438E34-FE35-5743-BB01-C44819C43C59}"/>
              </a:ext>
            </a:extLst>
          </p:cNvPr>
          <p:cNvSpPr txBox="1"/>
          <p:nvPr/>
        </p:nvSpPr>
        <p:spPr>
          <a:xfrm>
            <a:off x="6580187" y="4227713"/>
            <a:ext cx="324128" cy="369332"/>
          </a:xfrm>
          <a:prstGeom prst="rect">
            <a:avLst/>
          </a:prstGeom>
          <a:noFill/>
        </p:spPr>
        <p:txBody>
          <a:bodyPr wrap="none" rtlCol="0">
            <a:spAutoFit/>
          </a:bodyPr>
          <a:lstStyle/>
          <a:p>
            <a:r>
              <a:rPr lang="en-US" dirty="0">
                <a:solidFill>
                  <a:srgbClr val="00B050"/>
                </a:solidFill>
                <a:latin typeface="Menlo" charset="0"/>
                <a:ea typeface="Menlo" charset="0"/>
                <a:cs typeface="Menlo" charset="0"/>
              </a:rPr>
              <a:t>+</a:t>
            </a:r>
          </a:p>
        </p:txBody>
      </p:sp>
      <p:sp>
        <p:nvSpPr>
          <p:cNvPr id="60" name="TextBox 59">
            <a:extLst>
              <a:ext uri="{FF2B5EF4-FFF2-40B4-BE49-F238E27FC236}">
                <a16:creationId xmlns:a16="http://schemas.microsoft.com/office/drawing/2014/main" id="{C4DC6D1B-0552-994F-8D49-B90BC31B1DCA}"/>
              </a:ext>
            </a:extLst>
          </p:cNvPr>
          <p:cNvSpPr txBox="1"/>
          <p:nvPr/>
        </p:nvSpPr>
        <p:spPr>
          <a:xfrm>
            <a:off x="6926081" y="4227287"/>
            <a:ext cx="324128" cy="369332"/>
          </a:xfrm>
          <a:prstGeom prst="rect">
            <a:avLst/>
          </a:prstGeom>
          <a:noFill/>
        </p:spPr>
        <p:txBody>
          <a:bodyPr wrap="none" rtlCol="0">
            <a:spAutoFit/>
          </a:bodyPr>
          <a:lstStyle/>
          <a:p>
            <a:r>
              <a:rPr lang="en-US" dirty="0">
                <a:solidFill>
                  <a:srgbClr val="FF0000"/>
                </a:solidFill>
                <a:latin typeface="Menlo" charset="0"/>
                <a:ea typeface="Menlo" charset="0"/>
                <a:cs typeface="Menlo" charset="0"/>
              </a:rPr>
              <a:t>-</a:t>
            </a:r>
          </a:p>
        </p:txBody>
      </p:sp>
      <p:sp>
        <p:nvSpPr>
          <p:cNvPr id="61" name="Rectangle 60">
            <a:extLst>
              <a:ext uri="{FF2B5EF4-FFF2-40B4-BE49-F238E27FC236}">
                <a16:creationId xmlns:a16="http://schemas.microsoft.com/office/drawing/2014/main" id="{A5899671-280F-5D48-BA72-52155E85F38A}"/>
              </a:ext>
            </a:extLst>
          </p:cNvPr>
          <p:cNvSpPr/>
          <p:nvPr/>
        </p:nvSpPr>
        <p:spPr>
          <a:xfrm>
            <a:off x="5932253" y="4940023"/>
            <a:ext cx="2409506" cy="1402699"/>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Avenir Light" charset="0"/>
            </a:endParaRPr>
          </a:p>
        </p:txBody>
      </p:sp>
      <p:sp>
        <p:nvSpPr>
          <p:cNvPr id="62" name="Rectangle 61">
            <a:extLst>
              <a:ext uri="{FF2B5EF4-FFF2-40B4-BE49-F238E27FC236}">
                <a16:creationId xmlns:a16="http://schemas.microsoft.com/office/drawing/2014/main" id="{2F6FE045-0FA1-074F-B136-32F3FD2A4B7A}"/>
              </a:ext>
            </a:extLst>
          </p:cNvPr>
          <p:cNvSpPr/>
          <p:nvPr/>
        </p:nvSpPr>
        <p:spPr>
          <a:xfrm>
            <a:off x="5928251" y="3921997"/>
            <a:ext cx="1810111" cy="307777"/>
          </a:xfrm>
          <a:prstGeom prst="rect">
            <a:avLst/>
          </a:prstGeom>
        </p:spPr>
        <p:txBody>
          <a:bodyPr wrap="none">
            <a:spAutoFit/>
          </a:bodyPr>
          <a:lstStyle/>
          <a:p>
            <a:r>
              <a:rPr lang="en-US" sz="1400" dirty="0">
                <a:latin typeface="Avenir Black" charset="0"/>
                <a:ea typeface="Avenir Black" charset="0"/>
                <a:cs typeface="Avenir Black" charset="0"/>
              </a:rPr>
              <a:t>Aggregated Labels</a:t>
            </a:r>
          </a:p>
        </p:txBody>
      </p:sp>
      <p:sp>
        <p:nvSpPr>
          <p:cNvPr id="63" name="TextBox 62">
            <a:extLst>
              <a:ext uri="{FF2B5EF4-FFF2-40B4-BE49-F238E27FC236}">
                <a16:creationId xmlns:a16="http://schemas.microsoft.com/office/drawing/2014/main" id="{95575A57-D680-0F4B-B4DB-4413CB703DDD}"/>
              </a:ext>
            </a:extLst>
          </p:cNvPr>
          <p:cNvSpPr txBox="1"/>
          <p:nvPr/>
        </p:nvSpPr>
        <p:spPr>
          <a:xfrm>
            <a:off x="6010937" y="5238778"/>
            <a:ext cx="869819" cy="1074653"/>
          </a:xfrm>
          <a:prstGeom prst="rect">
            <a:avLst/>
          </a:prstGeom>
          <a:noFill/>
        </p:spPr>
        <p:txBody>
          <a:bodyPr wrap="square" rtlCol="0">
            <a:spAutoFit/>
          </a:bodyPr>
          <a:lstStyle/>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1</a:t>
            </a:r>
            <a:r>
              <a:rPr lang="en-US" sz="1400" dirty="0">
                <a:latin typeface="Menlo" charset="0"/>
                <a:ea typeface="Menlo" charset="0"/>
                <a:cs typeface="Menlo" charset="0"/>
              </a:rPr>
              <a:t>,ỹ</a:t>
            </a:r>
            <a:r>
              <a:rPr lang="en-US" sz="1400" baseline="-25000" dirty="0">
                <a:latin typeface="Menlo" charset="0"/>
                <a:ea typeface="Menlo" charset="0"/>
                <a:cs typeface="Menlo" charset="0"/>
              </a:rPr>
              <a:t>1</a:t>
            </a:r>
            <a:r>
              <a:rPr lang="en-US" sz="1400" dirty="0">
                <a:latin typeface="Menlo" charset="0"/>
                <a:ea typeface="Menlo" charset="0"/>
                <a:cs typeface="Menlo" charset="0"/>
              </a:rPr>
              <a:t>)</a:t>
            </a: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2</a:t>
            </a:r>
            <a:r>
              <a:rPr lang="en-US" sz="1400" dirty="0">
                <a:latin typeface="Menlo" charset="0"/>
                <a:ea typeface="Menlo" charset="0"/>
                <a:cs typeface="Menlo" charset="0"/>
              </a:rPr>
              <a:t>,ỹ</a:t>
            </a:r>
            <a:r>
              <a:rPr lang="en-US" sz="1400" baseline="-25000" dirty="0">
                <a:latin typeface="Menlo" charset="0"/>
                <a:ea typeface="Menlo" charset="0"/>
                <a:cs typeface="Menlo" charset="0"/>
              </a:rPr>
              <a:t>2</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3</a:t>
            </a:r>
            <a:r>
              <a:rPr lang="en-US" sz="1400" dirty="0">
                <a:latin typeface="Menlo" charset="0"/>
                <a:ea typeface="Menlo" charset="0"/>
                <a:cs typeface="Menlo" charset="0"/>
              </a:rPr>
              <a:t>,ỹ</a:t>
            </a:r>
            <a:r>
              <a:rPr lang="en-US" sz="1400" baseline="-25000" dirty="0">
                <a:latin typeface="Menlo" charset="0"/>
                <a:ea typeface="Menlo" charset="0"/>
                <a:cs typeface="Menlo" charset="0"/>
              </a:rPr>
              <a:t>3</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a:p>
            <a:pPr>
              <a:lnSpc>
                <a:spcPct val="114000"/>
              </a:lnSpc>
            </a:pPr>
            <a:r>
              <a:rPr lang="en-US" sz="1400" dirty="0">
                <a:latin typeface="Menlo" charset="0"/>
                <a:ea typeface="Menlo" charset="0"/>
                <a:cs typeface="Menlo" charset="0"/>
              </a:rPr>
              <a:t>(x</a:t>
            </a:r>
            <a:r>
              <a:rPr lang="en-US" sz="1400" baseline="-25000" dirty="0">
                <a:latin typeface="Menlo" charset="0"/>
                <a:ea typeface="Menlo" charset="0"/>
                <a:cs typeface="Menlo" charset="0"/>
              </a:rPr>
              <a:t>4</a:t>
            </a:r>
            <a:r>
              <a:rPr lang="en-US" sz="1400" dirty="0">
                <a:latin typeface="Menlo" charset="0"/>
                <a:ea typeface="Menlo" charset="0"/>
                <a:cs typeface="Menlo" charset="0"/>
              </a:rPr>
              <a:t>,ỹ</a:t>
            </a:r>
            <a:r>
              <a:rPr lang="en-US" sz="1400" baseline="-25000" dirty="0">
                <a:latin typeface="Menlo" charset="0"/>
                <a:ea typeface="Menlo" charset="0"/>
                <a:cs typeface="Menlo" charset="0"/>
              </a:rPr>
              <a:t>4</a:t>
            </a:r>
            <a:r>
              <a:rPr lang="en-US" sz="1400" dirty="0">
                <a:latin typeface="Menlo" charset="0"/>
                <a:ea typeface="Menlo" charset="0"/>
                <a:cs typeface="Menlo" charset="0"/>
              </a:rPr>
              <a:t>)  </a:t>
            </a:r>
            <a:endParaRPr lang="en-US" sz="1400" baseline="-25000" dirty="0">
              <a:latin typeface="Menlo" charset="0"/>
              <a:ea typeface="Menlo" charset="0"/>
              <a:cs typeface="Menlo" charset="0"/>
            </a:endParaRPr>
          </a:p>
        </p:txBody>
      </p:sp>
      <p:sp>
        <p:nvSpPr>
          <p:cNvPr id="64" name="Rectangle 63">
            <a:extLst>
              <a:ext uri="{FF2B5EF4-FFF2-40B4-BE49-F238E27FC236}">
                <a16:creationId xmlns:a16="http://schemas.microsoft.com/office/drawing/2014/main" id="{B9F6D2F1-0DD6-1B42-B92A-2B788C6FDD05}"/>
              </a:ext>
            </a:extLst>
          </p:cNvPr>
          <p:cNvSpPr/>
          <p:nvPr/>
        </p:nvSpPr>
        <p:spPr>
          <a:xfrm>
            <a:off x="5924504" y="4956554"/>
            <a:ext cx="952505" cy="307777"/>
          </a:xfrm>
          <a:prstGeom prst="rect">
            <a:avLst/>
          </a:prstGeom>
        </p:spPr>
        <p:txBody>
          <a:bodyPr wrap="none">
            <a:spAutoFit/>
          </a:bodyPr>
          <a:lstStyle/>
          <a:p>
            <a:r>
              <a:rPr lang="en-US" sz="1400" dirty="0">
                <a:latin typeface="Avenir Black" charset="0"/>
                <a:ea typeface="Avenir Black" charset="0"/>
                <a:cs typeface="Avenir Black" charset="0"/>
              </a:rPr>
              <a:t>Classifier</a:t>
            </a:r>
          </a:p>
        </p:txBody>
      </p:sp>
      <p:grpSp>
        <p:nvGrpSpPr>
          <p:cNvPr id="65" name="Group 64">
            <a:extLst>
              <a:ext uri="{FF2B5EF4-FFF2-40B4-BE49-F238E27FC236}">
                <a16:creationId xmlns:a16="http://schemas.microsoft.com/office/drawing/2014/main" id="{2762195B-9F83-EE47-B274-A1F27850ABD9}"/>
              </a:ext>
            </a:extLst>
          </p:cNvPr>
          <p:cNvGrpSpPr/>
          <p:nvPr/>
        </p:nvGrpSpPr>
        <p:grpSpPr>
          <a:xfrm>
            <a:off x="7036487" y="5220075"/>
            <a:ext cx="1166812" cy="1043170"/>
            <a:chOff x="10072456" y="3778616"/>
            <a:chExt cx="632773" cy="565721"/>
          </a:xfrm>
        </p:grpSpPr>
        <p:sp>
          <p:nvSpPr>
            <p:cNvPr id="66" name="Oval 65">
              <a:extLst>
                <a:ext uri="{FF2B5EF4-FFF2-40B4-BE49-F238E27FC236}">
                  <a16:creationId xmlns:a16="http://schemas.microsoft.com/office/drawing/2014/main" id="{44C5419C-F455-024F-B9A9-641E9CD609D5}"/>
                </a:ext>
              </a:extLst>
            </p:cNvPr>
            <p:cNvSpPr/>
            <p:nvPr/>
          </p:nvSpPr>
          <p:spPr>
            <a:xfrm>
              <a:off x="10072456" y="3995672"/>
              <a:ext cx="120112" cy="120112"/>
            </a:xfrm>
            <a:prstGeom prst="ellipse">
              <a:avLst/>
            </a:prstGeom>
            <a:solidFill>
              <a:srgbClr val="FF0000">
                <a:alpha val="28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7" name="Oval 66">
              <a:extLst>
                <a:ext uri="{FF2B5EF4-FFF2-40B4-BE49-F238E27FC236}">
                  <a16:creationId xmlns:a16="http://schemas.microsoft.com/office/drawing/2014/main" id="{43BC6FB0-1F2A-3A44-B046-EAEA56DC9874}"/>
                </a:ext>
              </a:extLst>
            </p:cNvPr>
            <p:cNvSpPr/>
            <p:nvPr/>
          </p:nvSpPr>
          <p:spPr>
            <a:xfrm>
              <a:off x="10220999" y="384794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8" name="Oval 67">
              <a:extLst>
                <a:ext uri="{FF2B5EF4-FFF2-40B4-BE49-F238E27FC236}">
                  <a16:creationId xmlns:a16="http://schemas.microsoft.com/office/drawing/2014/main" id="{5204DC88-988A-1343-A6EB-1E2CA1FEF61B}"/>
                </a:ext>
              </a:extLst>
            </p:cNvPr>
            <p:cNvSpPr/>
            <p:nvPr/>
          </p:nvSpPr>
          <p:spPr>
            <a:xfrm>
              <a:off x="10220999" y="399506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69" name="Oval 68">
              <a:extLst>
                <a:ext uri="{FF2B5EF4-FFF2-40B4-BE49-F238E27FC236}">
                  <a16:creationId xmlns:a16="http://schemas.microsoft.com/office/drawing/2014/main" id="{603F7875-508D-4B45-9C5B-D18761B1F6BF}"/>
                </a:ext>
              </a:extLst>
            </p:cNvPr>
            <p:cNvSpPr/>
            <p:nvPr/>
          </p:nvSpPr>
          <p:spPr>
            <a:xfrm>
              <a:off x="10220999" y="414217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0" name="Oval 69">
              <a:extLst>
                <a:ext uri="{FF2B5EF4-FFF2-40B4-BE49-F238E27FC236}">
                  <a16:creationId xmlns:a16="http://schemas.microsoft.com/office/drawing/2014/main" id="{C6535190-B459-1E45-AEF2-3E540F68EF06}"/>
                </a:ext>
              </a:extLst>
            </p:cNvPr>
            <p:cNvSpPr/>
            <p:nvPr/>
          </p:nvSpPr>
          <p:spPr>
            <a:xfrm>
              <a:off x="10430839" y="3778616"/>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1" name="Oval 70">
              <a:extLst>
                <a:ext uri="{FF2B5EF4-FFF2-40B4-BE49-F238E27FC236}">
                  <a16:creationId xmlns:a16="http://schemas.microsoft.com/office/drawing/2014/main" id="{47C593E7-1CFB-0E49-B044-6C1FC9C89D09}"/>
                </a:ext>
              </a:extLst>
            </p:cNvPr>
            <p:cNvSpPr/>
            <p:nvPr/>
          </p:nvSpPr>
          <p:spPr>
            <a:xfrm>
              <a:off x="10430839" y="3925729"/>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2" name="Oval 71">
              <a:extLst>
                <a:ext uri="{FF2B5EF4-FFF2-40B4-BE49-F238E27FC236}">
                  <a16:creationId xmlns:a16="http://schemas.microsoft.com/office/drawing/2014/main" id="{0ED03052-59DC-2344-A9E2-DBC5F2E87683}"/>
                </a:ext>
              </a:extLst>
            </p:cNvPr>
            <p:cNvSpPr/>
            <p:nvPr/>
          </p:nvSpPr>
          <p:spPr>
            <a:xfrm>
              <a:off x="10430839" y="4072842"/>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3" name="Oval 72">
              <a:extLst>
                <a:ext uri="{FF2B5EF4-FFF2-40B4-BE49-F238E27FC236}">
                  <a16:creationId xmlns:a16="http://schemas.microsoft.com/office/drawing/2014/main" id="{755C0486-F145-9246-8BE0-E129343BDEF3}"/>
                </a:ext>
              </a:extLst>
            </p:cNvPr>
            <p:cNvSpPr/>
            <p:nvPr/>
          </p:nvSpPr>
          <p:spPr>
            <a:xfrm>
              <a:off x="10430839" y="4224225"/>
              <a:ext cx="120112" cy="120112"/>
            </a:xfrm>
            <a:prstGeom prst="ellipse">
              <a:avLst/>
            </a:prstGeom>
            <a:solidFill>
              <a:srgbClr val="0070C0">
                <a:alpha val="23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sp>
          <p:nvSpPr>
            <p:cNvPr id="74" name="Oval 73">
              <a:extLst>
                <a:ext uri="{FF2B5EF4-FFF2-40B4-BE49-F238E27FC236}">
                  <a16:creationId xmlns:a16="http://schemas.microsoft.com/office/drawing/2014/main" id="{401C6FFE-3097-2240-9D0A-79E2C5F8C39F}"/>
                </a:ext>
              </a:extLst>
            </p:cNvPr>
            <p:cNvSpPr/>
            <p:nvPr/>
          </p:nvSpPr>
          <p:spPr>
            <a:xfrm>
              <a:off x="10585117" y="3995672"/>
              <a:ext cx="120112" cy="120112"/>
            </a:xfrm>
            <a:prstGeom prst="ellipse">
              <a:avLst/>
            </a:prstGeom>
            <a:solidFill>
              <a:srgbClr val="00B050">
                <a:alpha val="29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a:latin typeface="Avenir Book" charset="0"/>
                  <a:ea typeface="Avenir Book" charset="0"/>
                  <a:cs typeface="Avenir Book" charset="0"/>
                </a:rPr>
                <a:t> </a:t>
              </a:r>
              <a:endParaRPr lang="en-US" dirty="0">
                <a:solidFill>
                  <a:schemeClr val="tx1"/>
                </a:solidFill>
                <a:latin typeface="Avenir Book" charset="0"/>
                <a:ea typeface="Avenir Book" charset="0"/>
                <a:cs typeface="Avenir Book" charset="0"/>
              </a:endParaRPr>
            </a:p>
          </p:txBody>
        </p:sp>
        <p:cxnSp>
          <p:nvCxnSpPr>
            <p:cNvPr id="75" name="Straight Connector 74">
              <a:extLst>
                <a:ext uri="{FF2B5EF4-FFF2-40B4-BE49-F238E27FC236}">
                  <a16:creationId xmlns:a16="http://schemas.microsoft.com/office/drawing/2014/main" id="{2651D515-74F4-E341-AACF-D8748E7A0847}"/>
                </a:ext>
              </a:extLst>
            </p:cNvPr>
            <p:cNvCxnSpPr/>
            <p:nvPr/>
          </p:nvCxnSpPr>
          <p:spPr>
            <a:xfrm flipV="1">
              <a:off x="10192568" y="4055118"/>
              <a:ext cx="28431" cy="61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05A36D7-6A1D-6943-8642-A86736B31FD5}"/>
                </a:ext>
              </a:extLst>
            </p:cNvPr>
            <p:cNvCxnSpPr/>
            <p:nvPr/>
          </p:nvCxnSpPr>
          <p:spPr>
            <a:xfrm flipV="1">
              <a:off x="10174978" y="3950471"/>
              <a:ext cx="63611" cy="6279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0439C2B-4B15-8B4C-B4FF-B31CE5004172}"/>
                </a:ext>
              </a:extLst>
            </p:cNvPr>
            <p:cNvCxnSpPr/>
            <p:nvPr/>
          </p:nvCxnSpPr>
          <p:spPr>
            <a:xfrm>
              <a:off x="10174978" y="4098194"/>
              <a:ext cx="63611" cy="6157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C33B03B-A447-DE4D-96FE-882107746A77}"/>
                </a:ext>
              </a:extLst>
            </p:cNvPr>
            <p:cNvCxnSpPr/>
            <p:nvPr/>
          </p:nvCxnSpPr>
          <p:spPr>
            <a:xfrm flipV="1">
              <a:off x="10341111" y="3838672"/>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BEE4436-1026-9648-A35A-DF70A845F046}"/>
                </a:ext>
              </a:extLst>
            </p:cNvPr>
            <p:cNvCxnSpPr/>
            <p:nvPr/>
          </p:nvCxnSpPr>
          <p:spPr>
            <a:xfrm>
              <a:off x="10341111" y="3908005"/>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44719B0-55B5-2A4D-9529-DB575DC61300}"/>
                </a:ext>
              </a:extLst>
            </p:cNvPr>
            <p:cNvCxnSpPr/>
            <p:nvPr/>
          </p:nvCxnSpPr>
          <p:spPr>
            <a:xfrm>
              <a:off x="10341111" y="3908005"/>
              <a:ext cx="89728" cy="22489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D1D3BED-D113-CF49-B5D4-0161D1C5D3FC}"/>
                </a:ext>
              </a:extLst>
            </p:cNvPr>
            <p:cNvCxnSpPr/>
            <p:nvPr/>
          </p:nvCxnSpPr>
          <p:spPr>
            <a:xfrm>
              <a:off x="10341111" y="3908005"/>
              <a:ext cx="89728" cy="3762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203EF33-90A2-1A41-BFE7-3CF69D5CACF5}"/>
                </a:ext>
              </a:extLst>
            </p:cNvPr>
            <p:cNvCxnSpPr/>
            <p:nvPr/>
          </p:nvCxnSpPr>
          <p:spPr>
            <a:xfrm flipV="1">
              <a:off x="10341111" y="3838672"/>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D08C792-E737-314D-A0A4-6C1A4372DA53}"/>
                </a:ext>
              </a:extLst>
            </p:cNvPr>
            <p:cNvCxnSpPr/>
            <p:nvPr/>
          </p:nvCxnSpPr>
          <p:spPr>
            <a:xfrm flipV="1">
              <a:off x="10341111" y="3985785"/>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781449C-148E-D945-B669-D04BFB4B6067}"/>
                </a:ext>
              </a:extLst>
            </p:cNvPr>
            <p:cNvCxnSpPr/>
            <p:nvPr/>
          </p:nvCxnSpPr>
          <p:spPr>
            <a:xfrm>
              <a:off x="10341111" y="4055118"/>
              <a:ext cx="89728" cy="7778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2F889E6-2C48-4F4A-8B53-4C31AADC2194}"/>
                </a:ext>
              </a:extLst>
            </p:cNvPr>
            <p:cNvCxnSpPr/>
            <p:nvPr/>
          </p:nvCxnSpPr>
          <p:spPr>
            <a:xfrm>
              <a:off x="10341111" y="4055118"/>
              <a:ext cx="89728" cy="22916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2004E1B-A749-A846-8CB2-0FBD15C4B896}"/>
                </a:ext>
              </a:extLst>
            </p:cNvPr>
            <p:cNvCxnSpPr/>
            <p:nvPr/>
          </p:nvCxnSpPr>
          <p:spPr>
            <a:xfrm>
              <a:off x="10341111" y="4202231"/>
              <a:ext cx="89728" cy="820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F14B6A8-F664-D940-8769-3407C6EF23E4}"/>
                </a:ext>
              </a:extLst>
            </p:cNvPr>
            <p:cNvCxnSpPr/>
            <p:nvPr/>
          </p:nvCxnSpPr>
          <p:spPr>
            <a:xfrm flipV="1">
              <a:off x="10341111" y="4132898"/>
              <a:ext cx="89728" cy="6933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3A0B3A7-07C3-D045-8FBE-70D0D138D2E8}"/>
                </a:ext>
              </a:extLst>
            </p:cNvPr>
            <p:cNvCxnSpPr/>
            <p:nvPr/>
          </p:nvCxnSpPr>
          <p:spPr>
            <a:xfrm flipV="1">
              <a:off x="10341111" y="3985785"/>
              <a:ext cx="89728" cy="21644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7CBA8B4-5DA8-EB4D-BBE2-B21D634C99B3}"/>
                </a:ext>
              </a:extLst>
            </p:cNvPr>
            <p:cNvCxnSpPr/>
            <p:nvPr/>
          </p:nvCxnSpPr>
          <p:spPr>
            <a:xfrm flipV="1">
              <a:off x="10341111" y="3838672"/>
              <a:ext cx="89728" cy="36355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4931D83-D7A8-8E4E-BCC3-2A36E74A003C}"/>
                </a:ext>
              </a:extLst>
            </p:cNvPr>
            <p:cNvCxnSpPr/>
            <p:nvPr/>
          </p:nvCxnSpPr>
          <p:spPr>
            <a:xfrm>
              <a:off x="10550951" y="3838672"/>
              <a:ext cx="34166" cy="21705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4C64942-43C8-D848-9882-A64856454751}"/>
                </a:ext>
              </a:extLst>
            </p:cNvPr>
            <p:cNvCxnSpPr/>
            <p:nvPr/>
          </p:nvCxnSpPr>
          <p:spPr>
            <a:xfrm>
              <a:off x="10550951" y="3985785"/>
              <a:ext cx="34166" cy="6994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418FCED-E639-1647-BE63-400CDED639FF}"/>
                </a:ext>
              </a:extLst>
            </p:cNvPr>
            <p:cNvCxnSpPr/>
            <p:nvPr/>
          </p:nvCxnSpPr>
          <p:spPr>
            <a:xfrm flipV="1">
              <a:off x="10550951" y="4055728"/>
              <a:ext cx="34166" cy="7717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EA31F49-DBF9-9C4D-8234-A90B4C011EBC}"/>
                </a:ext>
              </a:extLst>
            </p:cNvPr>
            <p:cNvCxnSpPr/>
            <p:nvPr/>
          </p:nvCxnSpPr>
          <p:spPr>
            <a:xfrm flipV="1">
              <a:off x="10550951" y="4055728"/>
              <a:ext cx="34166" cy="22855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Rectangle 93">
            <a:extLst>
              <a:ext uri="{FF2B5EF4-FFF2-40B4-BE49-F238E27FC236}">
                <a16:creationId xmlns:a16="http://schemas.microsoft.com/office/drawing/2014/main" id="{14F1E51A-203F-2540-9D1B-B469E8444A8D}"/>
              </a:ext>
            </a:extLst>
          </p:cNvPr>
          <p:cNvSpPr/>
          <p:nvPr/>
        </p:nvSpPr>
        <p:spPr>
          <a:xfrm>
            <a:off x="7015967" y="5583307"/>
            <a:ext cx="277640" cy="276999"/>
          </a:xfrm>
          <a:prstGeom prst="rect">
            <a:avLst/>
          </a:prstGeom>
        </p:spPr>
        <p:txBody>
          <a:bodyPr wrap="none">
            <a:spAutoFit/>
          </a:bodyPr>
          <a:lstStyle/>
          <a:p>
            <a:r>
              <a:rPr lang="en-US" sz="1200" dirty="0">
                <a:latin typeface="Menlo" charset="0"/>
                <a:ea typeface="Menlo" charset="0"/>
                <a:cs typeface="Menlo" charset="0"/>
              </a:rPr>
              <a:t>x</a:t>
            </a:r>
            <a:endParaRPr lang="en-US" sz="1200" dirty="0"/>
          </a:p>
        </p:txBody>
      </p:sp>
      <p:sp>
        <p:nvSpPr>
          <p:cNvPr id="95" name="Rectangle 94">
            <a:extLst>
              <a:ext uri="{FF2B5EF4-FFF2-40B4-BE49-F238E27FC236}">
                <a16:creationId xmlns:a16="http://schemas.microsoft.com/office/drawing/2014/main" id="{EFABFE16-238B-2B45-ADF8-156BF6723A7B}"/>
              </a:ext>
            </a:extLst>
          </p:cNvPr>
          <p:cNvSpPr/>
          <p:nvPr/>
        </p:nvSpPr>
        <p:spPr>
          <a:xfrm>
            <a:off x="7963755" y="5602314"/>
            <a:ext cx="277640" cy="276999"/>
          </a:xfrm>
          <a:prstGeom prst="rect">
            <a:avLst/>
          </a:prstGeom>
        </p:spPr>
        <p:txBody>
          <a:bodyPr wrap="none">
            <a:spAutoFit/>
          </a:bodyPr>
          <a:lstStyle/>
          <a:p>
            <a:r>
              <a:rPr lang="en-US" sz="1200" dirty="0">
                <a:latin typeface="Menlo" charset="0"/>
                <a:ea typeface="Menlo" charset="0"/>
                <a:cs typeface="Menlo" charset="0"/>
              </a:rPr>
              <a:t>ỹ</a:t>
            </a:r>
            <a:endParaRPr lang="en-US" sz="1200" dirty="0"/>
          </a:p>
        </p:txBody>
      </p:sp>
      <p:cxnSp>
        <p:nvCxnSpPr>
          <p:cNvPr id="98" name="Elbow Connector 97">
            <a:extLst>
              <a:ext uri="{FF2B5EF4-FFF2-40B4-BE49-F238E27FC236}">
                <a16:creationId xmlns:a16="http://schemas.microsoft.com/office/drawing/2014/main" id="{730E0EB6-8201-3A41-8C22-DA37679F471F}"/>
              </a:ext>
            </a:extLst>
          </p:cNvPr>
          <p:cNvCxnSpPr>
            <a:cxnSpLocks/>
            <a:stCxn id="5" idx="3"/>
            <a:endCxn id="21" idx="1"/>
          </p:cNvCxnSpPr>
          <p:nvPr/>
        </p:nvCxnSpPr>
        <p:spPr>
          <a:xfrm flipV="1">
            <a:off x="4527322" y="3077987"/>
            <a:ext cx="1419882" cy="286500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E747B28-34C4-DC4E-8496-CCBDC5EDE14D}"/>
              </a:ext>
            </a:extLst>
          </p:cNvPr>
          <p:cNvCxnSpPr>
            <a:cxnSpLocks/>
            <a:stCxn id="6" idx="2"/>
            <a:endCxn id="5" idx="0"/>
          </p:cNvCxnSpPr>
          <p:nvPr/>
        </p:nvCxnSpPr>
        <p:spPr>
          <a:xfrm flipH="1">
            <a:off x="2384366" y="4866895"/>
            <a:ext cx="6594" cy="7123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243773DE-5AD2-CF4B-98EA-A363B75E78DD}"/>
              </a:ext>
            </a:extLst>
          </p:cNvPr>
          <p:cNvCxnSpPr>
            <a:cxnSpLocks/>
            <a:stCxn id="21" idx="2"/>
            <a:endCxn id="61" idx="0"/>
          </p:cNvCxnSpPr>
          <p:nvPr/>
        </p:nvCxnSpPr>
        <p:spPr>
          <a:xfrm flipH="1">
            <a:off x="7137006" y="4688502"/>
            <a:ext cx="3601" cy="251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72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A801C41-B42D-2745-A345-E8AC25E504EF}"/>
              </a:ext>
            </a:extLst>
          </p:cNvPr>
          <p:cNvSpPr/>
          <p:nvPr/>
        </p:nvSpPr>
        <p:spPr>
          <a:xfrm>
            <a:off x="2609797" y="1746014"/>
            <a:ext cx="4272725" cy="3399423"/>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4" name="Slide Number Placeholder 3">
            <a:extLst>
              <a:ext uri="{FF2B5EF4-FFF2-40B4-BE49-F238E27FC236}">
                <a16:creationId xmlns:a16="http://schemas.microsoft.com/office/drawing/2014/main" id="{999007DD-5AC7-AF4F-9D05-6E69A76B37E6}"/>
              </a:ext>
            </a:extLst>
          </p:cNvPr>
          <p:cNvSpPr>
            <a:spLocks noGrp="1"/>
          </p:cNvSpPr>
          <p:nvPr>
            <p:ph type="sldNum" sz="quarter" idx="12"/>
          </p:nvPr>
        </p:nvSpPr>
        <p:spPr/>
        <p:txBody>
          <a:bodyPr/>
          <a:lstStyle/>
          <a:p>
            <a:fld id="{50ED7F7D-0BF7-DF49-A005-0374284B4A14}" type="slidenum">
              <a:rPr lang="en-US" smtClean="0"/>
              <a:pPr/>
              <a:t>4</a:t>
            </a:fld>
            <a:endParaRPr lang="en-US" dirty="0"/>
          </a:p>
        </p:txBody>
      </p:sp>
      <p:sp>
        <p:nvSpPr>
          <p:cNvPr id="13" name="Rectangle 12">
            <a:extLst>
              <a:ext uri="{FF2B5EF4-FFF2-40B4-BE49-F238E27FC236}">
                <a16:creationId xmlns:a16="http://schemas.microsoft.com/office/drawing/2014/main" id="{2B1CE21F-BB8D-C74E-AE47-C0AD1E4A817F}"/>
              </a:ext>
            </a:extLst>
          </p:cNvPr>
          <p:cNvSpPr/>
          <p:nvPr/>
        </p:nvSpPr>
        <p:spPr>
          <a:xfrm>
            <a:off x="2585719" y="3972791"/>
            <a:ext cx="1184940" cy="307777"/>
          </a:xfrm>
          <a:prstGeom prst="rect">
            <a:avLst/>
          </a:prstGeom>
        </p:spPr>
        <p:txBody>
          <a:bodyPr wrap="none">
            <a:spAutoFit/>
          </a:bodyPr>
          <a:lstStyle/>
          <a:p>
            <a:pPr algn="ctr"/>
            <a:r>
              <a:rPr lang="en-US" sz="1400" b="1" dirty="0">
                <a:latin typeface="Avenir Black" charset="0"/>
                <a:ea typeface="Avenir Black" charset="0"/>
                <a:cs typeface="Avenir Black" charset="0"/>
              </a:rPr>
              <a:t>Explanation</a:t>
            </a:r>
          </a:p>
        </p:txBody>
      </p:sp>
      <p:sp>
        <p:nvSpPr>
          <p:cNvPr id="14" name="Rectangle 13">
            <a:extLst>
              <a:ext uri="{FF2B5EF4-FFF2-40B4-BE49-F238E27FC236}">
                <a16:creationId xmlns:a16="http://schemas.microsoft.com/office/drawing/2014/main" id="{7AAC9B70-513A-9449-B6FB-84E612026340}"/>
              </a:ext>
            </a:extLst>
          </p:cNvPr>
          <p:cNvSpPr/>
          <p:nvPr/>
        </p:nvSpPr>
        <p:spPr>
          <a:xfrm>
            <a:off x="2811953" y="4532293"/>
            <a:ext cx="3771417" cy="461665"/>
          </a:xfrm>
          <a:prstGeom prst="rect">
            <a:avLst/>
          </a:prstGeom>
        </p:spPr>
        <p:txBody>
          <a:bodyPr wrap="square">
            <a:spAutoFit/>
          </a:bodyPr>
          <a:lstStyle/>
          <a:p>
            <a:r>
              <a:rPr lang="en-US" sz="1200" dirty="0">
                <a:latin typeface="Avenir Light" charset="0"/>
                <a:ea typeface="Avenir Light" charset="0"/>
                <a:cs typeface="Avenir Light" charset="0"/>
              </a:rPr>
              <a:t>Because the words “his wife” are right before </a:t>
            </a:r>
          </a:p>
          <a:p>
            <a:r>
              <a:rPr lang="en-US" sz="1200" b="1" dirty="0">
                <a:solidFill>
                  <a:schemeClr val="accent2"/>
                </a:solidFill>
                <a:latin typeface="Avenir Light" charset="0"/>
                <a:ea typeface="Avenir Light" charset="0"/>
                <a:cs typeface="Avenir Light" charset="0"/>
              </a:rPr>
              <a:t>person 2</a:t>
            </a:r>
            <a:r>
              <a:rPr lang="en-US" sz="1200" dirty="0">
                <a:latin typeface="Avenir Light" charset="0"/>
                <a:ea typeface="Avenir Light" charset="0"/>
                <a:cs typeface="Avenir Light" charset="0"/>
              </a:rPr>
              <a:t>.</a:t>
            </a:r>
          </a:p>
        </p:txBody>
      </p:sp>
      <p:sp>
        <p:nvSpPr>
          <p:cNvPr id="15" name="Rectangle 14">
            <a:extLst>
              <a:ext uri="{FF2B5EF4-FFF2-40B4-BE49-F238E27FC236}">
                <a16:creationId xmlns:a16="http://schemas.microsoft.com/office/drawing/2014/main" id="{24801E03-395A-6540-AEF8-57C45AFCF699}"/>
              </a:ext>
            </a:extLst>
          </p:cNvPr>
          <p:cNvSpPr/>
          <p:nvPr/>
        </p:nvSpPr>
        <p:spPr>
          <a:xfrm>
            <a:off x="2725068" y="4236287"/>
            <a:ext cx="2115648" cy="261610"/>
          </a:xfrm>
          <a:prstGeom prst="rect">
            <a:avLst/>
          </a:prstGeom>
        </p:spPr>
        <p:txBody>
          <a:bodyPr wrap="square">
            <a:spAutoFit/>
          </a:bodyPr>
          <a:lstStyle/>
          <a:p>
            <a:r>
              <a:rPr lang="en-US" sz="1100" dirty="0">
                <a:latin typeface="Avenir Light" charset="0"/>
                <a:ea typeface="Avenir Light" charset="0"/>
                <a:cs typeface="Avenir Light" charset="0"/>
              </a:rPr>
              <a:t>Why do you think so?</a:t>
            </a:r>
          </a:p>
        </p:txBody>
      </p:sp>
      <p:sp>
        <p:nvSpPr>
          <p:cNvPr id="16" name="Rectangle 15">
            <a:extLst>
              <a:ext uri="{FF2B5EF4-FFF2-40B4-BE49-F238E27FC236}">
                <a16:creationId xmlns:a16="http://schemas.microsoft.com/office/drawing/2014/main" id="{7D825CF0-4749-7C46-BFFA-F11ED8B5C5CF}"/>
              </a:ext>
            </a:extLst>
          </p:cNvPr>
          <p:cNvSpPr/>
          <p:nvPr/>
        </p:nvSpPr>
        <p:spPr>
          <a:xfrm>
            <a:off x="2824399" y="4498445"/>
            <a:ext cx="3751356" cy="533017"/>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21" name="Rectangle 20">
            <a:extLst>
              <a:ext uri="{FF2B5EF4-FFF2-40B4-BE49-F238E27FC236}">
                <a16:creationId xmlns:a16="http://schemas.microsoft.com/office/drawing/2014/main" id="{529F869B-5434-3044-9141-6D58E7508D07}"/>
              </a:ext>
            </a:extLst>
          </p:cNvPr>
          <p:cNvSpPr/>
          <p:nvPr/>
        </p:nvSpPr>
        <p:spPr>
          <a:xfrm>
            <a:off x="2835288" y="2149157"/>
            <a:ext cx="3821745" cy="646331"/>
          </a:xfrm>
          <a:prstGeom prst="rect">
            <a:avLst/>
          </a:prstGeom>
        </p:spPr>
        <p:txBody>
          <a:bodyPr wrap="square">
            <a:spAutoFit/>
          </a:bodyPr>
          <a:lstStyle/>
          <a:p>
            <a:r>
              <a:rPr lang="en-US" sz="1200" b="1" dirty="0">
                <a:solidFill>
                  <a:srgbClr val="0070C0"/>
                </a:solidFill>
                <a:latin typeface="Avenir Roman" charset="0"/>
                <a:ea typeface="Avenir Roman" charset="0"/>
                <a:cs typeface="Avenir Roman" charset="0"/>
              </a:rPr>
              <a:t>Tom Brady</a:t>
            </a:r>
            <a:r>
              <a:rPr lang="en-US" sz="1200" b="1" dirty="0">
                <a:latin typeface="Avenir Roman" charset="0"/>
                <a:ea typeface="Avenir Roman" charset="0"/>
                <a:cs typeface="Avenir Roman" charset="0"/>
              </a:rPr>
              <a:t> </a:t>
            </a:r>
            <a:r>
              <a:rPr lang="en-US" sz="1200" dirty="0">
                <a:latin typeface="Avenir Roman" charset="0"/>
                <a:ea typeface="Avenir Roman" charset="0"/>
                <a:cs typeface="Avenir Roman" charset="0"/>
              </a:rPr>
              <a:t>was spotted in New York City on Monday  with his wife </a:t>
            </a:r>
            <a:r>
              <a:rPr lang="en-US" sz="1200" b="1" dirty="0">
                <a:solidFill>
                  <a:schemeClr val="accent2"/>
                </a:solidFill>
                <a:latin typeface="Avenir Roman" charset="0"/>
                <a:ea typeface="Avenir Roman" charset="0"/>
                <a:cs typeface="Avenir Roman" charset="0"/>
              </a:rPr>
              <a:t>Gisele </a:t>
            </a:r>
            <a:r>
              <a:rPr lang="en-US" sz="1200" b="1" dirty="0" err="1">
                <a:solidFill>
                  <a:schemeClr val="accent2"/>
                </a:solidFill>
                <a:latin typeface="Avenir Roman" charset="0"/>
                <a:ea typeface="Avenir Roman" charset="0"/>
                <a:cs typeface="Avenir Roman" charset="0"/>
              </a:rPr>
              <a:t>Bündchen</a:t>
            </a:r>
            <a:r>
              <a:rPr lang="en-US" sz="1200" b="1" dirty="0">
                <a:solidFill>
                  <a:schemeClr val="accent2"/>
                </a:solidFill>
                <a:latin typeface="Avenir Roman" charset="0"/>
                <a:ea typeface="Avenir Roman" charset="0"/>
                <a:cs typeface="Avenir Roman" charset="0"/>
              </a:rPr>
              <a:t> </a:t>
            </a:r>
            <a:r>
              <a:rPr lang="en-US" sz="1200" dirty="0">
                <a:latin typeface="Avenir Roman" charset="0"/>
                <a:ea typeface="Avenir Roman" charset="0"/>
                <a:cs typeface="Avenir Roman" charset="0"/>
              </a:rPr>
              <a:t>amid rumors of Brady’s alleged role in </a:t>
            </a:r>
            <a:r>
              <a:rPr lang="en-US" sz="1200" dirty="0" err="1">
                <a:latin typeface="Avenir Roman" charset="0"/>
                <a:ea typeface="Avenir Roman" charset="0"/>
                <a:cs typeface="Avenir Roman" charset="0"/>
              </a:rPr>
              <a:t>Deflategate</a:t>
            </a:r>
            <a:r>
              <a:rPr lang="en-US" sz="1200" dirty="0">
                <a:latin typeface="Avenir Roman" charset="0"/>
                <a:ea typeface="Avenir Roman" charset="0"/>
                <a:cs typeface="Avenir Roman" charset="0"/>
              </a:rPr>
              <a:t>.</a:t>
            </a:r>
            <a:endParaRPr lang="en-US" sz="2000" dirty="0">
              <a:latin typeface="Avenir Roman" charset="0"/>
              <a:ea typeface="Avenir Roman" charset="0"/>
              <a:cs typeface="Avenir Roman" charset="0"/>
            </a:endParaRPr>
          </a:p>
        </p:txBody>
      </p:sp>
      <p:sp>
        <p:nvSpPr>
          <p:cNvPr id="22" name="Rectangle 21">
            <a:extLst>
              <a:ext uri="{FF2B5EF4-FFF2-40B4-BE49-F238E27FC236}">
                <a16:creationId xmlns:a16="http://schemas.microsoft.com/office/drawing/2014/main" id="{BFAA9F2F-861C-7B4C-B318-32B2950BBFBF}"/>
              </a:ext>
            </a:extLst>
          </p:cNvPr>
          <p:cNvSpPr/>
          <p:nvPr/>
        </p:nvSpPr>
        <p:spPr>
          <a:xfrm>
            <a:off x="2597564" y="1769099"/>
            <a:ext cx="912430" cy="307777"/>
          </a:xfrm>
          <a:prstGeom prst="rect">
            <a:avLst/>
          </a:prstGeom>
        </p:spPr>
        <p:txBody>
          <a:bodyPr wrap="none">
            <a:spAutoFit/>
          </a:bodyPr>
          <a:lstStyle/>
          <a:p>
            <a:pPr algn="ctr"/>
            <a:r>
              <a:rPr lang="en-US" sz="1400" b="1" dirty="0">
                <a:latin typeface="Avenir Black" charset="0"/>
                <a:ea typeface="Avenir Black" charset="0"/>
                <a:cs typeface="Avenir Black" charset="0"/>
              </a:rPr>
              <a:t>Example</a:t>
            </a:r>
          </a:p>
        </p:txBody>
      </p:sp>
      <p:sp>
        <p:nvSpPr>
          <p:cNvPr id="23" name="Rectangle 22">
            <a:extLst>
              <a:ext uri="{FF2B5EF4-FFF2-40B4-BE49-F238E27FC236}">
                <a16:creationId xmlns:a16="http://schemas.microsoft.com/office/drawing/2014/main" id="{BF6B0781-4D72-4F49-9862-5882588E987B}"/>
              </a:ext>
            </a:extLst>
          </p:cNvPr>
          <p:cNvSpPr/>
          <p:nvPr/>
        </p:nvSpPr>
        <p:spPr>
          <a:xfrm>
            <a:off x="2596609" y="2935998"/>
            <a:ext cx="639920" cy="307777"/>
          </a:xfrm>
          <a:prstGeom prst="rect">
            <a:avLst/>
          </a:prstGeom>
        </p:spPr>
        <p:txBody>
          <a:bodyPr wrap="none">
            <a:spAutoFit/>
          </a:bodyPr>
          <a:lstStyle/>
          <a:p>
            <a:pPr algn="ctr"/>
            <a:r>
              <a:rPr lang="en-US" sz="1400" b="1" dirty="0">
                <a:latin typeface="Avenir Black" charset="0"/>
                <a:ea typeface="Avenir Black" charset="0"/>
                <a:cs typeface="Avenir Black" charset="0"/>
              </a:rPr>
              <a:t>Label</a:t>
            </a:r>
          </a:p>
        </p:txBody>
      </p:sp>
      <p:sp>
        <p:nvSpPr>
          <p:cNvPr id="24" name="Rectangle 23">
            <a:extLst>
              <a:ext uri="{FF2B5EF4-FFF2-40B4-BE49-F238E27FC236}">
                <a16:creationId xmlns:a16="http://schemas.microsoft.com/office/drawing/2014/main" id="{BE1A40DD-FC68-2C4B-A5DE-7E9DF2EDA43C}"/>
              </a:ext>
            </a:extLst>
          </p:cNvPr>
          <p:cNvSpPr/>
          <p:nvPr/>
        </p:nvSpPr>
        <p:spPr>
          <a:xfrm>
            <a:off x="2844977" y="2116984"/>
            <a:ext cx="3771417" cy="728496"/>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Light" charset="0"/>
              <a:ea typeface="Avenir Light" charset="0"/>
              <a:cs typeface="Avenir Light" charset="0"/>
            </a:endParaRPr>
          </a:p>
        </p:txBody>
      </p:sp>
      <p:sp>
        <p:nvSpPr>
          <p:cNvPr id="25" name="Rectangle 24">
            <a:extLst>
              <a:ext uri="{FF2B5EF4-FFF2-40B4-BE49-F238E27FC236}">
                <a16:creationId xmlns:a16="http://schemas.microsoft.com/office/drawing/2014/main" id="{B4697305-D77D-2A48-AF4F-0C5649B0A83E}"/>
              </a:ext>
            </a:extLst>
          </p:cNvPr>
          <p:cNvSpPr/>
          <p:nvPr/>
        </p:nvSpPr>
        <p:spPr>
          <a:xfrm>
            <a:off x="2754009" y="3183768"/>
            <a:ext cx="3821745" cy="276999"/>
          </a:xfrm>
          <a:prstGeom prst="rect">
            <a:avLst/>
          </a:prstGeom>
        </p:spPr>
        <p:txBody>
          <a:bodyPr wrap="square">
            <a:spAutoFit/>
          </a:bodyPr>
          <a:lstStyle/>
          <a:p>
            <a:r>
              <a:rPr lang="en-US" sz="1200" dirty="0">
                <a:latin typeface="Avenir Light" charset="0"/>
                <a:ea typeface="Avenir Light" charset="0"/>
                <a:cs typeface="Avenir Light" charset="0"/>
              </a:rPr>
              <a:t>Is </a:t>
            </a:r>
            <a:r>
              <a:rPr lang="en-US" sz="1200" b="1" dirty="0">
                <a:solidFill>
                  <a:srgbClr val="0070C0"/>
                </a:solidFill>
                <a:latin typeface="Avenir Light" charset="0"/>
                <a:ea typeface="Avenir Light" charset="0"/>
                <a:cs typeface="Avenir Light" charset="0"/>
              </a:rPr>
              <a:t>person 1 </a:t>
            </a:r>
            <a:r>
              <a:rPr lang="en-US" sz="1200" dirty="0">
                <a:latin typeface="Avenir Light" charset="0"/>
                <a:ea typeface="Avenir Light" charset="0"/>
                <a:cs typeface="Avenir Light" charset="0"/>
              </a:rPr>
              <a:t>married to </a:t>
            </a:r>
            <a:r>
              <a:rPr lang="en-US" sz="1200" b="1" dirty="0">
                <a:solidFill>
                  <a:schemeClr val="accent2"/>
                </a:solidFill>
                <a:latin typeface="Avenir Light" charset="0"/>
                <a:ea typeface="Avenir Light" charset="0"/>
                <a:cs typeface="Avenir Light" charset="0"/>
              </a:rPr>
              <a:t>person 2</a:t>
            </a:r>
            <a:r>
              <a:rPr lang="en-US" sz="1200" dirty="0">
                <a:latin typeface="Avenir Light" charset="0"/>
                <a:ea typeface="Avenir Light" charset="0"/>
                <a:cs typeface="Avenir Light" charset="0"/>
              </a:rPr>
              <a:t>? </a:t>
            </a:r>
          </a:p>
        </p:txBody>
      </p:sp>
      <p:sp>
        <p:nvSpPr>
          <p:cNvPr id="5" name="Title 4">
            <a:extLst>
              <a:ext uri="{FF2B5EF4-FFF2-40B4-BE49-F238E27FC236}">
                <a16:creationId xmlns:a16="http://schemas.microsoft.com/office/drawing/2014/main" id="{37FAF05E-C18A-E942-AB33-2E73DCC72C98}"/>
              </a:ext>
            </a:extLst>
          </p:cNvPr>
          <p:cNvSpPr>
            <a:spLocks noGrp="1"/>
          </p:cNvSpPr>
          <p:nvPr>
            <p:ph type="title"/>
          </p:nvPr>
        </p:nvSpPr>
        <p:spPr/>
        <p:txBody>
          <a:bodyPr/>
          <a:lstStyle/>
          <a:p>
            <a:r>
              <a:rPr lang="en-US" sz="4000" dirty="0"/>
              <a:t>Higher Bandwidth Supervision</a:t>
            </a:r>
          </a:p>
        </p:txBody>
      </p:sp>
      <p:sp>
        <p:nvSpPr>
          <p:cNvPr id="19" name="Rounded Rectangle 18">
            <a:extLst>
              <a:ext uri="{FF2B5EF4-FFF2-40B4-BE49-F238E27FC236}">
                <a16:creationId xmlns:a16="http://schemas.microsoft.com/office/drawing/2014/main" id="{4DB0B509-A15C-7B40-97C0-D4F4D7B949C6}"/>
              </a:ext>
            </a:extLst>
          </p:cNvPr>
          <p:cNvSpPr/>
          <p:nvPr/>
        </p:nvSpPr>
        <p:spPr>
          <a:xfrm>
            <a:off x="2900436" y="3508455"/>
            <a:ext cx="356314" cy="359660"/>
          </a:xfrm>
          <a:prstGeom prst="roundRect">
            <a:avLst>
              <a:gd name="adj" fmla="val 10417"/>
            </a:avLst>
          </a:prstGeom>
          <a:solidFill>
            <a:srgbClr val="37D100">
              <a:alpha val="45000"/>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Roman" panose="02000503020000020003" pitchFamily="2" charset="0"/>
            </a:endParaRPr>
          </a:p>
        </p:txBody>
      </p:sp>
      <p:sp>
        <p:nvSpPr>
          <p:cNvPr id="26" name="Rounded Rectangle 25">
            <a:extLst>
              <a:ext uri="{FF2B5EF4-FFF2-40B4-BE49-F238E27FC236}">
                <a16:creationId xmlns:a16="http://schemas.microsoft.com/office/drawing/2014/main" id="{0ABC1D61-FE90-DA4B-94B6-8B277343D7F6}"/>
              </a:ext>
            </a:extLst>
          </p:cNvPr>
          <p:cNvSpPr/>
          <p:nvPr/>
        </p:nvSpPr>
        <p:spPr>
          <a:xfrm>
            <a:off x="3387296" y="3508455"/>
            <a:ext cx="356314" cy="359660"/>
          </a:xfrm>
          <a:prstGeom prst="roundRect">
            <a:avLst>
              <a:gd name="adj" fmla="val 10417"/>
            </a:avLst>
          </a:prstGeom>
          <a:solidFill>
            <a:srgbClr val="FF0000">
              <a:alpha val="33000"/>
            </a:srgb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Avenir Roman" panose="02000503020000020003" pitchFamily="2" charset="0"/>
            </a:endParaRPr>
          </a:p>
        </p:txBody>
      </p:sp>
      <p:sp>
        <p:nvSpPr>
          <p:cNvPr id="27" name="TextBox 26">
            <a:extLst>
              <a:ext uri="{FF2B5EF4-FFF2-40B4-BE49-F238E27FC236}">
                <a16:creationId xmlns:a16="http://schemas.microsoft.com/office/drawing/2014/main" id="{8C3D9969-54FD-3642-AA49-25465C11D117}"/>
              </a:ext>
            </a:extLst>
          </p:cNvPr>
          <p:cNvSpPr txBox="1"/>
          <p:nvPr/>
        </p:nvSpPr>
        <p:spPr>
          <a:xfrm>
            <a:off x="2930035" y="3528460"/>
            <a:ext cx="306494" cy="338554"/>
          </a:xfrm>
          <a:prstGeom prst="rect">
            <a:avLst/>
          </a:prstGeom>
          <a:noFill/>
        </p:spPr>
        <p:txBody>
          <a:bodyPr wrap="none" rtlCol="0">
            <a:spAutoFit/>
          </a:bodyPr>
          <a:lstStyle/>
          <a:p>
            <a:r>
              <a:rPr lang="en-US" sz="1600" dirty="0">
                <a:latin typeface="Avenir Roman" panose="02000503020000020003" pitchFamily="2" charset="0"/>
              </a:rPr>
              <a:t>Y</a:t>
            </a:r>
            <a:endParaRPr lang="en-US" sz="1600" dirty="0"/>
          </a:p>
        </p:txBody>
      </p:sp>
      <p:sp>
        <p:nvSpPr>
          <p:cNvPr id="28" name="Rectangle 27">
            <a:extLst>
              <a:ext uri="{FF2B5EF4-FFF2-40B4-BE49-F238E27FC236}">
                <a16:creationId xmlns:a16="http://schemas.microsoft.com/office/drawing/2014/main" id="{FEB29F02-8E0C-2D4A-A8DF-D466981B3C28}"/>
              </a:ext>
            </a:extLst>
          </p:cNvPr>
          <p:cNvSpPr/>
          <p:nvPr/>
        </p:nvSpPr>
        <p:spPr>
          <a:xfrm>
            <a:off x="3392970" y="3527924"/>
            <a:ext cx="344966" cy="338554"/>
          </a:xfrm>
          <a:prstGeom prst="rect">
            <a:avLst/>
          </a:prstGeom>
        </p:spPr>
        <p:txBody>
          <a:bodyPr wrap="none">
            <a:spAutoFit/>
          </a:bodyPr>
          <a:lstStyle/>
          <a:p>
            <a:r>
              <a:rPr lang="en-US" sz="1600" dirty="0">
                <a:latin typeface="Avenir Roman" panose="02000503020000020003" pitchFamily="2" charset="0"/>
              </a:rPr>
              <a:t>N</a:t>
            </a:r>
            <a:endParaRPr lang="en-US" sz="1600" dirty="0"/>
          </a:p>
        </p:txBody>
      </p:sp>
    </p:spTree>
    <p:extLst>
      <p:ext uri="{BB962C8B-B14F-4D97-AF65-F5344CB8AC3E}">
        <p14:creationId xmlns:p14="http://schemas.microsoft.com/office/powerpoint/2010/main" val="229860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0C84E-63C3-944F-8FD2-75AB807E878A}"/>
              </a:ext>
            </a:extLst>
          </p:cNvPr>
          <p:cNvPicPr>
            <a:picLocks noChangeAspect="1"/>
          </p:cNvPicPr>
          <p:nvPr/>
        </p:nvPicPr>
        <p:blipFill>
          <a:blip r:embed="rId3"/>
          <a:stretch>
            <a:fillRect/>
          </a:stretch>
        </p:blipFill>
        <p:spPr>
          <a:xfrm>
            <a:off x="38796" y="3223536"/>
            <a:ext cx="1295508" cy="850717"/>
          </a:xfrm>
          <a:prstGeom prst="rect">
            <a:avLst/>
          </a:prstGeom>
        </p:spPr>
      </p:pic>
      <p:sp>
        <p:nvSpPr>
          <p:cNvPr id="20" name="Rectangle 19">
            <a:extLst>
              <a:ext uri="{FF2B5EF4-FFF2-40B4-BE49-F238E27FC236}">
                <a16:creationId xmlns:a16="http://schemas.microsoft.com/office/drawing/2014/main" id="{0A801C41-B42D-2745-A345-E8AC25E504EF}"/>
              </a:ext>
            </a:extLst>
          </p:cNvPr>
          <p:cNvSpPr/>
          <p:nvPr/>
        </p:nvSpPr>
        <p:spPr>
          <a:xfrm>
            <a:off x="2250879" y="1594079"/>
            <a:ext cx="4642242" cy="1469357"/>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2" name="Title 1">
            <a:extLst>
              <a:ext uri="{FF2B5EF4-FFF2-40B4-BE49-F238E27FC236}">
                <a16:creationId xmlns:a16="http://schemas.microsoft.com/office/drawing/2014/main" id="{F40176CF-3380-E748-A8A2-2D0A3C127CAD}"/>
              </a:ext>
            </a:extLst>
          </p:cNvPr>
          <p:cNvSpPr>
            <a:spLocks noGrp="1"/>
          </p:cNvSpPr>
          <p:nvPr>
            <p:ph type="title"/>
          </p:nvPr>
        </p:nvSpPr>
        <p:spPr>
          <a:xfrm>
            <a:off x="628650" y="365126"/>
            <a:ext cx="7886700" cy="1325563"/>
          </a:xfrm>
        </p:spPr>
        <p:txBody>
          <a:bodyPr/>
          <a:lstStyle/>
          <a:p>
            <a:r>
              <a:rPr lang="en-US" sz="3200" dirty="0"/>
              <a:t>Explanations Encode Labeling Heuristics</a:t>
            </a:r>
          </a:p>
        </p:txBody>
      </p:sp>
      <p:sp>
        <p:nvSpPr>
          <p:cNvPr id="4" name="Slide Number Placeholder 3">
            <a:extLst>
              <a:ext uri="{FF2B5EF4-FFF2-40B4-BE49-F238E27FC236}">
                <a16:creationId xmlns:a16="http://schemas.microsoft.com/office/drawing/2014/main" id="{999007DD-5AC7-AF4F-9D05-6E69A76B37E6}"/>
              </a:ext>
            </a:extLst>
          </p:cNvPr>
          <p:cNvSpPr>
            <a:spLocks noGrp="1"/>
          </p:cNvSpPr>
          <p:nvPr>
            <p:ph type="sldNum" sz="quarter" idx="12"/>
          </p:nvPr>
        </p:nvSpPr>
        <p:spPr/>
        <p:txBody>
          <a:bodyPr/>
          <a:lstStyle/>
          <a:p>
            <a:fld id="{50ED7F7D-0BF7-DF49-A005-0374284B4A14}" type="slidenum">
              <a:rPr lang="en-US" smtClean="0"/>
              <a:pPr/>
              <a:t>5</a:t>
            </a:fld>
            <a:endParaRPr lang="en-US" dirty="0"/>
          </a:p>
        </p:txBody>
      </p:sp>
      <p:sp>
        <p:nvSpPr>
          <p:cNvPr id="13" name="Rectangle 12">
            <a:extLst>
              <a:ext uri="{FF2B5EF4-FFF2-40B4-BE49-F238E27FC236}">
                <a16:creationId xmlns:a16="http://schemas.microsoft.com/office/drawing/2014/main" id="{2B1CE21F-BB8D-C74E-AE47-C0AD1E4A817F}"/>
              </a:ext>
            </a:extLst>
          </p:cNvPr>
          <p:cNvSpPr/>
          <p:nvPr/>
        </p:nvSpPr>
        <p:spPr>
          <a:xfrm>
            <a:off x="2272404" y="1616961"/>
            <a:ext cx="1327608" cy="338554"/>
          </a:xfrm>
          <a:prstGeom prst="rect">
            <a:avLst/>
          </a:prstGeom>
        </p:spPr>
        <p:txBody>
          <a:bodyPr wrap="none">
            <a:spAutoFit/>
          </a:bodyPr>
          <a:lstStyle/>
          <a:p>
            <a:pPr algn="ctr"/>
            <a:r>
              <a:rPr lang="en-US" sz="1600" b="1" dirty="0">
                <a:latin typeface="Avenir Black" charset="0"/>
                <a:ea typeface="Avenir Black" charset="0"/>
                <a:cs typeface="Avenir Black" charset="0"/>
              </a:rPr>
              <a:t>Explanation</a:t>
            </a:r>
          </a:p>
        </p:txBody>
      </p:sp>
      <p:sp>
        <p:nvSpPr>
          <p:cNvPr id="14" name="Rectangle 13">
            <a:extLst>
              <a:ext uri="{FF2B5EF4-FFF2-40B4-BE49-F238E27FC236}">
                <a16:creationId xmlns:a16="http://schemas.microsoft.com/office/drawing/2014/main" id="{7AAC9B70-513A-9449-B6FB-84E612026340}"/>
              </a:ext>
            </a:extLst>
          </p:cNvPr>
          <p:cNvSpPr/>
          <p:nvPr/>
        </p:nvSpPr>
        <p:spPr>
          <a:xfrm>
            <a:off x="2662423" y="2344572"/>
            <a:ext cx="3803689" cy="523220"/>
          </a:xfrm>
          <a:prstGeom prst="rect">
            <a:avLst/>
          </a:prstGeom>
        </p:spPr>
        <p:txBody>
          <a:bodyPr wrap="square">
            <a:spAutoFit/>
          </a:bodyPr>
          <a:lstStyle/>
          <a:p>
            <a:r>
              <a:rPr lang="en-US" sz="1400" dirty="0">
                <a:latin typeface="Avenir Light" charset="0"/>
                <a:ea typeface="Avenir Light" charset="0"/>
                <a:cs typeface="Avenir Light" charset="0"/>
              </a:rPr>
              <a:t>Because the words “</a:t>
            </a:r>
            <a:r>
              <a:rPr lang="en-US" sz="1400" b="1" dirty="0">
                <a:solidFill>
                  <a:srgbClr val="7030A0"/>
                </a:solidFill>
                <a:latin typeface="Avenir Light" charset="0"/>
                <a:ea typeface="Avenir Light" charset="0"/>
                <a:cs typeface="Avenir Light" charset="0"/>
              </a:rPr>
              <a:t>his wife</a:t>
            </a:r>
            <a:r>
              <a:rPr lang="en-US" sz="1400" dirty="0">
                <a:latin typeface="Avenir Light" charset="0"/>
                <a:ea typeface="Avenir Light" charset="0"/>
                <a:cs typeface="Avenir Light" charset="0"/>
              </a:rPr>
              <a:t>” are right before </a:t>
            </a:r>
          </a:p>
          <a:p>
            <a:r>
              <a:rPr lang="en-US" sz="1400" b="1" dirty="0">
                <a:solidFill>
                  <a:schemeClr val="accent2"/>
                </a:solidFill>
                <a:latin typeface="Avenir Light" charset="0"/>
                <a:ea typeface="Avenir Light" charset="0"/>
                <a:cs typeface="Avenir Light" charset="0"/>
              </a:rPr>
              <a:t>person 2</a:t>
            </a:r>
            <a:r>
              <a:rPr lang="en-US" sz="1400" dirty="0">
                <a:latin typeface="Avenir Light" charset="0"/>
                <a:ea typeface="Avenir Light" charset="0"/>
                <a:cs typeface="Avenir Light" charset="0"/>
              </a:rPr>
              <a:t>.</a:t>
            </a:r>
          </a:p>
        </p:txBody>
      </p:sp>
      <p:sp>
        <p:nvSpPr>
          <p:cNvPr id="15" name="Rectangle 14">
            <a:extLst>
              <a:ext uri="{FF2B5EF4-FFF2-40B4-BE49-F238E27FC236}">
                <a16:creationId xmlns:a16="http://schemas.microsoft.com/office/drawing/2014/main" id="{24801E03-395A-6540-AEF8-57C45AFCF699}"/>
              </a:ext>
            </a:extLst>
          </p:cNvPr>
          <p:cNvSpPr/>
          <p:nvPr/>
        </p:nvSpPr>
        <p:spPr>
          <a:xfrm>
            <a:off x="2426916" y="1961840"/>
            <a:ext cx="2115648" cy="276999"/>
          </a:xfrm>
          <a:prstGeom prst="rect">
            <a:avLst/>
          </a:prstGeom>
        </p:spPr>
        <p:txBody>
          <a:bodyPr wrap="square">
            <a:spAutoFit/>
          </a:bodyPr>
          <a:lstStyle/>
          <a:p>
            <a:r>
              <a:rPr lang="en-US" sz="1200" dirty="0">
                <a:latin typeface="Avenir Light" charset="0"/>
                <a:ea typeface="Avenir Light" charset="0"/>
                <a:cs typeface="Avenir Light" charset="0"/>
              </a:rPr>
              <a:t>Why did you label </a:t>
            </a:r>
            <a:r>
              <a:rPr lang="en-US" sz="1200" b="1" dirty="0">
                <a:solidFill>
                  <a:srgbClr val="00B050"/>
                </a:solidFill>
                <a:latin typeface="Avenir Light" charset="0"/>
                <a:ea typeface="Avenir Light" charset="0"/>
                <a:cs typeface="Avenir Light" charset="0"/>
              </a:rPr>
              <a:t>True</a:t>
            </a:r>
            <a:r>
              <a:rPr lang="en-US" sz="1200" dirty="0">
                <a:latin typeface="Avenir Light" charset="0"/>
                <a:ea typeface="Avenir Light" charset="0"/>
                <a:cs typeface="Avenir Light" charset="0"/>
              </a:rPr>
              <a:t>?</a:t>
            </a:r>
          </a:p>
        </p:txBody>
      </p:sp>
      <p:sp>
        <p:nvSpPr>
          <p:cNvPr id="16" name="Rectangle 15">
            <a:extLst>
              <a:ext uri="{FF2B5EF4-FFF2-40B4-BE49-F238E27FC236}">
                <a16:creationId xmlns:a16="http://schemas.microsoft.com/office/drawing/2014/main" id="{7D825CF0-4749-7C46-BFFA-F11ED8B5C5CF}"/>
              </a:ext>
            </a:extLst>
          </p:cNvPr>
          <p:cNvSpPr/>
          <p:nvPr/>
        </p:nvSpPr>
        <p:spPr>
          <a:xfrm>
            <a:off x="2629768" y="2284067"/>
            <a:ext cx="3922693" cy="644230"/>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venir Light" charset="0"/>
              <a:ea typeface="Avenir Light" charset="0"/>
              <a:cs typeface="Avenir Light" charset="0"/>
            </a:endParaRPr>
          </a:p>
        </p:txBody>
      </p:sp>
      <p:sp>
        <p:nvSpPr>
          <p:cNvPr id="31" name="Right Arrow 30">
            <a:extLst>
              <a:ext uri="{FF2B5EF4-FFF2-40B4-BE49-F238E27FC236}">
                <a16:creationId xmlns:a16="http://schemas.microsoft.com/office/drawing/2014/main" id="{CFCF291C-4984-0345-9444-5CBBDF43F188}"/>
              </a:ext>
            </a:extLst>
          </p:cNvPr>
          <p:cNvSpPr/>
          <p:nvPr/>
        </p:nvSpPr>
        <p:spPr>
          <a:xfrm rot="5400000">
            <a:off x="4355919" y="3474786"/>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29" name="Rectangle 28">
            <a:extLst>
              <a:ext uri="{FF2B5EF4-FFF2-40B4-BE49-F238E27FC236}">
                <a16:creationId xmlns:a16="http://schemas.microsoft.com/office/drawing/2014/main" id="{2F59BFDC-E116-0B4C-848D-0D7B37D988B5}"/>
              </a:ext>
            </a:extLst>
          </p:cNvPr>
          <p:cNvSpPr/>
          <p:nvPr/>
        </p:nvSpPr>
        <p:spPr>
          <a:xfrm>
            <a:off x="1126692" y="4430931"/>
            <a:ext cx="7167347" cy="338554"/>
          </a:xfrm>
          <a:prstGeom prst="rect">
            <a:avLst/>
          </a:prstGeom>
        </p:spPr>
        <p:txBody>
          <a:bodyPr wrap="none">
            <a:spAutoFit/>
          </a:bodyPr>
          <a:lstStyle/>
          <a:p>
            <a:r>
              <a:rPr lang="en-US" sz="1600" dirty="0">
                <a:solidFill>
                  <a:schemeClr val="tx1"/>
                </a:solidFill>
                <a:latin typeface="Avenir Next" charset="0"/>
                <a:ea typeface="Avenir Next" charset="0"/>
                <a:cs typeface="Avenir Next" charset="0"/>
              </a:rPr>
              <a:t>“</a:t>
            </a:r>
            <a:r>
              <a:rPr lang="en-US" sz="1600" dirty="0">
                <a:solidFill>
                  <a:srgbClr val="0070C0"/>
                </a:solidFill>
                <a:latin typeface="Avenir Next" charset="0"/>
                <a:ea typeface="Avenir Next" charset="0"/>
                <a:cs typeface="Avenir Next" charset="0"/>
              </a:rPr>
              <a:t>Barack</a:t>
            </a:r>
            <a:r>
              <a:rPr lang="en-US" sz="1600" dirty="0">
                <a:solidFill>
                  <a:schemeClr val="tx1"/>
                </a:solidFill>
                <a:latin typeface="Avenir Next" charset="0"/>
                <a:ea typeface="Avenir Next" charset="0"/>
                <a:cs typeface="Avenir Next" charset="0"/>
              </a:rPr>
              <a:t> batted back tears as he thanked </a:t>
            </a:r>
            <a:r>
              <a:rPr lang="en-US" sz="1600" b="1" dirty="0">
                <a:solidFill>
                  <a:srgbClr val="7030A0"/>
                </a:solidFill>
                <a:latin typeface="Avenir Next" charset="0"/>
                <a:ea typeface="Avenir Next" charset="0"/>
                <a:cs typeface="Avenir Next" charset="0"/>
              </a:rPr>
              <a:t>his wife</a:t>
            </a:r>
            <a:r>
              <a:rPr lang="en-US" sz="1600" dirty="0">
                <a:solidFill>
                  <a:schemeClr val="tx1"/>
                </a:solidFill>
                <a:latin typeface="Avenir Next" charset="0"/>
                <a:ea typeface="Avenir Next" charset="0"/>
                <a:cs typeface="Avenir Next" charset="0"/>
              </a:rPr>
              <a:t>,</a:t>
            </a:r>
            <a:r>
              <a:rPr lang="en-US" sz="1600" dirty="0">
                <a:solidFill>
                  <a:srgbClr val="0000FF"/>
                </a:solidFill>
                <a:latin typeface="Avenir Next" charset="0"/>
                <a:ea typeface="Avenir Next" charset="0"/>
                <a:cs typeface="Avenir Next" charset="0"/>
              </a:rPr>
              <a:t> </a:t>
            </a:r>
            <a:r>
              <a:rPr lang="en-US" sz="1600" dirty="0">
                <a:solidFill>
                  <a:schemeClr val="accent2"/>
                </a:solidFill>
                <a:latin typeface="Avenir Next" charset="0"/>
                <a:ea typeface="Avenir Next" charset="0"/>
                <a:cs typeface="Avenir Next" charset="0"/>
              </a:rPr>
              <a:t>Michelle</a:t>
            </a:r>
            <a:r>
              <a:rPr lang="en-US" sz="1600" dirty="0">
                <a:solidFill>
                  <a:schemeClr val="tx1"/>
                </a:solidFill>
                <a:latin typeface="Avenir Next" charset="0"/>
                <a:ea typeface="Avenir Next" charset="0"/>
                <a:cs typeface="Avenir Next" charset="0"/>
              </a:rPr>
              <a:t>, for all her help.”</a:t>
            </a:r>
            <a:endParaRPr lang="en-US" sz="1600" dirty="0">
              <a:latin typeface="Avenir Next" charset="0"/>
              <a:ea typeface="Avenir Next" charset="0"/>
              <a:cs typeface="Avenir Next" charset="0"/>
            </a:endParaRPr>
          </a:p>
        </p:txBody>
      </p:sp>
      <p:sp>
        <p:nvSpPr>
          <p:cNvPr id="32" name="Rectangle 31">
            <a:extLst>
              <a:ext uri="{FF2B5EF4-FFF2-40B4-BE49-F238E27FC236}">
                <a16:creationId xmlns:a16="http://schemas.microsoft.com/office/drawing/2014/main" id="{92004C8D-32CB-8C48-9C21-8FEE9E4DF805}"/>
              </a:ext>
            </a:extLst>
          </p:cNvPr>
          <p:cNvSpPr/>
          <p:nvPr/>
        </p:nvSpPr>
        <p:spPr>
          <a:xfrm>
            <a:off x="1126692" y="4822314"/>
            <a:ext cx="7345281" cy="338554"/>
          </a:xfrm>
          <a:prstGeom prst="rect">
            <a:avLst/>
          </a:prstGeom>
        </p:spPr>
        <p:txBody>
          <a:bodyPr wrap="none">
            <a:spAutoFit/>
          </a:bodyPr>
          <a:lstStyle/>
          <a:p>
            <a:r>
              <a:rPr lang="en-US" sz="1600" dirty="0">
                <a:solidFill>
                  <a:schemeClr val="tx1"/>
                </a:solidFill>
                <a:latin typeface="Avenir Next" charset="0"/>
                <a:ea typeface="Avenir Next" charset="0"/>
                <a:cs typeface="Avenir Next" charset="0"/>
              </a:rPr>
              <a:t>“Both</a:t>
            </a:r>
            <a:r>
              <a:rPr lang="en-US" sz="1600" dirty="0">
                <a:solidFill>
                  <a:srgbClr val="0070C0"/>
                </a:solidFill>
                <a:latin typeface="Avenir Next" charset="0"/>
                <a:ea typeface="Avenir Next" charset="0"/>
                <a:cs typeface="Avenir Next" charset="0"/>
              </a:rPr>
              <a:t> Bill </a:t>
            </a:r>
            <a:r>
              <a:rPr lang="en-US" sz="1600" dirty="0">
                <a:solidFill>
                  <a:schemeClr val="tx1"/>
                </a:solidFill>
                <a:latin typeface="Avenir Next" charset="0"/>
                <a:ea typeface="Avenir Next" charset="0"/>
                <a:cs typeface="Avenir Next" charset="0"/>
              </a:rPr>
              <a:t>and </a:t>
            </a:r>
            <a:r>
              <a:rPr lang="en-US" sz="1600" b="1" dirty="0">
                <a:solidFill>
                  <a:srgbClr val="7030A0"/>
                </a:solidFill>
                <a:latin typeface="Avenir Next" charset="0"/>
                <a:ea typeface="Avenir Next" charset="0"/>
                <a:cs typeface="Avenir Next" charset="0"/>
              </a:rPr>
              <a:t>his wife </a:t>
            </a:r>
            <a:r>
              <a:rPr lang="en-US" sz="1600" dirty="0">
                <a:solidFill>
                  <a:schemeClr val="accent2"/>
                </a:solidFill>
                <a:latin typeface="Avenir Next" charset="0"/>
                <a:ea typeface="Avenir Next" charset="0"/>
                <a:cs typeface="Avenir Next" charset="0"/>
              </a:rPr>
              <a:t>Hillary</a:t>
            </a:r>
            <a:r>
              <a:rPr lang="en-US" sz="1600" dirty="0">
                <a:solidFill>
                  <a:srgbClr val="FF0000"/>
                </a:solidFill>
                <a:latin typeface="Avenir Next" charset="0"/>
                <a:ea typeface="Avenir Next" charset="0"/>
                <a:cs typeface="Avenir Next" charset="0"/>
              </a:rPr>
              <a:t> </a:t>
            </a:r>
            <a:r>
              <a:rPr lang="en-US" sz="1600" dirty="0">
                <a:latin typeface="Avenir Next" charset="0"/>
                <a:ea typeface="Avenir Next" charset="0"/>
                <a:cs typeface="Avenir Next" charset="0"/>
              </a:rPr>
              <a:t>smiled and waved at reporters as they rode by.”</a:t>
            </a:r>
          </a:p>
        </p:txBody>
      </p:sp>
      <p:sp>
        <p:nvSpPr>
          <p:cNvPr id="33" name="Rectangle 32">
            <a:extLst>
              <a:ext uri="{FF2B5EF4-FFF2-40B4-BE49-F238E27FC236}">
                <a16:creationId xmlns:a16="http://schemas.microsoft.com/office/drawing/2014/main" id="{C7D9718C-D0F3-E74A-837A-782254AEB272}"/>
              </a:ext>
            </a:extLst>
          </p:cNvPr>
          <p:cNvSpPr/>
          <p:nvPr/>
        </p:nvSpPr>
        <p:spPr>
          <a:xfrm>
            <a:off x="1126692" y="5217107"/>
            <a:ext cx="7106433" cy="338554"/>
          </a:xfrm>
          <a:prstGeom prst="rect">
            <a:avLst/>
          </a:prstGeom>
        </p:spPr>
        <p:txBody>
          <a:bodyPr wrap="none">
            <a:spAutoFit/>
          </a:bodyPr>
          <a:lstStyle/>
          <a:p>
            <a:r>
              <a:rPr lang="en-US" sz="1600" dirty="0">
                <a:solidFill>
                  <a:schemeClr val="tx1"/>
                </a:solidFill>
                <a:latin typeface="Avenir Next" charset="0"/>
                <a:ea typeface="Avenir Next" charset="0"/>
                <a:cs typeface="Avenir Next" charset="0"/>
              </a:rPr>
              <a:t>“</a:t>
            </a:r>
            <a:r>
              <a:rPr lang="en-US" sz="1600" dirty="0">
                <a:solidFill>
                  <a:srgbClr val="0070C0"/>
                </a:solidFill>
                <a:latin typeface="Avenir Next" charset="0"/>
                <a:ea typeface="Avenir Next" charset="0"/>
                <a:cs typeface="Avenir Next" charset="0"/>
              </a:rPr>
              <a:t>George</a:t>
            </a:r>
            <a:r>
              <a:rPr lang="en-US" sz="1600" dirty="0">
                <a:solidFill>
                  <a:srgbClr val="0000FF"/>
                </a:solidFill>
                <a:latin typeface="Avenir Next" charset="0"/>
                <a:ea typeface="Avenir Next" charset="0"/>
                <a:cs typeface="Avenir Next" charset="0"/>
              </a:rPr>
              <a:t> </a:t>
            </a:r>
            <a:r>
              <a:rPr lang="en-US" sz="1600" dirty="0">
                <a:solidFill>
                  <a:schemeClr val="tx1"/>
                </a:solidFill>
                <a:latin typeface="Avenir Next" charset="0"/>
                <a:ea typeface="Avenir Next" charset="0"/>
                <a:cs typeface="Avenir Next" charset="0"/>
              </a:rPr>
              <a:t>attended the event with </a:t>
            </a:r>
            <a:r>
              <a:rPr lang="en-US" sz="1600" b="1" dirty="0">
                <a:solidFill>
                  <a:srgbClr val="7030A0"/>
                </a:solidFill>
                <a:latin typeface="Avenir Next" charset="0"/>
                <a:ea typeface="Avenir Next" charset="0"/>
                <a:cs typeface="Avenir Next" charset="0"/>
              </a:rPr>
              <a:t>his wife</a:t>
            </a:r>
            <a:r>
              <a:rPr lang="en-US" sz="1600" dirty="0">
                <a:solidFill>
                  <a:schemeClr val="tx1"/>
                </a:solidFill>
                <a:latin typeface="Avenir Next" charset="0"/>
                <a:ea typeface="Avenir Next" charset="0"/>
                <a:cs typeface="Avenir Next" charset="0"/>
              </a:rPr>
              <a:t>, </a:t>
            </a:r>
            <a:r>
              <a:rPr lang="en-US" sz="1600" dirty="0">
                <a:solidFill>
                  <a:schemeClr val="accent2"/>
                </a:solidFill>
                <a:latin typeface="Avenir Next" charset="0"/>
                <a:ea typeface="Avenir Next" charset="0"/>
                <a:cs typeface="Avenir Next" charset="0"/>
              </a:rPr>
              <a:t>Laura</a:t>
            </a:r>
            <a:r>
              <a:rPr lang="en-US" sz="1600" dirty="0">
                <a:solidFill>
                  <a:schemeClr val="tx1"/>
                </a:solidFill>
                <a:latin typeface="Avenir Next" charset="0"/>
                <a:ea typeface="Avenir Next" charset="0"/>
                <a:cs typeface="Avenir Next" charset="0"/>
              </a:rPr>
              <a:t>, and their two daughters.”</a:t>
            </a:r>
          </a:p>
        </p:txBody>
      </p:sp>
      <p:sp>
        <p:nvSpPr>
          <p:cNvPr id="6" name="Rectangle 5">
            <a:extLst>
              <a:ext uri="{FF2B5EF4-FFF2-40B4-BE49-F238E27FC236}">
                <a16:creationId xmlns:a16="http://schemas.microsoft.com/office/drawing/2014/main" id="{D2F4E406-6328-BA41-AC55-9CC16BEF28F9}"/>
              </a:ext>
            </a:extLst>
          </p:cNvPr>
          <p:cNvSpPr/>
          <p:nvPr/>
        </p:nvSpPr>
        <p:spPr>
          <a:xfrm>
            <a:off x="320460" y="4400153"/>
            <a:ext cx="629916" cy="369332"/>
          </a:xfrm>
          <a:prstGeom prst="rect">
            <a:avLst/>
          </a:prstGeom>
        </p:spPr>
        <p:txBody>
          <a:bodyPr wrap="none">
            <a:spAutoFit/>
          </a:bodyPr>
          <a:lstStyle/>
          <a:p>
            <a:r>
              <a:rPr lang="en-US" b="1" dirty="0">
                <a:solidFill>
                  <a:srgbClr val="00B050"/>
                </a:solidFill>
                <a:latin typeface="Avenir Light" charset="0"/>
                <a:ea typeface="Avenir Light" charset="0"/>
                <a:cs typeface="Avenir Light" charset="0"/>
              </a:rPr>
              <a:t>True</a:t>
            </a:r>
            <a:endParaRPr lang="en-US" dirty="0"/>
          </a:p>
        </p:txBody>
      </p:sp>
      <p:sp>
        <p:nvSpPr>
          <p:cNvPr id="37" name="Rectangle 36">
            <a:extLst>
              <a:ext uri="{FF2B5EF4-FFF2-40B4-BE49-F238E27FC236}">
                <a16:creationId xmlns:a16="http://schemas.microsoft.com/office/drawing/2014/main" id="{C883927D-B772-3C47-9ECE-8D1E5B9B0BC5}"/>
              </a:ext>
            </a:extLst>
          </p:cNvPr>
          <p:cNvSpPr/>
          <p:nvPr/>
        </p:nvSpPr>
        <p:spPr>
          <a:xfrm>
            <a:off x="320460" y="4791536"/>
            <a:ext cx="629916" cy="369332"/>
          </a:xfrm>
          <a:prstGeom prst="rect">
            <a:avLst/>
          </a:prstGeom>
        </p:spPr>
        <p:txBody>
          <a:bodyPr wrap="none">
            <a:spAutoFit/>
          </a:bodyPr>
          <a:lstStyle/>
          <a:p>
            <a:r>
              <a:rPr lang="en-US" b="1" dirty="0">
                <a:solidFill>
                  <a:srgbClr val="00B050"/>
                </a:solidFill>
                <a:latin typeface="Avenir Light" charset="0"/>
                <a:ea typeface="Avenir Light" charset="0"/>
                <a:cs typeface="Avenir Light" charset="0"/>
              </a:rPr>
              <a:t>True</a:t>
            </a:r>
            <a:endParaRPr lang="en-US" dirty="0"/>
          </a:p>
        </p:txBody>
      </p:sp>
      <p:sp>
        <p:nvSpPr>
          <p:cNvPr id="38" name="Rectangle 37">
            <a:extLst>
              <a:ext uri="{FF2B5EF4-FFF2-40B4-BE49-F238E27FC236}">
                <a16:creationId xmlns:a16="http://schemas.microsoft.com/office/drawing/2014/main" id="{1C6C95D8-3997-544F-A2B5-10189E67E7EA}"/>
              </a:ext>
            </a:extLst>
          </p:cNvPr>
          <p:cNvSpPr/>
          <p:nvPr/>
        </p:nvSpPr>
        <p:spPr>
          <a:xfrm>
            <a:off x="320460" y="5182919"/>
            <a:ext cx="629916" cy="369332"/>
          </a:xfrm>
          <a:prstGeom prst="rect">
            <a:avLst/>
          </a:prstGeom>
        </p:spPr>
        <p:txBody>
          <a:bodyPr wrap="none">
            <a:spAutoFit/>
          </a:bodyPr>
          <a:lstStyle/>
          <a:p>
            <a:r>
              <a:rPr lang="en-US" b="1" dirty="0">
                <a:solidFill>
                  <a:srgbClr val="00B050"/>
                </a:solidFill>
                <a:latin typeface="Avenir Light" charset="0"/>
                <a:ea typeface="Avenir Light" charset="0"/>
                <a:cs typeface="Avenir Light" charset="0"/>
              </a:rPr>
              <a:t>True</a:t>
            </a:r>
            <a:endParaRPr lang="en-US" dirty="0"/>
          </a:p>
        </p:txBody>
      </p:sp>
      <p:sp>
        <p:nvSpPr>
          <p:cNvPr id="39" name="Rectangle 38">
            <a:extLst>
              <a:ext uri="{FF2B5EF4-FFF2-40B4-BE49-F238E27FC236}">
                <a16:creationId xmlns:a16="http://schemas.microsoft.com/office/drawing/2014/main" id="{F300252A-F6F9-5148-B04D-75F1417A0DAC}"/>
              </a:ext>
            </a:extLst>
          </p:cNvPr>
          <p:cNvSpPr/>
          <p:nvPr/>
        </p:nvSpPr>
        <p:spPr>
          <a:xfrm>
            <a:off x="313692" y="3974082"/>
            <a:ext cx="745717" cy="369332"/>
          </a:xfrm>
          <a:prstGeom prst="rect">
            <a:avLst/>
          </a:prstGeom>
        </p:spPr>
        <p:txBody>
          <a:bodyPr wrap="none">
            <a:spAutoFit/>
          </a:bodyPr>
          <a:lstStyle/>
          <a:p>
            <a:r>
              <a:rPr lang="en-US" b="1" dirty="0">
                <a:latin typeface="Avenir Light" charset="0"/>
                <a:ea typeface="Avenir Light" charset="0"/>
                <a:cs typeface="Avenir Light" charset="0"/>
              </a:rPr>
              <a:t>Label</a:t>
            </a:r>
            <a:endParaRPr lang="en-US" dirty="0"/>
          </a:p>
        </p:txBody>
      </p:sp>
      <p:sp>
        <p:nvSpPr>
          <p:cNvPr id="40" name="Rectangle 39">
            <a:extLst>
              <a:ext uri="{FF2B5EF4-FFF2-40B4-BE49-F238E27FC236}">
                <a16:creationId xmlns:a16="http://schemas.microsoft.com/office/drawing/2014/main" id="{3F67A4C4-541C-9941-8F0E-20C513E2A863}"/>
              </a:ext>
            </a:extLst>
          </p:cNvPr>
          <p:cNvSpPr/>
          <p:nvPr/>
        </p:nvSpPr>
        <p:spPr>
          <a:xfrm>
            <a:off x="1162668" y="3977890"/>
            <a:ext cx="1075936" cy="369332"/>
          </a:xfrm>
          <a:prstGeom prst="rect">
            <a:avLst/>
          </a:prstGeom>
        </p:spPr>
        <p:txBody>
          <a:bodyPr wrap="none">
            <a:spAutoFit/>
          </a:bodyPr>
          <a:lstStyle/>
          <a:p>
            <a:r>
              <a:rPr lang="en-US" b="1" dirty="0">
                <a:latin typeface="Avenir Light" charset="0"/>
                <a:ea typeface="Avenir Light" charset="0"/>
                <a:cs typeface="Avenir Light" charset="0"/>
              </a:rPr>
              <a:t>Example</a:t>
            </a:r>
            <a:endParaRPr lang="en-US" dirty="0"/>
          </a:p>
        </p:txBody>
      </p:sp>
      <p:sp>
        <p:nvSpPr>
          <p:cNvPr id="41" name="TextBox 40">
            <a:extLst>
              <a:ext uri="{FF2B5EF4-FFF2-40B4-BE49-F238E27FC236}">
                <a16:creationId xmlns:a16="http://schemas.microsoft.com/office/drawing/2014/main" id="{267AFD8A-243F-9F4A-89E4-551644AB8F3A}"/>
              </a:ext>
            </a:extLst>
          </p:cNvPr>
          <p:cNvSpPr txBox="1"/>
          <p:nvPr/>
        </p:nvSpPr>
        <p:spPr>
          <a:xfrm>
            <a:off x="260553" y="5911137"/>
            <a:ext cx="8619621" cy="584775"/>
          </a:xfrm>
          <a:prstGeom prst="rect">
            <a:avLst/>
          </a:prstGeom>
          <a:solidFill>
            <a:schemeClr val="accent4">
              <a:lumMod val="20000"/>
              <a:lumOff val="80000"/>
            </a:schemeClr>
          </a:solidFill>
        </p:spPr>
        <p:txBody>
          <a:bodyPr wrap="square" rtlCol="0">
            <a:spAutoFit/>
          </a:bodyPr>
          <a:lstStyle/>
          <a:p>
            <a:r>
              <a:rPr lang="en-US" sz="1600" b="1" dirty="0">
                <a:latin typeface="Helvetica" pitchFamily="2" charset="0"/>
              </a:rPr>
              <a:t>Big Idea</a:t>
            </a:r>
            <a:r>
              <a:rPr lang="en-US" sz="1600" dirty="0">
                <a:latin typeface="Helvetica" pitchFamily="2" charset="0"/>
              </a:rPr>
              <a:t>: Instead of collecting labels, collect labeling heuristics (in the form of explanations) that can be used to label more examples for free.</a:t>
            </a:r>
          </a:p>
        </p:txBody>
      </p:sp>
      <p:sp>
        <p:nvSpPr>
          <p:cNvPr id="19" name="Rectangle 18">
            <a:extLst>
              <a:ext uri="{FF2B5EF4-FFF2-40B4-BE49-F238E27FC236}">
                <a16:creationId xmlns:a16="http://schemas.microsoft.com/office/drawing/2014/main" id="{9FEFF35F-848F-E64A-ACB2-ACEED0A2C47B}"/>
              </a:ext>
            </a:extLst>
          </p:cNvPr>
          <p:cNvSpPr/>
          <p:nvPr/>
        </p:nvSpPr>
        <p:spPr>
          <a:xfrm>
            <a:off x="2901324" y="6938718"/>
            <a:ext cx="3136051" cy="369332"/>
          </a:xfrm>
          <a:prstGeom prst="rect">
            <a:avLst/>
          </a:prstGeom>
        </p:spPr>
        <p:txBody>
          <a:bodyPr wrap="none">
            <a:spAutoFit/>
          </a:bodyPr>
          <a:lstStyle/>
          <a:p>
            <a:r>
              <a:rPr lang="en-US" b="1" dirty="0">
                <a:latin typeface="Avenir Light" charset="0"/>
                <a:ea typeface="Avenir Light" charset="0"/>
                <a:cs typeface="Avenir Light" charset="0"/>
              </a:rPr>
              <a:t>1 Explanation = Many Labels</a:t>
            </a:r>
            <a:endParaRPr lang="en-US" dirty="0"/>
          </a:p>
        </p:txBody>
      </p:sp>
    </p:spTree>
    <p:extLst>
      <p:ext uri="{BB962C8B-B14F-4D97-AF65-F5344CB8AC3E}">
        <p14:creationId xmlns:p14="http://schemas.microsoft.com/office/powerpoint/2010/main" val="248895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ECD5D5-DC76-0441-93E5-C31E62416B50}"/>
              </a:ext>
            </a:extLst>
          </p:cNvPr>
          <p:cNvSpPr>
            <a:spLocks noGrp="1"/>
          </p:cNvSpPr>
          <p:nvPr>
            <p:ph idx="1"/>
          </p:nvPr>
        </p:nvSpPr>
        <p:spPr>
          <a:xfrm>
            <a:off x="628650" y="3522689"/>
            <a:ext cx="7886700" cy="1238722"/>
          </a:xfrm>
        </p:spPr>
        <p:txBody>
          <a:bodyPr/>
          <a:lstStyle/>
          <a:p>
            <a:pPr marL="0" indent="0" algn="ctr">
              <a:buNone/>
            </a:pPr>
            <a:r>
              <a:rPr lang="en-US" dirty="0"/>
              <a:t>A framework for generating large training sets from natural language explanations and unlabeled data</a:t>
            </a:r>
          </a:p>
        </p:txBody>
      </p:sp>
      <p:sp>
        <p:nvSpPr>
          <p:cNvPr id="4" name="Slide Number Placeholder 3">
            <a:extLst>
              <a:ext uri="{FF2B5EF4-FFF2-40B4-BE49-F238E27FC236}">
                <a16:creationId xmlns:a16="http://schemas.microsoft.com/office/drawing/2014/main" id="{0E059400-4AF6-1344-840E-7F8153551924}"/>
              </a:ext>
            </a:extLst>
          </p:cNvPr>
          <p:cNvSpPr>
            <a:spLocks noGrp="1"/>
          </p:cNvSpPr>
          <p:nvPr>
            <p:ph type="sldNum" sz="quarter" idx="12"/>
          </p:nvPr>
        </p:nvSpPr>
        <p:spPr/>
        <p:txBody>
          <a:bodyPr/>
          <a:lstStyle/>
          <a:p>
            <a:fld id="{50ED7F7D-0BF7-DF49-A005-0374284B4A14}" type="slidenum">
              <a:rPr lang="en-US" smtClean="0"/>
              <a:pPr/>
              <a:t>6</a:t>
            </a:fld>
            <a:endParaRPr lang="en-US" dirty="0"/>
          </a:p>
        </p:txBody>
      </p:sp>
      <p:pic>
        <p:nvPicPr>
          <p:cNvPr id="5" name="Picture 4">
            <a:extLst>
              <a:ext uri="{FF2B5EF4-FFF2-40B4-BE49-F238E27FC236}">
                <a16:creationId xmlns:a16="http://schemas.microsoft.com/office/drawing/2014/main" id="{560A13EF-2D81-0841-8C06-D01A8FE0FECB}"/>
              </a:ext>
            </a:extLst>
          </p:cNvPr>
          <p:cNvPicPr>
            <a:picLocks noChangeAspect="1"/>
          </p:cNvPicPr>
          <p:nvPr/>
        </p:nvPicPr>
        <p:blipFill>
          <a:blip r:embed="rId3"/>
          <a:stretch>
            <a:fillRect/>
          </a:stretch>
        </p:blipFill>
        <p:spPr>
          <a:xfrm>
            <a:off x="4036801" y="1113383"/>
            <a:ext cx="1240371" cy="1858106"/>
          </a:xfrm>
          <a:prstGeom prst="rect">
            <a:avLst/>
          </a:prstGeom>
        </p:spPr>
      </p:pic>
      <p:sp>
        <p:nvSpPr>
          <p:cNvPr id="6" name="TextBox 5">
            <a:extLst>
              <a:ext uri="{FF2B5EF4-FFF2-40B4-BE49-F238E27FC236}">
                <a16:creationId xmlns:a16="http://schemas.microsoft.com/office/drawing/2014/main" id="{4F6CF450-4358-1949-9DFC-5C561923F59C}"/>
              </a:ext>
            </a:extLst>
          </p:cNvPr>
          <p:cNvSpPr txBox="1"/>
          <p:nvPr/>
        </p:nvSpPr>
        <p:spPr>
          <a:xfrm>
            <a:off x="262189" y="5924311"/>
            <a:ext cx="8619621" cy="584775"/>
          </a:xfrm>
          <a:prstGeom prst="rect">
            <a:avLst/>
          </a:prstGeom>
          <a:solidFill>
            <a:schemeClr val="accent4">
              <a:lumMod val="20000"/>
              <a:lumOff val="80000"/>
            </a:schemeClr>
          </a:solidFill>
        </p:spPr>
        <p:txBody>
          <a:bodyPr wrap="square" rtlCol="0">
            <a:spAutoFit/>
          </a:bodyPr>
          <a:lstStyle/>
          <a:p>
            <a:r>
              <a:rPr lang="en-US" sz="1600" b="1" dirty="0">
                <a:latin typeface="Helvetica" pitchFamily="2" charset="0"/>
              </a:rPr>
              <a:t>Result</a:t>
            </a:r>
            <a:r>
              <a:rPr lang="en-US" sz="1600" dirty="0">
                <a:latin typeface="Helvetica" pitchFamily="2" charset="0"/>
              </a:rPr>
              <a:t>: classifiers trained with Babble Labble and explanations achieved the same F1 score as ones trained with traditional labels while requiring </a:t>
            </a:r>
            <a:r>
              <a:rPr lang="en-US" sz="1600" b="1" dirty="0">
                <a:latin typeface="Helvetica" pitchFamily="2" charset="0"/>
              </a:rPr>
              <a:t>5–100x</a:t>
            </a:r>
            <a:r>
              <a:rPr lang="en-US" sz="1600" dirty="0">
                <a:latin typeface="Helvetica" pitchFamily="2" charset="0"/>
              </a:rPr>
              <a:t> fewer user inputs</a:t>
            </a:r>
          </a:p>
        </p:txBody>
      </p:sp>
    </p:spTree>
    <p:extLst>
      <p:ext uri="{BB962C8B-B14F-4D97-AF65-F5344CB8AC3E}">
        <p14:creationId xmlns:p14="http://schemas.microsoft.com/office/powerpoint/2010/main" val="41486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FAE0-5A0D-F941-BE8E-936EEA969897}"/>
              </a:ext>
            </a:extLst>
          </p:cNvPr>
          <p:cNvSpPr>
            <a:spLocks noGrp="1"/>
          </p:cNvSpPr>
          <p:nvPr>
            <p:ph type="title"/>
          </p:nvPr>
        </p:nvSpPr>
        <p:spPr/>
        <p:txBody>
          <a:bodyPr/>
          <a:lstStyle/>
          <a:p>
            <a:r>
              <a:rPr lang="en-US" dirty="0"/>
              <a:t>Babble Labble Framework</a:t>
            </a:r>
          </a:p>
        </p:txBody>
      </p:sp>
      <p:sp>
        <p:nvSpPr>
          <p:cNvPr id="4" name="Slide Number Placeholder 3">
            <a:extLst>
              <a:ext uri="{FF2B5EF4-FFF2-40B4-BE49-F238E27FC236}">
                <a16:creationId xmlns:a16="http://schemas.microsoft.com/office/drawing/2014/main" id="{083AE905-F9E9-634C-B200-819EB9043391}"/>
              </a:ext>
            </a:extLst>
          </p:cNvPr>
          <p:cNvSpPr>
            <a:spLocks noGrp="1"/>
          </p:cNvSpPr>
          <p:nvPr>
            <p:ph type="sldNum" sz="quarter" idx="12"/>
          </p:nvPr>
        </p:nvSpPr>
        <p:spPr/>
        <p:txBody>
          <a:bodyPr/>
          <a:lstStyle/>
          <a:p>
            <a:fld id="{50ED7F7D-0BF7-DF49-A005-0374284B4A14}" type="slidenum">
              <a:rPr lang="en-US" smtClean="0"/>
              <a:pPr/>
              <a:t>7</a:t>
            </a:fld>
            <a:endParaRPr lang="en-US" dirty="0"/>
          </a:p>
        </p:txBody>
      </p:sp>
      <p:sp>
        <p:nvSpPr>
          <p:cNvPr id="7" name="TextBox 6">
            <a:extLst>
              <a:ext uri="{FF2B5EF4-FFF2-40B4-BE49-F238E27FC236}">
                <a16:creationId xmlns:a16="http://schemas.microsoft.com/office/drawing/2014/main" id="{9058AB07-37B1-584C-BA02-AF06CF1CB23F}"/>
              </a:ext>
            </a:extLst>
          </p:cNvPr>
          <p:cNvSpPr txBox="1"/>
          <p:nvPr/>
        </p:nvSpPr>
        <p:spPr>
          <a:xfrm>
            <a:off x="2028406" y="3176998"/>
            <a:ext cx="1547027" cy="276999"/>
          </a:xfrm>
          <a:prstGeom prst="rect">
            <a:avLst/>
          </a:prstGeom>
          <a:noFill/>
        </p:spPr>
        <p:txBody>
          <a:bodyPr wrap="none" rtlCol="0">
            <a:spAutoFit/>
          </a:bodyPr>
          <a:lstStyle/>
          <a:p>
            <a:r>
              <a:rPr lang="en-US" sz="1200" b="1" dirty="0">
                <a:latin typeface="Avenir Book" charset="0"/>
                <a:ea typeface="Avenir Book" charset="0"/>
                <a:cs typeface="Avenir Book" charset="0"/>
              </a:rPr>
              <a:t>SEMANTIC PARSER</a:t>
            </a:r>
          </a:p>
        </p:txBody>
      </p:sp>
      <p:sp>
        <p:nvSpPr>
          <p:cNvPr id="11" name="Rounded Rectangle 10">
            <a:extLst>
              <a:ext uri="{FF2B5EF4-FFF2-40B4-BE49-F238E27FC236}">
                <a16:creationId xmlns:a16="http://schemas.microsoft.com/office/drawing/2014/main" id="{86AAA896-C186-7244-8FED-559F75AA3D02}"/>
              </a:ext>
            </a:extLst>
          </p:cNvPr>
          <p:cNvSpPr/>
          <p:nvPr/>
        </p:nvSpPr>
        <p:spPr>
          <a:xfrm>
            <a:off x="1910879" y="2961057"/>
            <a:ext cx="5186070" cy="1758267"/>
          </a:xfrm>
          <a:prstGeom prst="roundRect">
            <a:avLst>
              <a:gd name="adj" fmla="val 4775"/>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charset="0"/>
              <a:ea typeface="Avenir Book" charset="0"/>
              <a:cs typeface="Avenir Book" charset="0"/>
            </a:endParaRPr>
          </a:p>
        </p:txBody>
      </p:sp>
      <p:sp>
        <p:nvSpPr>
          <p:cNvPr id="12" name="Rounded Rectangle 11">
            <a:extLst>
              <a:ext uri="{FF2B5EF4-FFF2-40B4-BE49-F238E27FC236}">
                <a16:creationId xmlns:a16="http://schemas.microsoft.com/office/drawing/2014/main" id="{2315394C-F1A7-1046-B650-E50D8CDED483}"/>
              </a:ext>
            </a:extLst>
          </p:cNvPr>
          <p:cNvSpPr/>
          <p:nvPr/>
        </p:nvSpPr>
        <p:spPr>
          <a:xfrm>
            <a:off x="920706" y="4621269"/>
            <a:ext cx="711572"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FF0000"/>
                </a:solidFill>
                <a:latin typeface="Beirut" charset="-78"/>
                <a:ea typeface="Beirut" charset="-78"/>
                <a:cs typeface="Beirut" charset="-78"/>
              </a:rPr>
              <a:t> </a:t>
            </a:r>
            <a:r>
              <a:rPr lang="en-US" sz="800" dirty="0">
                <a:solidFill>
                  <a:srgbClr val="FF4C41"/>
                </a:solidFill>
                <a:latin typeface="Beirut" charset="-78"/>
                <a:ea typeface="Beirut" charset="-78"/>
                <a:cs typeface="Beirut" charset="-78"/>
              </a:rPr>
              <a:t>False</a:t>
            </a:r>
            <a:r>
              <a:rPr lang="en-US" sz="800" dirty="0">
                <a:solidFill>
                  <a:srgbClr val="FF0000"/>
                </a:solidFill>
                <a:latin typeface="Beirut" charset="-78"/>
                <a:ea typeface="Beirut" charset="-78"/>
                <a:cs typeface="Beirut" charset="-78"/>
              </a:rPr>
              <a:t>, because</a:t>
            </a:r>
            <a:r>
              <a:rPr lang="mr-IN" sz="800" dirty="0">
                <a:solidFill>
                  <a:srgbClr val="FF0000"/>
                </a:solidFill>
                <a:latin typeface="Beirut" charset="-78"/>
                <a:ea typeface="Beirut" charset="-78"/>
                <a:cs typeface="Beirut" charset="-78"/>
              </a:rPr>
              <a:t>…</a:t>
            </a:r>
            <a:endParaRPr lang="en-US" sz="800" dirty="0">
              <a:solidFill>
                <a:srgbClr val="FF0000"/>
              </a:solidFill>
              <a:latin typeface="Beirut" charset="-78"/>
              <a:ea typeface="Beirut" charset="-78"/>
              <a:cs typeface="Beirut" charset="-78"/>
            </a:endParaRPr>
          </a:p>
        </p:txBody>
      </p:sp>
      <p:sp>
        <p:nvSpPr>
          <p:cNvPr id="13" name="TextBox 12">
            <a:extLst>
              <a:ext uri="{FF2B5EF4-FFF2-40B4-BE49-F238E27FC236}">
                <a16:creationId xmlns:a16="http://schemas.microsoft.com/office/drawing/2014/main" id="{2C54FDF6-904F-9748-A0FA-113B20F20E3E}"/>
              </a:ext>
            </a:extLst>
          </p:cNvPr>
          <p:cNvSpPr txBox="1"/>
          <p:nvPr/>
        </p:nvSpPr>
        <p:spPr>
          <a:xfrm>
            <a:off x="612078" y="3979028"/>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1</a:t>
            </a:r>
          </a:p>
        </p:txBody>
      </p:sp>
      <p:sp>
        <p:nvSpPr>
          <p:cNvPr id="14" name="TextBox 13">
            <a:extLst>
              <a:ext uri="{FF2B5EF4-FFF2-40B4-BE49-F238E27FC236}">
                <a16:creationId xmlns:a16="http://schemas.microsoft.com/office/drawing/2014/main" id="{C9DB6B7E-5FE8-AC4A-BCAE-AA7EE51012C0}"/>
              </a:ext>
            </a:extLst>
          </p:cNvPr>
          <p:cNvSpPr txBox="1"/>
          <p:nvPr/>
        </p:nvSpPr>
        <p:spPr>
          <a:xfrm>
            <a:off x="612078" y="4291675"/>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2</a:t>
            </a:r>
          </a:p>
        </p:txBody>
      </p:sp>
      <p:sp>
        <p:nvSpPr>
          <p:cNvPr id="15" name="TextBox 14">
            <a:extLst>
              <a:ext uri="{FF2B5EF4-FFF2-40B4-BE49-F238E27FC236}">
                <a16:creationId xmlns:a16="http://schemas.microsoft.com/office/drawing/2014/main" id="{EF686019-14FF-4040-B600-C90305AE2C06}"/>
              </a:ext>
            </a:extLst>
          </p:cNvPr>
          <p:cNvSpPr txBox="1"/>
          <p:nvPr/>
        </p:nvSpPr>
        <p:spPr>
          <a:xfrm>
            <a:off x="612078" y="4588977"/>
            <a:ext cx="351378" cy="307777"/>
          </a:xfrm>
          <a:prstGeom prst="rect">
            <a:avLst/>
          </a:prstGeom>
          <a:noFill/>
        </p:spPr>
        <p:txBody>
          <a:bodyPr wrap="none" rtlCol="0">
            <a:spAutoFit/>
          </a:bodyPr>
          <a:lstStyle/>
          <a:p>
            <a:r>
              <a:rPr lang="en-US" sz="1400" b="1" dirty="0">
                <a:latin typeface="Avenir Book" charset="0"/>
                <a:ea typeface="Avenir Book" charset="0"/>
                <a:cs typeface="Avenir Book" charset="0"/>
              </a:rPr>
              <a:t>e</a:t>
            </a:r>
            <a:r>
              <a:rPr lang="en-US" sz="1400" b="1" baseline="-25000" dirty="0">
                <a:latin typeface="Avenir Book" charset="0"/>
                <a:ea typeface="Avenir Book" charset="0"/>
                <a:cs typeface="Avenir Book" charset="0"/>
              </a:rPr>
              <a:t>3</a:t>
            </a:r>
          </a:p>
        </p:txBody>
      </p:sp>
      <p:sp>
        <p:nvSpPr>
          <p:cNvPr id="16" name="TextBox 15">
            <a:extLst>
              <a:ext uri="{FF2B5EF4-FFF2-40B4-BE49-F238E27FC236}">
                <a16:creationId xmlns:a16="http://schemas.microsoft.com/office/drawing/2014/main" id="{6EAD387B-5D0D-3F4A-B75A-6A9D7F8A6F44}"/>
              </a:ext>
            </a:extLst>
          </p:cNvPr>
          <p:cNvSpPr txBox="1"/>
          <p:nvPr/>
        </p:nvSpPr>
        <p:spPr>
          <a:xfrm>
            <a:off x="731036" y="3505109"/>
            <a:ext cx="986168" cy="430887"/>
          </a:xfrm>
          <a:prstGeom prst="rect">
            <a:avLst/>
          </a:prstGeom>
          <a:noFill/>
        </p:spPr>
        <p:txBody>
          <a:bodyPr wrap="none" rtlCol="0">
            <a:spAutoFit/>
          </a:bodyPr>
          <a:lstStyle/>
          <a:p>
            <a:pPr algn="ctr"/>
            <a:r>
              <a:rPr lang="en-US" sz="1100" dirty="0">
                <a:latin typeface="Avenir Book" charset="0"/>
                <a:ea typeface="Avenir Book" charset="0"/>
                <a:cs typeface="Avenir Book" charset="0"/>
              </a:rPr>
              <a:t>UNLABELED</a:t>
            </a:r>
          </a:p>
          <a:p>
            <a:pPr algn="ctr"/>
            <a:r>
              <a:rPr lang="en-US" sz="1100" dirty="0">
                <a:latin typeface="Avenir Book" charset="0"/>
                <a:ea typeface="Avenir Book" charset="0"/>
                <a:cs typeface="Avenir Book" charset="0"/>
              </a:rPr>
              <a:t>EXAMPLES</a:t>
            </a:r>
          </a:p>
        </p:txBody>
      </p:sp>
      <p:sp>
        <p:nvSpPr>
          <p:cNvPr id="17" name="TextBox 16">
            <a:extLst>
              <a:ext uri="{FF2B5EF4-FFF2-40B4-BE49-F238E27FC236}">
                <a16:creationId xmlns:a16="http://schemas.microsoft.com/office/drawing/2014/main" id="{796922B1-20B2-0143-B850-8CD6599AE495}"/>
              </a:ext>
            </a:extLst>
          </p:cNvPr>
          <p:cNvSpPr txBox="1"/>
          <p:nvPr/>
        </p:nvSpPr>
        <p:spPr>
          <a:xfrm>
            <a:off x="546456" y="4931195"/>
            <a:ext cx="1320361" cy="276999"/>
          </a:xfrm>
          <a:prstGeom prst="rect">
            <a:avLst/>
          </a:prstGeom>
          <a:noFill/>
        </p:spPr>
        <p:txBody>
          <a:bodyPr wrap="none" rtlCol="0">
            <a:spAutoFit/>
          </a:bodyPr>
          <a:lstStyle/>
          <a:p>
            <a:r>
              <a:rPr lang="en-US" sz="1200" dirty="0">
                <a:latin typeface="Avenir Book" charset="0"/>
                <a:ea typeface="Avenir Book" charset="0"/>
                <a:cs typeface="Avenir Book" charset="0"/>
              </a:rPr>
              <a:t>EXPLANATIONS</a:t>
            </a:r>
          </a:p>
        </p:txBody>
      </p:sp>
      <p:sp>
        <p:nvSpPr>
          <p:cNvPr id="46" name="TextBox 45">
            <a:extLst>
              <a:ext uri="{FF2B5EF4-FFF2-40B4-BE49-F238E27FC236}">
                <a16:creationId xmlns:a16="http://schemas.microsoft.com/office/drawing/2014/main" id="{DE344047-9D96-8745-A2EE-861C31A69992}"/>
              </a:ext>
            </a:extLst>
          </p:cNvPr>
          <p:cNvSpPr txBox="1"/>
          <p:nvPr/>
        </p:nvSpPr>
        <p:spPr>
          <a:xfrm>
            <a:off x="609381" y="2515691"/>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1</a:t>
            </a:r>
          </a:p>
        </p:txBody>
      </p:sp>
      <p:sp>
        <p:nvSpPr>
          <p:cNvPr id="47" name="TextBox 46">
            <a:extLst>
              <a:ext uri="{FF2B5EF4-FFF2-40B4-BE49-F238E27FC236}">
                <a16:creationId xmlns:a16="http://schemas.microsoft.com/office/drawing/2014/main" id="{F55F109D-F02D-1F41-82D1-EFFE42F1F822}"/>
              </a:ext>
            </a:extLst>
          </p:cNvPr>
          <p:cNvSpPr txBox="1"/>
          <p:nvPr/>
        </p:nvSpPr>
        <p:spPr>
          <a:xfrm>
            <a:off x="609381" y="281492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2</a:t>
            </a:r>
          </a:p>
        </p:txBody>
      </p:sp>
      <p:sp>
        <p:nvSpPr>
          <p:cNvPr id="48" name="TextBox 47">
            <a:extLst>
              <a:ext uri="{FF2B5EF4-FFF2-40B4-BE49-F238E27FC236}">
                <a16:creationId xmlns:a16="http://schemas.microsoft.com/office/drawing/2014/main" id="{1E91B277-69CF-0A42-93BC-D42CC0D7A112}"/>
              </a:ext>
            </a:extLst>
          </p:cNvPr>
          <p:cNvSpPr txBox="1"/>
          <p:nvPr/>
        </p:nvSpPr>
        <p:spPr>
          <a:xfrm>
            <a:off x="617949" y="3124710"/>
            <a:ext cx="338554" cy="307777"/>
          </a:xfrm>
          <a:prstGeom prst="rect">
            <a:avLst/>
          </a:prstGeom>
          <a:noFill/>
        </p:spPr>
        <p:txBody>
          <a:bodyPr wrap="none" rtlCol="0">
            <a:spAutoFit/>
          </a:bodyPr>
          <a:lstStyle/>
          <a:p>
            <a:r>
              <a:rPr lang="en-US" sz="1400" b="1" dirty="0">
                <a:latin typeface="Avenir Book" charset="0"/>
                <a:ea typeface="Avenir Book" charset="0"/>
                <a:cs typeface="Avenir Book" charset="0"/>
              </a:rPr>
              <a:t>x</a:t>
            </a:r>
            <a:r>
              <a:rPr lang="en-US" sz="1400" b="1" baseline="-25000" dirty="0">
                <a:latin typeface="Avenir Book" charset="0"/>
                <a:ea typeface="Avenir Book" charset="0"/>
                <a:cs typeface="Avenir Book" charset="0"/>
              </a:rPr>
              <a:t>3</a:t>
            </a:r>
          </a:p>
        </p:txBody>
      </p:sp>
      <p:sp>
        <p:nvSpPr>
          <p:cNvPr id="49" name="Rounded Rectangle 48">
            <a:extLst>
              <a:ext uri="{FF2B5EF4-FFF2-40B4-BE49-F238E27FC236}">
                <a16:creationId xmlns:a16="http://schemas.microsoft.com/office/drawing/2014/main" id="{0F5C813E-22C1-1C41-8CCE-1523DB0E7D3A}"/>
              </a:ext>
            </a:extLst>
          </p:cNvPr>
          <p:cNvSpPr/>
          <p:nvPr/>
        </p:nvSpPr>
        <p:spPr>
          <a:xfrm>
            <a:off x="911980" y="4324703"/>
            <a:ext cx="711813"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sp>
        <p:nvSpPr>
          <p:cNvPr id="50" name="Rounded Rectangle 49">
            <a:extLst>
              <a:ext uri="{FF2B5EF4-FFF2-40B4-BE49-F238E27FC236}">
                <a16:creationId xmlns:a16="http://schemas.microsoft.com/office/drawing/2014/main" id="{A8ACF8B6-809B-B943-A2D8-5CC516CEAAE2}"/>
              </a:ext>
            </a:extLst>
          </p:cNvPr>
          <p:cNvSpPr/>
          <p:nvPr/>
        </p:nvSpPr>
        <p:spPr>
          <a:xfrm>
            <a:off x="914585" y="4052306"/>
            <a:ext cx="706280" cy="191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45720" rIns="45720" rtlCol="0" anchor="ctr"/>
          <a:lstStyle/>
          <a:p>
            <a:pPr algn="ctr"/>
            <a:r>
              <a:rPr lang="en-US" sz="800" dirty="0">
                <a:solidFill>
                  <a:srgbClr val="00B050"/>
                </a:solidFill>
                <a:latin typeface="Beirut" charset="-78"/>
                <a:ea typeface="Beirut" charset="-78"/>
                <a:cs typeface="Beirut" charset="-78"/>
              </a:rPr>
              <a:t>True, because</a:t>
            </a:r>
            <a:r>
              <a:rPr lang="mr-IN" sz="800" dirty="0">
                <a:solidFill>
                  <a:srgbClr val="00B050"/>
                </a:solidFill>
                <a:latin typeface="Beirut" charset="-78"/>
                <a:ea typeface="Beirut" charset="-78"/>
                <a:cs typeface="Beirut" charset="-78"/>
              </a:rPr>
              <a:t>…</a:t>
            </a:r>
            <a:endParaRPr lang="en-US" sz="800" dirty="0">
              <a:solidFill>
                <a:srgbClr val="00B050"/>
              </a:solidFill>
              <a:latin typeface="Beirut" charset="-78"/>
              <a:ea typeface="Beirut" charset="-78"/>
              <a:cs typeface="Beirut" charset="-78"/>
            </a:endParaRPr>
          </a:p>
        </p:txBody>
      </p:sp>
      <p:pic>
        <p:nvPicPr>
          <p:cNvPr id="99" name="Picture 98">
            <a:extLst>
              <a:ext uri="{FF2B5EF4-FFF2-40B4-BE49-F238E27FC236}">
                <a16:creationId xmlns:a16="http://schemas.microsoft.com/office/drawing/2014/main" id="{18BC4FA5-5526-394F-9B41-526BBEEF8099}"/>
              </a:ext>
            </a:extLst>
          </p:cNvPr>
          <p:cNvPicPr>
            <a:picLocks noChangeAspect="1"/>
          </p:cNvPicPr>
          <p:nvPr/>
        </p:nvPicPr>
        <p:blipFill>
          <a:blip r:embed="rId3"/>
          <a:stretch>
            <a:fillRect/>
          </a:stretch>
        </p:blipFill>
        <p:spPr>
          <a:xfrm>
            <a:off x="2042729" y="3524695"/>
            <a:ext cx="1530404" cy="930995"/>
          </a:xfrm>
          <a:prstGeom prst="rect">
            <a:avLst/>
          </a:prstGeom>
        </p:spPr>
      </p:pic>
      <p:pic>
        <p:nvPicPr>
          <p:cNvPr id="100" name="Picture 99">
            <a:extLst>
              <a:ext uri="{FF2B5EF4-FFF2-40B4-BE49-F238E27FC236}">
                <a16:creationId xmlns:a16="http://schemas.microsoft.com/office/drawing/2014/main" id="{0F3764F7-6D6D-094D-8B7F-6BA03D83D2B9}"/>
              </a:ext>
            </a:extLst>
          </p:cNvPr>
          <p:cNvPicPr>
            <a:picLocks noChangeAspect="1"/>
          </p:cNvPicPr>
          <p:nvPr/>
        </p:nvPicPr>
        <p:blipFill>
          <a:blip r:embed="rId4"/>
          <a:stretch>
            <a:fillRect/>
          </a:stretch>
        </p:blipFill>
        <p:spPr>
          <a:xfrm>
            <a:off x="901982" y="2652388"/>
            <a:ext cx="728429" cy="728429"/>
          </a:xfrm>
          <a:prstGeom prst="rect">
            <a:avLst/>
          </a:prstGeom>
        </p:spPr>
      </p:pic>
      <p:sp>
        <p:nvSpPr>
          <p:cNvPr id="108" name="Right Arrow 107">
            <a:extLst>
              <a:ext uri="{FF2B5EF4-FFF2-40B4-BE49-F238E27FC236}">
                <a16:creationId xmlns:a16="http://schemas.microsoft.com/office/drawing/2014/main" id="{2ADC5FE5-F168-E647-B310-A0FE5D2B172D}"/>
              </a:ext>
            </a:extLst>
          </p:cNvPr>
          <p:cNvSpPr/>
          <p:nvPr/>
        </p:nvSpPr>
        <p:spPr>
          <a:xfrm>
            <a:off x="1809581" y="3827122"/>
            <a:ext cx="249923" cy="1772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pic>
        <p:nvPicPr>
          <p:cNvPr id="126" name="Picture 125">
            <a:extLst>
              <a:ext uri="{FF2B5EF4-FFF2-40B4-BE49-F238E27FC236}">
                <a16:creationId xmlns:a16="http://schemas.microsoft.com/office/drawing/2014/main" id="{0362589D-B028-2944-808E-7317EEA25D2B}"/>
              </a:ext>
            </a:extLst>
          </p:cNvPr>
          <p:cNvPicPr>
            <a:picLocks noChangeAspect="1"/>
          </p:cNvPicPr>
          <p:nvPr/>
        </p:nvPicPr>
        <p:blipFill rotWithShape="1">
          <a:blip r:embed="rId5"/>
          <a:srcRect l="43163" t="33855" r="43463" b="43303"/>
          <a:stretch/>
        </p:blipFill>
        <p:spPr>
          <a:xfrm>
            <a:off x="4133185" y="1844993"/>
            <a:ext cx="731520" cy="972589"/>
          </a:xfrm>
          <a:prstGeom prst="rect">
            <a:avLst/>
          </a:prstGeom>
        </p:spPr>
      </p:pic>
    </p:spTree>
    <p:extLst>
      <p:ext uri="{BB962C8B-B14F-4D97-AF65-F5344CB8AC3E}">
        <p14:creationId xmlns:p14="http://schemas.microsoft.com/office/powerpoint/2010/main" val="150090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000E3C8-E438-A640-BF82-9D0FCB5CCF77}"/>
              </a:ext>
            </a:extLst>
          </p:cNvPr>
          <p:cNvSpPr/>
          <p:nvPr/>
        </p:nvSpPr>
        <p:spPr>
          <a:xfrm>
            <a:off x="1545265" y="4177790"/>
            <a:ext cx="5932968" cy="1126078"/>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20" name="Rectangle 19">
            <a:extLst>
              <a:ext uri="{FF2B5EF4-FFF2-40B4-BE49-F238E27FC236}">
                <a16:creationId xmlns:a16="http://schemas.microsoft.com/office/drawing/2014/main" id="{0A801C41-B42D-2745-A345-E8AC25E504EF}"/>
              </a:ext>
            </a:extLst>
          </p:cNvPr>
          <p:cNvSpPr/>
          <p:nvPr/>
        </p:nvSpPr>
        <p:spPr>
          <a:xfrm>
            <a:off x="1545265" y="1902837"/>
            <a:ext cx="5932968" cy="1223136"/>
          </a:xfrm>
          <a:prstGeom prst="rect">
            <a:avLst/>
          </a:prstGeom>
          <a:solidFill>
            <a:schemeClr val="bg1">
              <a:lumMod val="95000"/>
            </a:schemeClr>
          </a:solidFill>
          <a:ln>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latin typeface="Avenir Light" charset="0"/>
              <a:ea typeface="Avenir Light" charset="0"/>
              <a:cs typeface="Avenir Light" charset="0"/>
            </a:endParaRPr>
          </a:p>
        </p:txBody>
      </p:sp>
      <p:sp>
        <p:nvSpPr>
          <p:cNvPr id="2" name="Title 1">
            <a:extLst>
              <a:ext uri="{FF2B5EF4-FFF2-40B4-BE49-F238E27FC236}">
                <a16:creationId xmlns:a16="http://schemas.microsoft.com/office/drawing/2014/main" id="{F40176CF-3380-E748-A8A2-2D0A3C127CAD}"/>
              </a:ext>
            </a:extLst>
          </p:cNvPr>
          <p:cNvSpPr>
            <a:spLocks noGrp="1"/>
          </p:cNvSpPr>
          <p:nvPr>
            <p:ph type="title"/>
          </p:nvPr>
        </p:nvSpPr>
        <p:spPr>
          <a:xfrm>
            <a:off x="628650" y="365126"/>
            <a:ext cx="7886700" cy="1325563"/>
          </a:xfrm>
        </p:spPr>
        <p:txBody>
          <a:bodyPr/>
          <a:lstStyle/>
          <a:p>
            <a:r>
              <a:rPr lang="en-US" sz="4000" dirty="0"/>
              <a:t>Explanations Encode Heuristics</a:t>
            </a:r>
          </a:p>
        </p:txBody>
      </p:sp>
      <p:sp>
        <p:nvSpPr>
          <p:cNvPr id="4" name="Slide Number Placeholder 3">
            <a:extLst>
              <a:ext uri="{FF2B5EF4-FFF2-40B4-BE49-F238E27FC236}">
                <a16:creationId xmlns:a16="http://schemas.microsoft.com/office/drawing/2014/main" id="{999007DD-5AC7-AF4F-9D05-6E69A76B37E6}"/>
              </a:ext>
            </a:extLst>
          </p:cNvPr>
          <p:cNvSpPr>
            <a:spLocks noGrp="1"/>
          </p:cNvSpPr>
          <p:nvPr>
            <p:ph type="sldNum" sz="quarter" idx="12"/>
          </p:nvPr>
        </p:nvSpPr>
        <p:spPr/>
        <p:txBody>
          <a:bodyPr/>
          <a:lstStyle/>
          <a:p>
            <a:fld id="{50ED7F7D-0BF7-DF49-A005-0374284B4A14}" type="slidenum">
              <a:rPr lang="en-US" smtClean="0"/>
              <a:pPr/>
              <a:t>8</a:t>
            </a:fld>
            <a:endParaRPr lang="en-US" dirty="0"/>
          </a:p>
        </p:txBody>
      </p:sp>
      <p:sp>
        <p:nvSpPr>
          <p:cNvPr id="13" name="Rectangle 12">
            <a:extLst>
              <a:ext uri="{FF2B5EF4-FFF2-40B4-BE49-F238E27FC236}">
                <a16:creationId xmlns:a16="http://schemas.microsoft.com/office/drawing/2014/main" id="{2B1CE21F-BB8D-C74E-AE47-C0AD1E4A817F}"/>
              </a:ext>
            </a:extLst>
          </p:cNvPr>
          <p:cNvSpPr/>
          <p:nvPr/>
        </p:nvSpPr>
        <p:spPr>
          <a:xfrm>
            <a:off x="1688777" y="1980690"/>
            <a:ext cx="1327608" cy="338554"/>
          </a:xfrm>
          <a:prstGeom prst="rect">
            <a:avLst/>
          </a:prstGeom>
        </p:spPr>
        <p:txBody>
          <a:bodyPr wrap="none">
            <a:spAutoFit/>
          </a:bodyPr>
          <a:lstStyle/>
          <a:p>
            <a:pPr algn="ctr"/>
            <a:r>
              <a:rPr lang="en-US" sz="1600" b="1" dirty="0">
                <a:latin typeface="Avenir Black" charset="0"/>
                <a:ea typeface="Avenir Black" charset="0"/>
                <a:cs typeface="Avenir Black" charset="0"/>
              </a:rPr>
              <a:t>Explanation</a:t>
            </a:r>
          </a:p>
        </p:txBody>
      </p:sp>
      <p:sp>
        <p:nvSpPr>
          <p:cNvPr id="14" name="Rectangle 13">
            <a:extLst>
              <a:ext uri="{FF2B5EF4-FFF2-40B4-BE49-F238E27FC236}">
                <a16:creationId xmlns:a16="http://schemas.microsoft.com/office/drawing/2014/main" id="{7AAC9B70-513A-9449-B6FB-84E612026340}"/>
              </a:ext>
            </a:extLst>
          </p:cNvPr>
          <p:cNvSpPr/>
          <p:nvPr/>
        </p:nvSpPr>
        <p:spPr>
          <a:xfrm>
            <a:off x="1848983" y="2623757"/>
            <a:ext cx="4581893" cy="307777"/>
          </a:xfrm>
          <a:prstGeom prst="rect">
            <a:avLst/>
          </a:prstGeom>
        </p:spPr>
        <p:txBody>
          <a:bodyPr wrap="square">
            <a:spAutoFit/>
          </a:bodyPr>
          <a:lstStyle/>
          <a:p>
            <a:r>
              <a:rPr lang="en-US" sz="1400" dirty="0">
                <a:latin typeface="Avenir Light" charset="0"/>
                <a:ea typeface="Avenir Light" charset="0"/>
                <a:cs typeface="Avenir Light" charset="0"/>
              </a:rPr>
              <a:t>Because the words “</a:t>
            </a:r>
            <a:r>
              <a:rPr lang="en-US" sz="1400" dirty="0">
                <a:solidFill>
                  <a:srgbClr val="00B0F0"/>
                </a:solidFill>
                <a:latin typeface="Avenir Light" charset="0"/>
                <a:ea typeface="Avenir Light" charset="0"/>
                <a:cs typeface="Avenir Light" charset="0"/>
              </a:rPr>
              <a:t>his wife</a:t>
            </a:r>
            <a:r>
              <a:rPr lang="en-US" sz="1400" dirty="0">
                <a:latin typeface="Avenir Light" charset="0"/>
                <a:ea typeface="Avenir Light" charset="0"/>
                <a:cs typeface="Avenir Light" charset="0"/>
              </a:rPr>
              <a:t>” are right before </a:t>
            </a:r>
            <a:r>
              <a:rPr lang="en-US" sz="1400" b="1" dirty="0">
                <a:solidFill>
                  <a:schemeClr val="accent2"/>
                </a:solidFill>
                <a:latin typeface="Avenir Light" charset="0"/>
                <a:ea typeface="Avenir Light" charset="0"/>
                <a:cs typeface="Avenir Light" charset="0"/>
              </a:rPr>
              <a:t>person 2</a:t>
            </a:r>
            <a:r>
              <a:rPr lang="en-US" sz="1400" dirty="0">
                <a:latin typeface="Avenir Light" charset="0"/>
                <a:ea typeface="Avenir Light" charset="0"/>
                <a:cs typeface="Avenir Light" charset="0"/>
              </a:rPr>
              <a:t>.</a:t>
            </a:r>
          </a:p>
        </p:txBody>
      </p:sp>
      <p:sp>
        <p:nvSpPr>
          <p:cNvPr id="15" name="Rectangle 14">
            <a:extLst>
              <a:ext uri="{FF2B5EF4-FFF2-40B4-BE49-F238E27FC236}">
                <a16:creationId xmlns:a16="http://schemas.microsoft.com/office/drawing/2014/main" id="{24801E03-395A-6540-AEF8-57C45AFCF699}"/>
              </a:ext>
            </a:extLst>
          </p:cNvPr>
          <p:cNvSpPr/>
          <p:nvPr/>
        </p:nvSpPr>
        <p:spPr>
          <a:xfrm>
            <a:off x="1753520" y="2302891"/>
            <a:ext cx="2115648" cy="276999"/>
          </a:xfrm>
          <a:prstGeom prst="rect">
            <a:avLst/>
          </a:prstGeom>
        </p:spPr>
        <p:txBody>
          <a:bodyPr wrap="square">
            <a:spAutoFit/>
          </a:bodyPr>
          <a:lstStyle/>
          <a:p>
            <a:r>
              <a:rPr lang="en-US" sz="1200" dirty="0">
                <a:latin typeface="Avenir Light" charset="0"/>
                <a:ea typeface="Avenir Light" charset="0"/>
                <a:cs typeface="Avenir Light" charset="0"/>
              </a:rPr>
              <a:t>Why did you label </a:t>
            </a:r>
            <a:r>
              <a:rPr lang="en-US" sz="1200" b="1" dirty="0">
                <a:solidFill>
                  <a:srgbClr val="00B050"/>
                </a:solidFill>
                <a:latin typeface="Avenir Light" charset="0"/>
                <a:ea typeface="Avenir Light" charset="0"/>
                <a:cs typeface="Avenir Light" charset="0"/>
              </a:rPr>
              <a:t>True</a:t>
            </a:r>
            <a:r>
              <a:rPr lang="en-US" sz="1200" dirty="0">
                <a:latin typeface="Avenir Light" charset="0"/>
                <a:ea typeface="Avenir Light" charset="0"/>
                <a:cs typeface="Avenir Light" charset="0"/>
              </a:rPr>
              <a:t>?</a:t>
            </a:r>
          </a:p>
        </p:txBody>
      </p:sp>
      <p:sp>
        <p:nvSpPr>
          <p:cNvPr id="16" name="Rectangle 15">
            <a:extLst>
              <a:ext uri="{FF2B5EF4-FFF2-40B4-BE49-F238E27FC236}">
                <a16:creationId xmlns:a16="http://schemas.microsoft.com/office/drawing/2014/main" id="{7D825CF0-4749-7C46-BFFA-F11ED8B5C5CF}"/>
              </a:ext>
            </a:extLst>
          </p:cNvPr>
          <p:cNvSpPr/>
          <p:nvPr/>
        </p:nvSpPr>
        <p:spPr>
          <a:xfrm>
            <a:off x="1842978" y="2592824"/>
            <a:ext cx="5401338" cy="387121"/>
          </a:xfrm>
          <a:prstGeom prst="rect">
            <a:avLst/>
          </a:prstGeom>
          <a:noFill/>
          <a:ln w="28575">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venir Light" charset="0"/>
              <a:ea typeface="Avenir Light" charset="0"/>
              <a:cs typeface="Avenir Light" charset="0"/>
            </a:endParaRPr>
          </a:p>
        </p:txBody>
      </p:sp>
      <p:sp>
        <p:nvSpPr>
          <p:cNvPr id="17" name="Rectangle 16">
            <a:extLst>
              <a:ext uri="{FF2B5EF4-FFF2-40B4-BE49-F238E27FC236}">
                <a16:creationId xmlns:a16="http://schemas.microsoft.com/office/drawing/2014/main" id="{E78ED12D-7881-0A40-8999-2A7002F2C914}"/>
              </a:ext>
            </a:extLst>
          </p:cNvPr>
          <p:cNvSpPr/>
          <p:nvPr/>
        </p:nvSpPr>
        <p:spPr>
          <a:xfrm>
            <a:off x="1563790" y="4260940"/>
            <a:ext cx="1899879" cy="338554"/>
          </a:xfrm>
          <a:prstGeom prst="rect">
            <a:avLst/>
          </a:prstGeom>
        </p:spPr>
        <p:txBody>
          <a:bodyPr wrap="none">
            <a:spAutoFit/>
          </a:bodyPr>
          <a:lstStyle/>
          <a:p>
            <a:pPr algn="ctr"/>
            <a:r>
              <a:rPr lang="en-US" sz="1600" b="1" dirty="0">
                <a:latin typeface="Avenir Black" charset="0"/>
                <a:ea typeface="Avenir Black" charset="0"/>
                <a:cs typeface="Avenir Black" charset="0"/>
              </a:rPr>
              <a:t>Labeling Function</a:t>
            </a:r>
          </a:p>
        </p:txBody>
      </p:sp>
      <p:sp>
        <p:nvSpPr>
          <p:cNvPr id="31" name="Right Arrow 30">
            <a:extLst>
              <a:ext uri="{FF2B5EF4-FFF2-40B4-BE49-F238E27FC236}">
                <a16:creationId xmlns:a16="http://schemas.microsoft.com/office/drawing/2014/main" id="{CFCF291C-4984-0345-9444-5CBBDF43F188}"/>
              </a:ext>
            </a:extLst>
          </p:cNvPr>
          <p:cNvSpPr/>
          <p:nvPr/>
        </p:nvSpPr>
        <p:spPr>
          <a:xfrm rot="5400000">
            <a:off x="4299212" y="3475634"/>
            <a:ext cx="414717" cy="294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venir Book" charset="0"/>
              <a:ea typeface="Avenir Book" charset="0"/>
              <a:cs typeface="Avenir Book" charset="0"/>
            </a:endParaRPr>
          </a:p>
        </p:txBody>
      </p:sp>
      <p:sp>
        <p:nvSpPr>
          <p:cNvPr id="19" name="Rectangle 18">
            <a:extLst>
              <a:ext uri="{FF2B5EF4-FFF2-40B4-BE49-F238E27FC236}">
                <a16:creationId xmlns:a16="http://schemas.microsoft.com/office/drawing/2014/main" id="{E19A612B-7467-DF45-B89F-7E99A70BFB93}"/>
              </a:ext>
            </a:extLst>
          </p:cNvPr>
          <p:cNvSpPr/>
          <p:nvPr/>
        </p:nvSpPr>
        <p:spPr>
          <a:xfrm>
            <a:off x="1839053" y="4579502"/>
            <a:ext cx="5345391" cy="646331"/>
          </a:xfrm>
          <a:prstGeom prst="rect">
            <a:avLst/>
          </a:prstGeom>
        </p:spPr>
        <p:txBody>
          <a:bodyPr wrap="square">
            <a:spAutoFit/>
          </a:bodyPr>
          <a:lstStyle/>
          <a:p>
            <a:r>
              <a:rPr lang="en-US" sz="1200" dirty="0">
                <a:solidFill>
                  <a:srgbClr val="569CD6"/>
                </a:solidFill>
                <a:latin typeface="Menlo" charset="0"/>
              </a:rPr>
              <a:t>def</a:t>
            </a:r>
            <a:r>
              <a:rPr lang="en-US" sz="1200" dirty="0">
                <a:solidFill>
                  <a:srgbClr val="D4D4D4"/>
                </a:solidFill>
                <a:latin typeface="Menlo" charset="0"/>
              </a:rPr>
              <a:t> </a:t>
            </a:r>
            <a:r>
              <a:rPr lang="en-US" sz="1200" dirty="0">
                <a:latin typeface="Menlo" charset="0"/>
              </a:rPr>
              <a:t>f</a:t>
            </a:r>
            <a:r>
              <a:rPr lang="en-US" sz="1200" dirty="0">
                <a:solidFill>
                  <a:schemeClr val="accent6">
                    <a:lumMod val="50000"/>
                  </a:schemeClr>
                </a:solidFill>
                <a:latin typeface="Menlo" charset="0"/>
              </a:rPr>
              <a:t>(</a:t>
            </a:r>
            <a:r>
              <a:rPr lang="en-US" sz="1200" dirty="0">
                <a:solidFill>
                  <a:srgbClr val="0070C0"/>
                </a:solidFill>
                <a:latin typeface="Menlo" charset="0"/>
              </a:rPr>
              <a:t>x</a:t>
            </a:r>
            <a:r>
              <a:rPr lang="en-US" sz="1200" dirty="0">
                <a:solidFill>
                  <a:schemeClr val="accent6">
                    <a:lumMod val="50000"/>
                  </a:schemeClr>
                </a:solidFill>
                <a:latin typeface="Menlo" charset="0"/>
              </a:rPr>
              <a:t>):</a:t>
            </a:r>
            <a:r>
              <a:rPr lang="en-US" sz="1200" dirty="0">
                <a:solidFill>
                  <a:srgbClr val="D4D4D4"/>
                </a:solidFill>
                <a:latin typeface="Menlo" charset="0"/>
              </a:rPr>
              <a:t> </a:t>
            </a:r>
          </a:p>
          <a:p>
            <a:r>
              <a:rPr lang="en-US" sz="1200" dirty="0">
                <a:solidFill>
                  <a:srgbClr val="C586C0"/>
                </a:solidFill>
                <a:latin typeface="Menlo" charset="0"/>
              </a:rPr>
              <a:t>  return</a:t>
            </a:r>
            <a:r>
              <a:rPr lang="en-US" sz="1200" dirty="0">
                <a:solidFill>
                  <a:srgbClr val="D4D4D4"/>
                </a:solidFill>
                <a:latin typeface="Menlo" charset="0"/>
              </a:rPr>
              <a:t> </a:t>
            </a:r>
            <a:r>
              <a:rPr lang="en-US" sz="1200" dirty="0">
                <a:solidFill>
                  <a:srgbClr val="00B050"/>
                </a:solidFill>
                <a:latin typeface="Menlo" charset="0"/>
              </a:rPr>
              <a:t>1</a:t>
            </a:r>
            <a:r>
              <a:rPr lang="en-US" sz="1200" dirty="0">
                <a:solidFill>
                  <a:srgbClr val="D4D4D4"/>
                </a:solidFill>
                <a:latin typeface="Menlo" charset="0"/>
              </a:rPr>
              <a:t> </a:t>
            </a:r>
            <a:r>
              <a:rPr lang="en-US" sz="1200" dirty="0">
                <a:solidFill>
                  <a:srgbClr val="C586C0"/>
                </a:solidFill>
                <a:latin typeface="Menlo" charset="0"/>
              </a:rPr>
              <a:t>if</a:t>
            </a:r>
            <a:r>
              <a:rPr lang="en-US" sz="1200" dirty="0">
                <a:solidFill>
                  <a:srgbClr val="D4D4D4"/>
                </a:solidFill>
                <a:latin typeface="Menlo" charset="0"/>
              </a:rPr>
              <a:t> </a:t>
            </a:r>
            <a:r>
              <a:rPr lang="en-US" sz="1200" dirty="0">
                <a:solidFill>
                  <a:schemeClr val="bg1">
                    <a:lumMod val="50000"/>
                  </a:schemeClr>
                </a:solidFill>
                <a:latin typeface="Menlo" charset="0"/>
              </a:rPr>
              <a:t>(</a:t>
            </a:r>
            <a:r>
              <a:rPr lang="en-US" sz="1200" dirty="0">
                <a:solidFill>
                  <a:srgbClr val="00B0F0"/>
                </a:solidFill>
                <a:latin typeface="Menlo" charset="0"/>
              </a:rPr>
              <a:t>“his wife” </a:t>
            </a:r>
            <a:r>
              <a:rPr lang="en-US" sz="1200" dirty="0">
                <a:solidFill>
                  <a:schemeClr val="accent4">
                    <a:lumMod val="75000"/>
                  </a:schemeClr>
                </a:solidFill>
                <a:latin typeface="Menlo" charset="0"/>
              </a:rPr>
              <a:t>in</a:t>
            </a:r>
            <a:r>
              <a:rPr lang="en-US" sz="1200" dirty="0">
                <a:solidFill>
                  <a:schemeClr val="accent6">
                    <a:lumMod val="75000"/>
                  </a:schemeClr>
                </a:solidFill>
                <a:latin typeface="Menlo" charset="0"/>
              </a:rPr>
              <a:t> </a:t>
            </a:r>
            <a:r>
              <a:rPr lang="en-US" sz="1200" dirty="0">
                <a:solidFill>
                  <a:srgbClr val="7030A0"/>
                </a:solidFill>
                <a:latin typeface="Menlo" charset="0"/>
              </a:rPr>
              <a:t>left</a:t>
            </a:r>
            <a:r>
              <a:rPr lang="en-US" sz="1200" dirty="0">
                <a:solidFill>
                  <a:schemeClr val="bg1">
                    <a:lumMod val="50000"/>
                  </a:schemeClr>
                </a:solidFill>
                <a:latin typeface="Menlo" charset="0"/>
              </a:rPr>
              <a:t>(</a:t>
            </a:r>
            <a:r>
              <a:rPr lang="en-US" sz="1200" dirty="0">
                <a:solidFill>
                  <a:schemeClr val="accent1"/>
                </a:solidFill>
                <a:latin typeface="Menlo" charset="0"/>
              </a:rPr>
              <a:t>x</a:t>
            </a:r>
            <a:r>
              <a:rPr lang="en-US" sz="1200" dirty="0">
                <a:solidFill>
                  <a:schemeClr val="accent6">
                    <a:lumMod val="75000"/>
                  </a:schemeClr>
                </a:solidFill>
                <a:latin typeface="Menlo" charset="0"/>
              </a:rPr>
              <a:t>.</a:t>
            </a:r>
            <a:r>
              <a:rPr lang="en-US" sz="1200" dirty="0">
                <a:solidFill>
                  <a:schemeClr val="accent2"/>
                </a:solidFill>
                <a:latin typeface="Menlo" charset="0"/>
              </a:rPr>
              <a:t>person2</a:t>
            </a:r>
            <a:r>
              <a:rPr lang="en-US" sz="1200" dirty="0">
                <a:solidFill>
                  <a:schemeClr val="accent6">
                    <a:lumMod val="75000"/>
                  </a:schemeClr>
                </a:solidFill>
                <a:latin typeface="Menlo" charset="0"/>
              </a:rPr>
              <a:t>, </a:t>
            </a:r>
            <a:r>
              <a:rPr lang="en-US" sz="1200" dirty="0" err="1">
                <a:solidFill>
                  <a:srgbClr val="7030A0"/>
                </a:solidFill>
                <a:latin typeface="Menlo" charset="0"/>
              </a:rPr>
              <a:t>dist</a:t>
            </a:r>
            <a:r>
              <a:rPr lang="en-US" sz="1200" dirty="0">
                <a:solidFill>
                  <a:srgbClr val="7030A0"/>
                </a:solidFill>
                <a:latin typeface="Menlo" charset="0"/>
              </a:rPr>
              <a:t>==1</a:t>
            </a:r>
            <a:r>
              <a:rPr lang="en-US" sz="1200" dirty="0">
                <a:solidFill>
                  <a:schemeClr val="bg1">
                    <a:lumMod val="50000"/>
                  </a:schemeClr>
                </a:solidFill>
                <a:latin typeface="Menlo" charset="0"/>
              </a:rPr>
              <a:t>))</a:t>
            </a:r>
            <a:r>
              <a:rPr lang="en-US" sz="1200" dirty="0">
                <a:solidFill>
                  <a:schemeClr val="accent6">
                    <a:lumMod val="75000"/>
                  </a:schemeClr>
                </a:solidFill>
                <a:latin typeface="Menlo" charset="0"/>
              </a:rPr>
              <a:t> </a:t>
            </a:r>
          </a:p>
          <a:p>
            <a:r>
              <a:rPr lang="en-US" sz="1200" dirty="0">
                <a:solidFill>
                  <a:schemeClr val="accent6">
                    <a:lumMod val="75000"/>
                  </a:schemeClr>
                </a:solidFill>
                <a:latin typeface="Menlo" charset="0"/>
              </a:rPr>
              <a:t>     </a:t>
            </a:r>
            <a:r>
              <a:rPr lang="en-US" sz="1200" dirty="0">
                <a:solidFill>
                  <a:srgbClr val="C586C0"/>
                </a:solidFill>
                <a:latin typeface="Menlo" charset="0"/>
              </a:rPr>
              <a:t>else</a:t>
            </a:r>
            <a:r>
              <a:rPr lang="en-US" sz="1200" dirty="0">
                <a:solidFill>
                  <a:srgbClr val="D4D4D4"/>
                </a:solidFill>
                <a:latin typeface="Menlo" charset="0"/>
              </a:rPr>
              <a:t> </a:t>
            </a:r>
            <a:r>
              <a:rPr lang="en-US" sz="1200" dirty="0">
                <a:solidFill>
                  <a:schemeClr val="tx1">
                    <a:lumMod val="50000"/>
                    <a:lumOff val="50000"/>
                  </a:schemeClr>
                </a:solidFill>
                <a:latin typeface="Menlo" charset="0"/>
              </a:rPr>
              <a:t>0 #abstain</a:t>
            </a:r>
            <a:endParaRPr lang="en-US" sz="1200" dirty="0">
              <a:solidFill>
                <a:schemeClr val="accent6">
                  <a:lumMod val="75000"/>
                </a:schemeClr>
              </a:solidFill>
              <a:latin typeface="Menlo" charset="0"/>
            </a:endParaRPr>
          </a:p>
        </p:txBody>
      </p:sp>
    </p:spTree>
    <p:extLst>
      <p:ext uri="{BB962C8B-B14F-4D97-AF65-F5344CB8AC3E}">
        <p14:creationId xmlns:p14="http://schemas.microsoft.com/office/powerpoint/2010/main" val="265687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E8E3-DF50-B442-A5A5-0E3D6B6E9DD6}"/>
              </a:ext>
            </a:extLst>
          </p:cNvPr>
          <p:cNvSpPr>
            <a:spLocks noGrp="1"/>
          </p:cNvSpPr>
          <p:nvPr>
            <p:ph type="title"/>
          </p:nvPr>
        </p:nvSpPr>
        <p:spPr/>
        <p:txBody>
          <a:bodyPr/>
          <a:lstStyle/>
          <a:p>
            <a:r>
              <a:rPr lang="en-US" dirty="0"/>
              <a:t>Semantic Parser</a:t>
            </a:r>
          </a:p>
        </p:txBody>
      </p:sp>
      <p:sp>
        <p:nvSpPr>
          <p:cNvPr id="4" name="Slide Number Placeholder 3">
            <a:extLst>
              <a:ext uri="{FF2B5EF4-FFF2-40B4-BE49-F238E27FC236}">
                <a16:creationId xmlns:a16="http://schemas.microsoft.com/office/drawing/2014/main" id="{5BCA3280-D87D-5841-9170-E38EF5FCAA16}"/>
              </a:ext>
            </a:extLst>
          </p:cNvPr>
          <p:cNvSpPr>
            <a:spLocks noGrp="1"/>
          </p:cNvSpPr>
          <p:nvPr>
            <p:ph type="sldNum" sz="quarter" idx="12"/>
          </p:nvPr>
        </p:nvSpPr>
        <p:spPr/>
        <p:txBody>
          <a:bodyPr/>
          <a:lstStyle/>
          <a:p>
            <a:fld id="{50ED7F7D-0BF7-DF49-A005-0374284B4A14}" type="slidenum">
              <a:rPr lang="en-US" smtClean="0"/>
              <a:pPr/>
              <a:t>9</a:t>
            </a:fld>
            <a:endParaRPr lang="en-US" dirty="0"/>
          </a:p>
        </p:txBody>
      </p:sp>
      <p:sp>
        <p:nvSpPr>
          <p:cNvPr id="6" name="Rectangle 5">
            <a:extLst>
              <a:ext uri="{FF2B5EF4-FFF2-40B4-BE49-F238E27FC236}">
                <a16:creationId xmlns:a16="http://schemas.microsoft.com/office/drawing/2014/main" id="{E896C718-3FDC-6341-B4EE-1B9F40E8F36A}"/>
              </a:ext>
            </a:extLst>
          </p:cNvPr>
          <p:cNvSpPr/>
          <p:nvPr/>
        </p:nvSpPr>
        <p:spPr>
          <a:xfrm>
            <a:off x="494918" y="3380833"/>
            <a:ext cx="8055778" cy="338554"/>
          </a:xfrm>
          <a:prstGeom prst="rect">
            <a:avLst/>
          </a:prstGeom>
        </p:spPr>
        <p:txBody>
          <a:bodyPr wrap="square">
            <a:spAutoFit/>
          </a:bodyPr>
          <a:lstStyle/>
          <a:p>
            <a:r>
              <a:rPr lang="en-US" sz="1600" i="1" dirty="0">
                <a:latin typeface="Avenir Light" charset="0"/>
                <a:ea typeface="Avenir Light" charset="0"/>
                <a:cs typeface="Avenir Light" charset="0"/>
              </a:rPr>
              <a:t>&lt;START&gt;      label    false    because    X    and    Y    are   the   same    person   &lt;STOP&gt;</a:t>
            </a:r>
          </a:p>
        </p:txBody>
      </p:sp>
      <p:sp>
        <p:nvSpPr>
          <p:cNvPr id="7" name="Rectangle 6">
            <a:extLst>
              <a:ext uri="{FF2B5EF4-FFF2-40B4-BE49-F238E27FC236}">
                <a16:creationId xmlns:a16="http://schemas.microsoft.com/office/drawing/2014/main" id="{818390B5-69C7-A34B-9774-612634729F10}"/>
              </a:ext>
            </a:extLst>
          </p:cNvPr>
          <p:cNvSpPr/>
          <p:nvPr/>
        </p:nvSpPr>
        <p:spPr>
          <a:xfrm>
            <a:off x="731431" y="2934150"/>
            <a:ext cx="1002905" cy="307777"/>
          </a:xfrm>
          <a:prstGeom prst="rect">
            <a:avLst/>
          </a:prstGeom>
        </p:spPr>
        <p:txBody>
          <a:bodyPr wrap="square">
            <a:spAutoFit/>
          </a:bodyPr>
          <a:lstStyle/>
          <a:p>
            <a:r>
              <a:rPr lang="en-US" sz="1400" dirty="0">
                <a:latin typeface="Avenir Light" charset="0"/>
                <a:ea typeface="Avenir Light" charset="0"/>
                <a:cs typeface="Avenir Light" charset="0"/>
              </a:rPr>
              <a:t>S</a:t>
            </a:r>
            <a:r>
              <a:rPr lang="en-US" sz="1200" dirty="0">
                <a:latin typeface="Avenir Light" charset="0"/>
                <a:ea typeface="Avenir Light" charset="0"/>
                <a:cs typeface="Avenir Light" charset="0"/>
              </a:rPr>
              <a:t>TART</a:t>
            </a:r>
            <a:endParaRPr lang="en-US" sz="1400" dirty="0">
              <a:latin typeface="Avenir Light" charset="0"/>
              <a:ea typeface="Avenir Light" charset="0"/>
              <a:cs typeface="Avenir Light" charset="0"/>
            </a:endParaRPr>
          </a:p>
        </p:txBody>
      </p:sp>
      <p:sp>
        <p:nvSpPr>
          <p:cNvPr id="8" name="Rectangle 7">
            <a:extLst>
              <a:ext uri="{FF2B5EF4-FFF2-40B4-BE49-F238E27FC236}">
                <a16:creationId xmlns:a16="http://schemas.microsoft.com/office/drawing/2014/main" id="{C1329213-C601-F649-97A9-9398D414F4F2}"/>
              </a:ext>
            </a:extLst>
          </p:cNvPr>
          <p:cNvSpPr/>
          <p:nvPr/>
        </p:nvSpPr>
        <p:spPr>
          <a:xfrm>
            <a:off x="1654843" y="2934150"/>
            <a:ext cx="833451" cy="307777"/>
          </a:xfrm>
          <a:prstGeom prst="rect">
            <a:avLst/>
          </a:prstGeom>
        </p:spPr>
        <p:txBody>
          <a:bodyPr wrap="square">
            <a:spAutoFit/>
          </a:bodyPr>
          <a:lstStyle/>
          <a:p>
            <a:r>
              <a:rPr lang="en-US" sz="1400" dirty="0">
                <a:latin typeface="Avenir Light" charset="0"/>
                <a:ea typeface="Avenir Light" charset="0"/>
                <a:cs typeface="Avenir Light" charset="0"/>
              </a:rPr>
              <a:t>L</a:t>
            </a:r>
            <a:r>
              <a:rPr lang="en-US" sz="1200" dirty="0">
                <a:latin typeface="Avenir Light" charset="0"/>
                <a:ea typeface="Avenir Light" charset="0"/>
                <a:cs typeface="Avenir Light" charset="0"/>
              </a:rPr>
              <a:t>ABEL</a:t>
            </a:r>
            <a:endParaRPr lang="en-US" sz="1400" dirty="0">
              <a:latin typeface="Avenir Light" charset="0"/>
              <a:ea typeface="Avenir Light" charset="0"/>
              <a:cs typeface="Avenir Light" charset="0"/>
            </a:endParaRPr>
          </a:p>
        </p:txBody>
      </p:sp>
      <p:sp>
        <p:nvSpPr>
          <p:cNvPr id="9" name="Rectangle 8">
            <a:extLst>
              <a:ext uri="{FF2B5EF4-FFF2-40B4-BE49-F238E27FC236}">
                <a16:creationId xmlns:a16="http://schemas.microsoft.com/office/drawing/2014/main" id="{87197751-169A-A744-8FE9-A9EDC8D5F1F9}"/>
              </a:ext>
            </a:extLst>
          </p:cNvPr>
          <p:cNvSpPr/>
          <p:nvPr/>
        </p:nvSpPr>
        <p:spPr>
          <a:xfrm>
            <a:off x="2336840" y="2934150"/>
            <a:ext cx="731831" cy="307777"/>
          </a:xfrm>
          <a:prstGeom prst="rect">
            <a:avLst/>
          </a:prstGeom>
        </p:spPr>
        <p:txBody>
          <a:bodyPr wrap="square">
            <a:spAutoFit/>
          </a:bodyPr>
          <a:lstStyle/>
          <a:p>
            <a:r>
              <a:rPr lang="en-US" sz="1400" dirty="0">
                <a:latin typeface="Avenir Light" charset="0"/>
                <a:ea typeface="Avenir Light" charset="0"/>
                <a:cs typeface="Avenir Light" charset="0"/>
              </a:rPr>
              <a:t>F</a:t>
            </a:r>
            <a:r>
              <a:rPr lang="en-US" sz="1200" dirty="0">
                <a:latin typeface="Avenir Light" charset="0"/>
                <a:ea typeface="Avenir Light" charset="0"/>
                <a:cs typeface="Avenir Light" charset="0"/>
              </a:rPr>
              <a:t>ALSE</a:t>
            </a:r>
            <a:endParaRPr lang="en-US" sz="1400" dirty="0">
              <a:latin typeface="Avenir Light" charset="0"/>
              <a:ea typeface="Avenir Light" charset="0"/>
              <a:cs typeface="Avenir Light" charset="0"/>
            </a:endParaRPr>
          </a:p>
        </p:txBody>
      </p:sp>
      <p:sp>
        <p:nvSpPr>
          <p:cNvPr id="10" name="Rectangle 9">
            <a:extLst>
              <a:ext uri="{FF2B5EF4-FFF2-40B4-BE49-F238E27FC236}">
                <a16:creationId xmlns:a16="http://schemas.microsoft.com/office/drawing/2014/main" id="{13693E0D-51B3-C641-95CB-BECAF151EC84}"/>
              </a:ext>
            </a:extLst>
          </p:cNvPr>
          <p:cNvSpPr/>
          <p:nvPr/>
        </p:nvSpPr>
        <p:spPr>
          <a:xfrm>
            <a:off x="2986217" y="2934150"/>
            <a:ext cx="1002372" cy="307777"/>
          </a:xfrm>
          <a:prstGeom prst="rect">
            <a:avLst/>
          </a:prstGeom>
        </p:spPr>
        <p:txBody>
          <a:bodyPr wrap="square">
            <a:spAutoFit/>
          </a:bodyPr>
          <a:lstStyle/>
          <a:p>
            <a:r>
              <a:rPr lang="en-US" sz="1400" dirty="0">
                <a:latin typeface="Avenir Light" charset="0"/>
                <a:ea typeface="Avenir Light" charset="0"/>
                <a:cs typeface="Avenir Light" charset="0"/>
              </a:rPr>
              <a:t>B</a:t>
            </a:r>
            <a:r>
              <a:rPr lang="en-US" sz="1200" dirty="0">
                <a:latin typeface="Avenir Light" charset="0"/>
                <a:ea typeface="Avenir Light" charset="0"/>
                <a:cs typeface="Avenir Light" charset="0"/>
              </a:rPr>
              <a:t>ECAUSE</a:t>
            </a:r>
            <a:endParaRPr lang="en-US" sz="1400" dirty="0">
              <a:latin typeface="Avenir Light" charset="0"/>
              <a:ea typeface="Avenir Light" charset="0"/>
              <a:cs typeface="Avenir Light" charset="0"/>
            </a:endParaRPr>
          </a:p>
        </p:txBody>
      </p:sp>
      <p:sp>
        <p:nvSpPr>
          <p:cNvPr id="11" name="Rectangle 10">
            <a:extLst>
              <a:ext uri="{FF2B5EF4-FFF2-40B4-BE49-F238E27FC236}">
                <a16:creationId xmlns:a16="http://schemas.microsoft.com/office/drawing/2014/main" id="{A9849784-EAD7-4F40-95D3-66DCFA331187}"/>
              </a:ext>
            </a:extLst>
          </p:cNvPr>
          <p:cNvSpPr/>
          <p:nvPr/>
        </p:nvSpPr>
        <p:spPr>
          <a:xfrm>
            <a:off x="3822159" y="2934150"/>
            <a:ext cx="648136" cy="307777"/>
          </a:xfrm>
          <a:prstGeom prst="rect">
            <a:avLst/>
          </a:prstGeom>
        </p:spPr>
        <p:txBody>
          <a:bodyPr wrap="square">
            <a:spAutoFit/>
          </a:bodyPr>
          <a:lstStyle/>
          <a:p>
            <a:r>
              <a:rPr lang="en-US" sz="1400" dirty="0">
                <a:latin typeface="Avenir Light" charset="0"/>
                <a:ea typeface="Avenir Light" charset="0"/>
                <a:cs typeface="Avenir Light" charset="0"/>
              </a:rPr>
              <a:t>A</a:t>
            </a:r>
            <a:r>
              <a:rPr lang="en-US" sz="1200" dirty="0">
                <a:latin typeface="Avenir Light" charset="0"/>
                <a:ea typeface="Avenir Light" charset="0"/>
                <a:cs typeface="Avenir Light" charset="0"/>
              </a:rPr>
              <a:t>RG</a:t>
            </a:r>
            <a:endParaRPr lang="en-US" sz="1400" dirty="0">
              <a:latin typeface="Avenir Light" charset="0"/>
              <a:ea typeface="Avenir Light" charset="0"/>
              <a:cs typeface="Avenir Light" charset="0"/>
            </a:endParaRPr>
          </a:p>
        </p:txBody>
      </p:sp>
      <p:sp>
        <p:nvSpPr>
          <p:cNvPr id="12" name="Rectangle 11">
            <a:extLst>
              <a:ext uri="{FF2B5EF4-FFF2-40B4-BE49-F238E27FC236}">
                <a16:creationId xmlns:a16="http://schemas.microsoft.com/office/drawing/2014/main" id="{7989EB5F-2B45-E344-AD42-21302EB1CD78}"/>
              </a:ext>
            </a:extLst>
          </p:cNvPr>
          <p:cNvSpPr/>
          <p:nvPr/>
        </p:nvSpPr>
        <p:spPr>
          <a:xfrm>
            <a:off x="4272258" y="2934150"/>
            <a:ext cx="648136" cy="307777"/>
          </a:xfrm>
          <a:prstGeom prst="rect">
            <a:avLst/>
          </a:prstGeom>
        </p:spPr>
        <p:txBody>
          <a:bodyPr wrap="square">
            <a:spAutoFit/>
          </a:bodyPr>
          <a:lstStyle/>
          <a:p>
            <a:r>
              <a:rPr lang="en-US" sz="1400" dirty="0">
                <a:latin typeface="Avenir Light" charset="0"/>
                <a:ea typeface="Avenir Light" charset="0"/>
                <a:cs typeface="Avenir Light" charset="0"/>
              </a:rPr>
              <a:t>A</a:t>
            </a:r>
            <a:r>
              <a:rPr lang="en-US" sz="1200" dirty="0">
                <a:latin typeface="Avenir Light" charset="0"/>
                <a:ea typeface="Avenir Light" charset="0"/>
                <a:cs typeface="Avenir Light" charset="0"/>
              </a:rPr>
              <a:t>ND</a:t>
            </a:r>
            <a:endParaRPr lang="en-US" sz="1400" dirty="0">
              <a:latin typeface="Avenir Light" charset="0"/>
              <a:ea typeface="Avenir Light" charset="0"/>
              <a:cs typeface="Avenir Light" charset="0"/>
            </a:endParaRPr>
          </a:p>
        </p:txBody>
      </p:sp>
      <p:sp>
        <p:nvSpPr>
          <p:cNvPr id="13" name="Rectangle 12">
            <a:extLst>
              <a:ext uri="{FF2B5EF4-FFF2-40B4-BE49-F238E27FC236}">
                <a16:creationId xmlns:a16="http://schemas.microsoft.com/office/drawing/2014/main" id="{BACEF550-1B2C-A94D-B257-4A47AFC4C2F5}"/>
              </a:ext>
            </a:extLst>
          </p:cNvPr>
          <p:cNvSpPr/>
          <p:nvPr/>
        </p:nvSpPr>
        <p:spPr>
          <a:xfrm>
            <a:off x="4776195" y="2934150"/>
            <a:ext cx="648136" cy="307777"/>
          </a:xfrm>
          <a:prstGeom prst="rect">
            <a:avLst/>
          </a:prstGeom>
        </p:spPr>
        <p:txBody>
          <a:bodyPr wrap="square">
            <a:spAutoFit/>
          </a:bodyPr>
          <a:lstStyle/>
          <a:p>
            <a:r>
              <a:rPr lang="en-US" sz="1400" dirty="0">
                <a:latin typeface="Avenir Light" charset="0"/>
                <a:ea typeface="Avenir Light" charset="0"/>
                <a:cs typeface="Avenir Light" charset="0"/>
              </a:rPr>
              <a:t>A</a:t>
            </a:r>
            <a:r>
              <a:rPr lang="en-US" sz="1200" dirty="0">
                <a:latin typeface="Avenir Light" charset="0"/>
                <a:ea typeface="Avenir Light" charset="0"/>
                <a:cs typeface="Avenir Light" charset="0"/>
              </a:rPr>
              <a:t>RG</a:t>
            </a:r>
            <a:endParaRPr lang="en-US" sz="1400" dirty="0">
              <a:latin typeface="Avenir Light" charset="0"/>
              <a:ea typeface="Avenir Light" charset="0"/>
              <a:cs typeface="Avenir Light" charset="0"/>
            </a:endParaRPr>
          </a:p>
        </p:txBody>
      </p:sp>
      <p:sp>
        <p:nvSpPr>
          <p:cNvPr id="14" name="Rectangle 13">
            <a:extLst>
              <a:ext uri="{FF2B5EF4-FFF2-40B4-BE49-F238E27FC236}">
                <a16:creationId xmlns:a16="http://schemas.microsoft.com/office/drawing/2014/main" id="{CD5A94FA-6949-B440-A1D5-978B96A166E8}"/>
              </a:ext>
            </a:extLst>
          </p:cNvPr>
          <p:cNvSpPr/>
          <p:nvPr/>
        </p:nvSpPr>
        <p:spPr>
          <a:xfrm>
            <a:off x="5205046" y="2934150"/>
            <a:ext cx="648136" cy="307777"/>
          </a:xfrm>
          <a:prstGeom prst="rect">
            <a:avLst/>
          </a:prstGeom>
        </p:spPr>
        <p:txBody>
          <a:bodyPr wrap="square">
            <a:spAutoFit/>
          </a:bodyPr>
          <a:lstStyle/>
          <a:p>
            <a:r>
              <a:rPr lang="en-US" sz="1400" dirty="0">
                <a:latin typeface="Avenir Light" charset="0"/>
                <a:ea typeface="Avenir Light" charset="0"/>
                <a:cs typeface="Avenir Light" charset="0"/>
              </a:rPr>
              <a:t>I</a:t>
            </a:r>
            <a:r>
              <a:rPr lang="en-US" sz="1200" dirty="0">
                <a:latin typeface="Avenir Light" charset="0"/>
                <a:ea typeface="Avenir Light" charset="0"/>
                <a:cs typeface="Avenir Light" charset="0"/>
              </a:rPr>
              <a:t>S</a:t>
            </a:r>
            <a:endParaRPr lang="en-US" sz="1400" dirty="0">
              <a:latin typeface="Avenir Light" charset="0"/>
              <a:ea typeface="Avenir Light" charset="0"/>
              <a:cs typeface="Avenir Light" charset="0"/>
            </a:endParaRPr>
          </a:p>
        </p:txBody>
      </p:sp>
      <p:sp>
        <p:nvSpPr>
          <p:cNvPr id="15" name="Rectangle 14">
            <a:extLst>
              <a:ext uri="{FF2B5EF4-FFF2-40B4-BE49-F238E27FC236}">
                <a16:creationId xmlns:a16="http://schemas.microsoft.com/office/drawing/2014/main" id="{2991F89A-8A92-9342-A4D7-0619F4CF7813}"/>
              </a:ext>
            </a:extLst>
          </p:cNvPr>
          <p:cNvSpPr/>
          <p:nvPr/>
        </p:nvSpPr>
        <p:spPr>
          <a:xfrm>
            <a:off x="6022841" y="2934150"/>
            <a:ext cx="760337" cy="307777"/>
          </a:xfrm>
          <a:prstGeom prst="rect">
            <a:avLst/>
          </a:prstGeom>
        </p:spPr>
        <p:txBody>
          <a:bodyPr wrap="square">
            <a:spAutoFit/>
          </a:bodyPr>
          <a:lstStyle/>
          <a:p>
            <a:r>
              <a:rPr lang="en-US" sz="1400" dirty="0">
                <a:latin typeface="Avenir Light" charset="0"/>
                <a:ea typeface="Avenir Light" charset="0"/>
                <a:cs typeface="Avenir Light" charset="0"/>
              </a:rPr>
              <a:t>E</a:t>
            </a:r>
            <a:r>
              <a:rPr lang="en-US" sz="1200" dirty="0">
                <a:latin typeface="Avenir Light" charset="0"/>
                <a:ea typeface="Avenir Light" charset="0"/>
                <a:cs typeface="Avenir Light" charset="0"/>
              </a:rPr>
              <a:t>QUAL</a:t>
            </a:r>
            <a:endParaRPr lang="en-US" sz="1400" dirty="0">
              <a:latin typeface="Avenir Light" charset="0"/>
              <a:ea typeface="Avenir Light" charset="0"/>
              <a:cs typeface="Avenir Light" charset="0"/>
            </a:endParaRPr>
          </a:p>
        </p:txBody>
      </p:sp>
      <p:sp>
        <p:nvSpPr>
          <p:cNvPr id="16" name="Rectangle 15">
            <a:extLst>
              <a:ext uri="{FF2B5EF4-FFF2-40B4-BE49-F238E27FC236}">
                <a16:creationId xmlns:a16="http://schemas.microsoft.com/office/drawing/2014/main" id="{196AE8B3-04E0-434F-83DB-72E1F6CC8EB2}"/>
              </a:ext>
            </a:extLst>
          </p:cNvPr>
          <p:cNvSpPr/>
          <p:nvPr/>
        </p:nvSpPr>
        <p:spPr>
          <a:xfrm>
            <a:off x="7694722" y="2934149"/>
            <a:ext cx="760337" cy="307777"/>
          </a:xfrm>
          <a:prstGeom prst="rect">
            <a:avLst/>
          </a:prstGeom>
        </p:spPr>
        <p:txBody>
          <a:bodyPr wrap="square">
            <a:spAutoFit/>
          </a:bodyPr>
          <a:lstStyle/>
          <a:p>
            <a:r>
              <a:rPr lang="en-US" sz="1400" dirty="0">
                <a:latin typeface="Avenir Light" charset="0"/>
                <a:ea typeface="Avenir Light" charset="0"/>
                <a:cs typeface="Avenir Light" charset="0"/>
              </a:rPr>
              <a:t>S</a:t>
            </a:r>
            <a:r>
              <a:rPr lang="en-US" sz="1200" dirty="0">
                <a:latin typeface="Avenir Light" charset="0"/>
                <a:ea typeface="Avenir Light" charset="0"/>
                <a:cs typeface="Avenir Light" charset="0"/>
              </a:rPr>
              <a:t>TOP</a:t>
            </a:r>
            <a:endParaRPr lang="en-US" sz="1400" dirty="0">
              <a:latin typeface="Avenir Light" charset="0"/>
              <a:ea typeface="Avenir Light" charset="0"/>
              <a:cs typeface="Avenir Light" charset="0"/>
            </a:endParaRPr>
          </a:p>
        </p:txBody>
      </p:sp>
      <p:sp>
        <p:nvSpPr>
          <p:cNvPr id="17" name="Rectangle 16">
            <a:extLst>
              <a:ext uri="{FF2B5EF4-FFF2-40B4-BE49-F238E27FC236}">
                <a16:creationId xmlns:a16="http://schemas.microsoft.com/office/drawing/2014/main" id="{08EC5563-7AEF-5944-8BAF-D48404C11A0D}"/>
              </a:ext>
            </a:extLst>
          </p:cNvPr>
          <p:cNvSpPr/>
          <p:nvPr/>
        </p:nvSpPr>
        <p:spPr>
          <a:xfrm>
            <a:off x="2277351" y="2452428"/>
            <a:ext cx="731831" cy="307777"/>
          </a:xfrm>
          <a:prstGeom prst="rect">
            <a:avLst/>
          </a:prstGeom>
        </p:spPr>
        <p:txBody>
          <a:bodyPr wrap="square">
            <a:spAutoFit/>
          </a:bodyPr>
          <a:lstStyle/>
          <a:p>
            <a:r>
              <a:rPr lang="en-US" sz="1400" dirty="0">
                <a:latin typeface="Avenir Light" charset="0"/>
                <a:ea typeface="Avenir Light" charset="0"/>
                <a:cs typeface="Avenir Light" charset="0"/>
              </a:rPr>
              <a:t>B</a:t>
            </a:r>
            <a:r>
              <a:rPr lang="en-US" sz="1200" dirty="0">
                <a:latin typeface="Avenir Light" charset="0"/>
                <a:ea typeface="Avenir Light" charset="0"/>
                <a:cs typeface="Avenir Light" charset="0"/>
              </a:rPr>
              <a:t>OOL</a:t>
            </a:r>
            <a:endParaRPr lang="en-US" sz="1400" dirty="0">
              <a:latin typeface="Avenir Light" charset="0"/>
              <a:ea typeface="Avenir Light" charset="0"/>
              <a:cs typeface="Avenir Light" charset="0"/>
            </a:endParaRPr>
          </a:p>
        </p:txBody>
      </p:sp>
      <p:sp>
        <p:nvSpPr>
          <p:cNvPr id="18" name="Rectangle 17">
            <a:extLst>
              <a:ext uri="{FF2B5EF4-FFF2-40B4-BE49-F238E27FC236}">
                <a16:creationId xmlns:a16="http://schemas.microsoft.com/office/drawing/2014/main" id="{74F9A47B-A5A0-6948-B992-74D12733D28A}"/>
              </a:ext>
            </a:extLst>
          </p:cNvPr>
          <p:cNvSpPr/>
          <p:nvPr/>
        </p:nvSpPr>
        <p:spPr>
          <a:xfrm>
            <a:off x="4076133" y="2456965"/>
            <a:ext cx="861934" cy="307777"/>
          </a:xfrm>
          <a:prstGeom prst="rect">
            <a:avLst/>
          </a:prstGeom>
        </p:spPr>
        <p:txBody>
          <a:bodyPr wrap="square">
            <a:spAutoFit/>
          </a:bodyPr>
          <a:lstStyle/>
          <a:p>
            <a:r>
              <a:rPr lang="en-US" sz="1400" dirty="0">
                <a:latin typeface="Avenir Light" charset="0"/>
                <a:ea typeface="Avenir Light" charset="0"/>
                <a:cs typeface="Avenir Light" charset="0"/>
              </a:rPr>
              <a:t>A</a:t>
            </a:r>
            <a:r>
              <a:rPr lang="en-US" sz="1200" dirty="0">
                <a:latin typeface="Avenir Light" charset="0"/>
                <a:ea typeface="Avenir Light" charset="0"/>
                <a:cs typeface="Avenir Light" charset="0"/>
              </a:rPr>
              <a:t>RG</a:t>
            </a:r>
            <a:r>
              <a:rPr lang="en-US" sz="1400" dirty="0">
                <a:latin typeface="Avenir Light" charset="0"/>
                <a:ea typeface="Avenir Light" charset="0"/>
                <a:cs typeface="Avenir Light" charset="0"/>
              </a:rPr>
              <a:t>L</a:t>
            </a:r>
            <a:r>
              <a:rPr lang="en-US" sz="1200" dirty="0">
                <a:latin typeface="Avenir Light" charset="0"/>
                <a:ea typeface="Avenir Light" charset="0"/>
                <a:cs typeface="Avenir Light" charset="0"/>
              </a:rPr>
              <a:t>IST</a:t>
            </a:r>
            <a:endParaRPr lang="en-US" sz="1400" dirty="0">
              <a:latin typeface="Avenir Light" charset="0"/>
              <a:ea typeface="Avenir Light" charset="0"/>
              <a:cs typeface="Avenir Light" charset="0"/>
            </a:endParaRPr>
          </a:p>
        </p:txBody>
      </p:sp>
      <p:sp>
        <p:nvSpPr>
          <p:cNvPr id="19" name="Rectangle 18">
            <a:extLst>
              <a:ext uri="{FF2B5EF4-FFF2-40B4-BE49-F238E27FC236}">
                <a16:creationId xmlns:a16="http://schemas.microsoft.com/office/drawing/2014/main" id="{2A230B35-C1F9-2F41-90BB-7DB06AF3757B}"/>
              </a:ext>
            </a:extLst>
          </p:cNvPr>
          <p:cNvSpPr/>
          <p:nvPr/>
        </p:nvSpPr>
        <p:spPr>
          <a:xfrm>
            <a:off x="5344374" y="2456964"/>
            <a:ext cx="861934" cy="307777"/>
          </a:xfrm>
          <a:prstGeom prst="rect">
            <a:avLst/>
          </a:prstGeom>
        </p:spPr>
        <p:txBody>
          <a:bodyPr wrap="square">
            <a:spAutoFit/>
          </a:bodyPr>
          <a:lstStyle/>
          <a:p>
            <a:r>
              <a:rPr lang="en-US" sz="1400" dirty="0">
                <a:latin typeface="Avenir Light" charset="0"/>
                <a:ea typeface="Avenir Light" charset="0"/>
                <a:cs typeface="Avenir Light" charset="0"/>
              </a:rPr>
              <a:t>I</a:t>
            </a:r>
            <a:r>
              <a:rPr lang="en-US" sz="1200" dirty="0">
                <a:latin typeface="Avenir Light" charset="0"/>
                <a:ea typeface="Avenir Light" charset="0"/>
                <a:cs typeface="Avenir Light" charset="0"/>
              </a:rPr>
              <a:t>S</a:t>
            </a:r>
            <a:r>
              <a:rPr lang="en-US" sz="1400" dirty="0">
                <a:latin typeface="Avenir Light" charset="0"/>
                <a:ea typeface="Avenir Light" charset="0"/>
                <a:cs typeface="Avenir Light" charset="0"/>
              </a:rPr>
              <a:t>E</a:t>
            </a:r>
            <a:r>
              <a:rPr lang="en-US" sz="1200" dirty="0">
                <a:latin typeface="Avenir Light" charset="0"/>
                <a:ea typeface="Avenir Light" charset="0"/>
                <a:cs typeface="Avenir Light" charset="0"/>
              </a:rPr>
              <a:t>QUAL</a:t>
            </a:r>
          </a:p>
        </p:txBody>
      </p:sp>
      <p:sp>
        <p:nvSpPr>
          <p:cNvPr id="20" name="Rectangle 19">
            <a:extLst>
              <a:ext uri="{FF2B5EF4-FFF2-40B4-BE49-F238E27FC236}">
                <a16:creationId xmlns:a16="http://schemas.microsoft.com/office/drawing/2014/main" id="{8CFD7529-9603-C449-92FC-F7AEB8AF92DF}"/>
              </a:ext>
            </a:extLst>
          </p:cNvPr>
          <p:cNvSpPr/>
          <p:nvPr/>
        </p:nvSpPr>
        <p:spPr>
          <a:xfrm>
            <a:off x="4599933" y="2034345"/>
            <a:ext cx="1110854" cy="307777"/>
          </a:xfrm>
          <a:prstGeom prst="rect">
            <a:avLst/>
          </a:prstGeom>
        </p:spPr>
        <p:txBody>
          <a:bodyPr wrap="square">
            <a:spAutoFit/>
          </a:bodyPr>
          <a:lstStyle/>
          <a:p>
            <a:r>
              <a:rPr lang="en-US" sz="1400" dirty="0">
                <a:latin typeface="Avenir Light" charset="0"/>
                <a:ea typeface="Avenir Light" charset="0"/>
                <a:cs typeface="Avenir Light" charset="0"/>
              </a:rPr>
              <a:t>C</a:t>
            </a:r>
            <a:r>
              <a:rPr lang="en-US" sz="1200" dirty="0">
                <a:latin typeface="Avenir Light" charset="0"/>
                <a:ea typeface="Avenir Light" charset="0"/>
                <a:cs typeface="Avenir Light" charset="0"/>
              </a:rPr>
              <a:t>ONDITION</a:t>
            </a:r>
          </a:p>
        </p:txBody>
      </p:sp>
      <p:sp>
        <p:nvSpPr>
          <p:cNvPr id="21" name="Rectangle 20">
            <a:extLst>
              <a:ext uri="{FF2B5EF4-FFF2-40B4-BE49-F238E27FC236}">
                <a16:creationId xmlns:a16="http://schemas.microsoft.com/office/drawing/2014/main" id="{152E6F9B-49F8-8A4B-8D45-4A79217A902E}"/>
              </a:ext>
            </a:extLst>
          </p:cNvPr>
          <p:cNvSpPr/>
          <p:nvPr/>
        </p:nvSpPr>
        <p:spPr>
          <a:xfrm>
            <a:off x="3469027" y="1498665"/>
            <a:ext cx="1674073" cy="338554"/>
          </a:xfrm>
          <a:prstGeom prst="rect">
            <a:avLst/>
          </a:prstGeom>
        </p:spPr>
        <p:txBody>
          <a:bodyPr wrap="square">
            <a:spAutoFit/>
          </a:bodyPr>
          <a:lstStyle/>
          <a:p>
            <a:pPr algn="ctr"/>
            <a:r>
              <a:rPr lang="en-US" sz="1600" dirty="0">
                <a:latin typeface="Avenir Light" charset="0"/>
                <a:ea typeface="Avenir Light" charset="0"/>
                <a:cs typeface="Avenir Light" charset="0"/>
              </a:rPr>
              <a:t>L</a:t>
            </a:r>
            <a:r>
              <a:rPr lang="en-US" sz="1400" dirty="0">
                <a:latin typeface="Avenir Light" charset="0"/>
                <a:ea typeface="Avenir Light" charset="0"/>
                <a:cs typeface="Avenir Light" charset="0"/>
              </a:rPr>
              <a:t>F</a:t>
            </a:r>
          </a:p>
        </p:txBody>
      </p:sp>
      <p:cxnSp>
        <p:nvCxnSpPr>
          <p:cNvPr id="22" name="Straight Connector 21">
            <a:extLst>
              <a:ext uri="{FF2B5EF4-FFF2-40B4-BE49-F238E27FC236}">
                <a16:creationId xmlns:a16="http://schemas.microsoft.com/office/drawing/2014/main" id="{3FA4E6EB-E958-4C4D-B6D1-C971194B89D7}"/>
              </a:ext>
            </a:extLst>
          </p:cNvPr>
          <p:cNvCxnSpPr/>
          <p:nvPr/>
        </p:nvCxnSpPr>
        <p:spPr>
          <a:xfrm flipV="1">
            <a:off x="1055615" y="3193531"/>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A5C6A6-968F-3A48-AC34-1860D40BBB4F}"/>
              </a:ext>
            </a:extLst>
          </p:cNvPr>
          <p:cNvCxnSpPr/>
          <p:nvPr/>
        </p:nvCxnSpPr>
        <p:spPr>
          <a:xfrm flipV="1">
            <a:off x="1964972" y="3193531"/>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7BE013-A752-B540-B349-E9D26AAA4175}"/>
              </a:ext>
            </a:extLst>
          </p:cNvPr>
          <p:cNvCxnSpPr/>
          <p:nvPr/>
        </p:nvCxnSpPr>
        <p:spPr>
          <a:xfrm flipV="1">
            <a:off x="2601154"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1470DD3-3989-A447-8DF1-3B01207D7218}"/>
              </a:ext>
            </a:extLst>
          </p:cNvPr>
          <p:cNvCxnSpPr/>
          <p:nvPr/>
        </p:nvCxnSpPr>
        <p:spPr>
          <a:xfrm flipV="1">
            <a:off x="3393951"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34DF575-7F36-574F-8A04-BB37BB84CD6D}"/>
              </a:ext>
            </a:extLst>
          </p:cNvPr>
          <p:cNvCxnSpPr/>
          <p:nvPr/>
        </p:nvCxnSpPr>
        <p:spPr>
          <a:xfrm flipV="1">
            <a:off x="4074323"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B5F530-AAAE-C04F-93E0-549AC7380DD4}"/>
              </a:ext>
            </a:extLst>
          </p:cNvPr>
          <p:cNvCxnSpPr/>
          <p:nvPr/>
        </p:nvCxnSpPr>
        <p:spPr>
          <a:xfrm flipV="1">
            <a:off x="4509141"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16EBD7-966D-0648-860E-BA99CBF3A866}"/>
              </a:ext>
            </a:extLst>
          </p:cNvPr>
          <p:cNvCxnSpPr/>
          <p:nvPr/>
        </p:nvCxnSpPr>
        <p:spPr>
          <a:xfrm flipV="1">
            <a:off x="4949323"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985A5D-651B-4C46-A3B0-399335BF33A8}"/>
              </a:ext>
            </a:extLst>
          </p:cNvPr>
          <p:cNvCxnSpPr/>
          <p:nvPr/>
        </p:nvCxnSpPr>
        <p:spPr>
          <a:xfrm flipV="1">
            <a:off x="5336772" y="3195542"/>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5C81063-2382-3A40-80BA-789F49E8A8EE}"/>
              </a:ext>
            </a:extLst>
          </p:cNvPr>
          <p:cNvCxnSpPr/>
          <p:nvPr/>
        </p:nvCxnSpPr>
        <p:spPr>
          <a:xfrm flipV="1">
            <a:off x="6301408"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269E18F-09D1-9A46-B7C9-8C3939DD0467}"/>
              </a:ext>
            </a:extLst>
          </p:cNvPr>
          <p:cNvCxnSpPr/>
          <p:nvPr/>
        </p:nvCxnSpPr>
        <p:spPr>
          <a:xfrm flipV="1">
            <a:off x="7973289" y="3193530"/>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A956585-63DE-5740-8495-D8664B667ADC}"/>
              </a:ext>
            </a:extLst>
          </p:cNvPr>
          <p:cNvCxnSpPr/>
          <p:nvPr/>
        </p:nvCxnSpPr>
        <p:spPr>
          <a:xfrm flipV="1">
            <a:off x="2601154" y="2709372"/>
            <a:ext cx="0" cy="224777"/>
          </a:xfrm>
          <a:prstGeom prst="line">
            <a:avLst/>
          </a:prstGeom>
          <a:ln w="19050">
            <a:solidFill>
              <a:srgbClr val="FF4C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2A0F73-F322-7943-BE28-9A2D3C126C38}"/>
              </a:ext>
            </a:extLst>
          </p:cNvPr>
          <p:cNvCxnSpPr>
            <a:endCxn id="18" idx="2"/>
          </p:cNvCxnSpPr>
          <p:nvPr/>
        </p:nvCxnSpPr>
        <p:spPr>
          <a:xfrm flipV="1">
            <a:off x="4074323" y="2764742"/>
            <a:ext cx="432777" cy="224779"/>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259175C-2ECC-7240-83DE-C6F3665E443E}"/>
              </a:ext>
            </a:extLst>
          </p:cNvPr>
          <p:cNvCxnSpPr>
            <a:endCxn id="18" idx="2"/>
          </p:cNvCxnSpPr>
          <p:nvPr/>
        </p:nvCxnSpPr>
        <p:spPr>
          <a:xfrm flipH="1" flipV="1">
            <a:off x="4507100" y="2764742"/>
            <a:ext cx="442224" cy="213344"/>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58BC49-7674-6C4F-8CD7-6FB21145839A}"/>
              </a:ext>
            </a:extLst>
          </p:cNvPr>
          <p:cNvCxnSpPr>
            <a:endCxn id="19" idx="2"/>
          </p:cNvCxnSpPr>
          <p:nvPr/>
        </p:nvCxnSpPr>
        <p:spPr>
          <a:xfrm flipV="1">
            <a:off x="5360412" y="2764741"/>
            <a:ext cx="414929" cy="207092"/>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C242127-B8E0-5940-8E4C-20A67E134807}"/>
              </a:ext>
            </a:extLst>
          </p:cNvPr>
          <p:cNvCxnSpPr>
            <a:endCxn id="19" idx="2"/>
          </p:cNvCxnSpPr>
          <p:nvPr/>
        </p:nvCxnSpPr>
        <p:spPr>
          <a:xfrm flipH="1" flipV="1">
            <a:off x="5775341" y="2764741"/>
            <a:ext cx="460072" cy="195658"/>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855262-4B22-704F-86C9-F370BC5643B6}"/>
              </a:ext>
            </a:extLst>
          </p:cNvPr>
          <p:cNvCxnSpPr>
            <a:stCxn id="18" idx="0"/>
            <a:endCxn id="20" idx="2"/>
          </p:cNvCxnSpPr>
          <p:nvPr/>
        </p:nvCxnSpPr>
        <p:spPr>
          <a:xfrm flipV="1">
            <a:off x="4507100" y="2342122"/>
            <a:ext cx="648260" cy="114843"/>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A0D9D0B-4C29-7647-B8F6-39CF512368C2}"/>
              </a:ext>
            </a:extLst>
          </p:cNvPr>
          <p:cNvCxnSpPr>
            <a:stCxn id="19" idx="0"/>
            <a:endCxn id="20" idx="2"/>
          </p:cNvCxnSpPr>
          <p:nvPr/>
        </p:nvCxnSpPr>
        <p:spPr>
          <a:xfrm flipH="1" flipV="1">
            <a:off x="5155360" y="2342122"/>
            <a:ext cx="619981" cy="114842"/>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4E100F-9A08-CE4A-AAB7-341B6EC5E428}"/>
              </a:ext>
            </a:extLst>
          </p:cNvPr>
          <p:cNvCxnSpPr>
            <a:endCxn id="21" idx="2"/>
          </p:cNvCxnSpPr>
          <p:nvPr/>
        </p:nvCxnSpPr>
        <p:spPr>
          <a:xfrm flipV="1">
            <a:off x="1057803" y="1837219"/>
            <a:ext cx="3248261" cy="623653"/>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0346271-24E9-7947-A1DE-CAF1A914A2FB}"/>
              </a:ext>
            </a:extLst>
          </p:cNvPr>
          <p:cNvCxnSpPr/>
          <p:nvPr/>
        </p:nvCxnSpPr>
        <p:spPr>
          <a:xfrm flipV="1">
            <a:off x="1052015" y="2453856"/>
            <a:ext cx="0" cy="480294"/>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A54A2EB-5C2B-374A-9233-01ED3FA068E3}"/>
              </a:ext>
            </a:extLst>
          </p:cNvPr>
          <p:cNvCxnSpPr>
            <a:cxnSpLocks/>
          </p:cNvCxnSpPr>
          <p:nvPr/>
        </p:nvCxnSpPr>
        <p:spPr>
          <a:xfrm flipV="1">
            <a:off x="1964972" y="2278460"/>
            <a:ext cx="0" cy="687956"/>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9CB397B-56C9-F34D-83D4-7890C79FCFC8}"/>
              </a:ext>
            </a:extLst>
          </p:cNvPr>
          <p:cNvCxnSpPr>
            <a:stCxn id="21" idx="2"/>
          </p:cNvCxnSpPr>
          <p:nvPr/>
        </p:nvCxnSpPr>
        <p:spPr>
          <a:xfrm>
            <a:off x="4306064" y="1837219"/>
            <a:ext cx="3673013" cy="642130"/>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803CB6-00BC-7A4A-9701-39C3EE13A6D1}"/>
              </a:ext>
            </a:extLst>
          </p:cNvPr>
          <p:cNvCxnSpPr>
            <a:cxnSpLocks/>
          </p:cNvCxnSpPr>
          <p:nvPr/>
        </p:nvCxnSpPr>
        <p:spPr>
          <a:xfrm flipV="1">
            <a:off x="7973289" y="2479349"/>
            <a:ext cx="0" cy="467546"/>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A83678-051E-E746-BD9C-EAD4A0D220A9}"/>
              </a:ext>
            </a:extLst>
          </p:cNvPr>
          <p:cNvCxnSpPr>
            <a:cxnSpLocks/>
          </p:cNvCxnSpPr>
          <p:nvPr/>
        </p:nvCxnSpPr>
        <p:spPr>
          <a:xfrm flipH="1" flipV="1">
            <a:off x="2601154" y="2156152"/>
            <a:ext cx="2194" cy="350908"/>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5A0A0D0-9858-BF4F-9422-64826DB8BE3E}"/>
              </a:ext>
            </a:extLst>
          </p:cNvPr>
          <p:cNvCxnSpPr>
            <a:cxnSpLocks/>
          </p:cNvCxnSpPr>
          <p:nvPr/>
        </p:nvCxnSpPr>
        <p:spPr>
          <a:xfrm flipV="1">
            <a:off x="5123437" y="1971655"/>
            <a:ext cx="527" cy="117587"/>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3C7D92-DE18-3B42-B110-9835836AE1E1}"/>
              </a:ext>
            </a:extLst>
          </p:cNvPr>
          <p:cNvCxnSpPr/>
          <p:nvPr/>
        </p:nvCxnSpPr>
        <p:spPr>
          <a:xfrm flipV="1">
            <a:off x="4509141" y="2762612"/>
            <a:ext cx="2134" cy="217281"/>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13103B9-F74B-CA46-AF3D-65C2607076E8}"/>
              </a:ext>
            </a:extLst>
          </p:cNvPr>
          <p:cNvCxnSpPr>
            <a:endCxn id="19" idx="2"/>
          </p:cNvCxnSpPr>
          <p:nvPr/>
        </p:nvCxnSpPr>
        <p:spPr>
          <a:xfrm flipV="1">
            <a:off x="5775341" y="2764741"/>
            <a:ext cx="0" cy="653567"/>
          </a:xfrm>
          <a:prstGeom prst="line">
            <a:avLst/>
          </a:prstGeom>
          <a:ln w="19050">
            <a:solidFill>
              <a:srgbClr val="00D1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16AE38-59B4-DC4B-AE7F-6FB81E03197C}"/>
              </a:ext>
            </a:extLst>
          </p:cNvPr>
          <p:cNvCxnSpPr/>
          <p:nvPr/>
        </p:nvCxnSpPr>
        <p:spPr>
          <a:xfrm flipV="1">
            <a:off x="7069388" y="2318058"/>
            <a:ext cx="0" cy="1138770"/>
          </a:xfrm>
          <a:prstGeom prst="line">
            <a:avLst/>
          </a:prstGeom>
          <a:ln w="19050">
            <a:solidFill>
              <a:srgbClr val="00D1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A526407-F526-FF42-8EB0-D0B7ED8C7204}"/>
              </a:ext>
            </a:extLst>
          </p:cNvPr>
          <p:cNvCxnSpPr>
            <a:cxnSpLocks/>
          </p:cNvCxnSpPr>
          <p:nvPr/>
        </p:nvCxnSpPr>
        <p:spPr>
          <a:xfrm flipV="1">
            <a:off x="3396625" y="2010281"/>
            <a:ext cx="0" cy="923871"/>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73688000-9389-F241-8A3F-E8B11EDB53F8}"/>
              </a:ext>
            </a:extLst>
          </p:cNvPr>
          <p:cNvSpPr/>
          <p:nvPr/>
        </p:nvSpPr>
        <p:spPr>
          <a:xfrm>
            <a:off x="1417752" y="5688497"/>
            <a:ext cx="6620920" cy="646331"/>
          </a:xfrm>
          <a:prstGeom prst="rect">
            <a:avLst/>
          </a:prstGeom>
        </p:spPr>
        <p:txBody>
          <a:bodyPr wrap="square">
            <a:spAutoFit/>
          </a:bodyPr>
          <a:lstStyle/>
          <a:p>
            <a:r>
              <a:rPr lang="en-US" dirty="0">
                <a:solidFill>
                  <a:srgbClr val="569CD6"/>
                </a:solidFill>
                <a:latin typeface="Menlo" charset="0"/>
              </a:rPr>
              <a:t>def</a:t>
            </a:r>
            <a:r>
              <a:rPr lang="en-US" dirty="0">
                <a:solidFill>
                  <a:srgbClr val="D4D4D4"/>
                </a:solidFill>
                <a:latin typeface="Menlo" charset="0"/>
              </a:rPr>
              <a:t> </a:t>
            </a:r>
            <a:r>
              <a:rPr lang="en-US" dirty="0">
                <a:latin typeface="Menlo" charset="0"/>
              </a:rPr>
              <a:t>LF</a:t>
            </a:r>
            <a:r>
              <a:rPr lang="en-US" dirty="0">
                <a:solidFill>
                  <a:schemeClr val="accent6">
                    <a:lumMod val="50000"/>
                  </a:schemeClr>
                </a:solidFill>
                <a:latin typeface="Menlo" charset="0"/>
              </a:rPr>
              <a:t>(</a:t>
            </a:r>
            <a:r>
              <a:rPr lang="en-US" dirty="0">
                <a:solidFill>
                  <a:srgbClr val="0070C0"/>
                </a:solidFill>
                <a:latin typeface="Menlo" charset="0"/>
              </a:rPr>
              <a:t>x</a:t>
            </a:r>
            <a:r>
              <a:rPr lang="en-US" dirty="0">
                <a:solidFill>
                  <a:schemeClr val="accent6">
                    <a:lumMod val="50000"/>
                  </a:schemeClr>
                </a:solidFill>
                <a:latin typeface="Menlo" charset="0"/>
              </a:rPr>
              <a:t>):</a:t>
            </a:r>
            <a:r>
              <a:rPr lang="en-US" dirty="0">
                <a:solidFill>
                  <a:srgbClr val="D4D4D4"/>
                </a:solidFill>
                <a:latin typeface="Menlo" charset="0"/>
              </a:rPr>
              <a:t> </a:t>
            </a:r>
          </a:p>
          <a:p>
            <a:r>
              <a:rPr lang="en-US" dirty="0">
                <a:solidFill>
                  <a:srgbClr val="C586C0"/>
                </a:solidFill>
                <a:latin typeface="Menlo" charset="0"/>
              </a:rPr>
              <a:t>  return</a:t>
            </a:r>
            <a:r>
              <a:rPr lang="en-US" dirty="0">
                <a:solidFill>
                  <a:srgbClr val="D4D4D4"/>
                </a:solidFill>
                <a:latin typeface="Menlo" charset="0"/>
              </a:rPr>
              <a:t> </a:t>
            </a:r>
            <a:r>
              <a:rPr lang="en-US" dirty="0">
                <a:solidFill>
                  <a:schemeClr val="accent3">
                    <a:lumMod val="50000"/>
                  </a:schemeClr>
                </a:solidFill>
                <a:latin typeface="Menlo" charset="0"/>
              </a:rPr>
              <a:t>[label] </a:t>
            </a:r>
            <a:r>
              <a:rPr lang="en-US" dirty="0">
                <a:solidFill>
                  <a:srgbClr val="C586C0"/>
                </a:solidFill>
                <a:latin typeface="Menlo" charset="0"/>
              </a:rPr>
              <a:t>if</a:t>
            </a:r>
            <a:r>
              <a:rPr lang="en-US" dirty="0">
                <a:solidFill>
                  <a:schemeClr val="accent3">
                    <a:lumMod val="50000"/>
                  </a:schemeClr>
                </a:solidFill>
                <a:latin typeface="Menlo" charset="0"/>
              </a:rPr>
              <a:t> [condition]</a:t>
            </a:r>
            <a:r>
              <a:rPr lang="en-US" dirty="0">
                <a:solidFill>
                  <a:schemeClr val="accent6">
                    <a:lumMod val="75000"/>
                  </a:schemeClr>
                </a:solidFill>
                <a:latin typeface="Menlo" charset="0"/>
              </a:rPr>
              <a:t> </a:t>
            </a:r>
            <a:r>
              <a:rPr lang="en-US" dirty="0">
                <a:solidFill>
                  <a:srgbClr val="C586C0"/>
                </a:solidFill>
                <a:latin typeface="Menlo" charset="0"/>
              </a:rPr>
              <a:t>else</a:t>
            </a:r>
            <a:r>
              <a:rPr lang="en-US" dirty="0">
                <a:solidFill>
                  <a:srgbClr val="D4D4D4"/>
                </a:solidFill>
                <a:latin typeface="Menlo" charset="0"/>
              </a:rPr>
              <a:t> </a:t>
            </a:r>
            <a:r>
              <a:rPr lang="en-US" dirty="0">
                <a:solidFill>
                  <a:schemeClr val="accent3">
                    <a:lumMod val="50000"/>
                  </a:schemeClr>
                </a:solidFill>
                <a:latin typeface="Menlo" charset="0"/>
              </a:rPr>
              <a:t>[abstain]</a:t>
            </a:r>
          </a:p>
        </p:txBody>
      </p:sp>
      <p:sp>
        <p:nvSpPr>
          <p:cNvPr id="67" name="TextBox 66">
            <a:extLst>
              <a:ext uri="{FF2B5EF4-FFF2-40B4-BE49-F238E27FC236}">
                <a16:creationId xmlns:a16="http://schemas.microsoft.com/office/drawing/2014/main" id="{69F0EBA7-7F51-9443-AE9D-B7815EC07252}"/>
              </a:ext>
            </a:extLst>
          </p:cNvPr>
          <p:cNvSpPr txBox="1"/>
          <p:nvPr/>
        </p:nvSpPr>
        <p:spPr>
          <a:xfrm>
            <a:off x="2937247" y="5181885"/>
            <a:ext cx="3066096" cy="369332"/>
          </a:xfrm>
          <a:prstGeom prst="rect">
            <a:avLst/>
          </a:prstGeom>
          <a:noFill/>
        </p:spPr>
        <p:txBody>
          <a:bodyPr wrap="none" rtlCol="0">
            <a:spAutoFit/>
          </a:bodyPr>
          <a:lstStyle/>
          <a:p>
            <a:pPr algn="ctr"/>
            <a:r>
              <a:rPr lang="en-US" dirty="0">
                <a:latin typeface="Helvetica" pitchFamily="2" charset="0"/>
              </a:rPr>
              <a:t>Labeling Function Template:</a:t>
            </a:r>
          </a:p>
        </p:txBody>
      </p:sp>
      <p:sp>
        <p:nvSpPr>
          <p:cNvPr id="68" name="Rectangle 67">
            <a:extLst>
              <a:ext uri="{FF2B5EF4-FFF2-40B4-BE49-F238E27FC236}">
                <a16:creationId xmlns:a16="http://schemas.microsoft.com/office/drawing/2014/main" id="{14641211-644C-6A49-807F-2E9FE0002EF3}"/>
              </a:ext>
            </a:extLst>
          </p:cNvPr>
          <p:cNvSpPr/>
          <p:nvPr/>
        </p:nvSpPr>
        <p:spPr>
          <a:xfrm>
            <a:off x="507691" y="3779386"/>
            <a:ext cx="8031716" cy="94205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B62FE980-1FF8-9542-BA40-79E99E08A3BA}"/>
              </a:ext>
            </a:extLst>
          </p:cNvPr>
          <p:cNvCxnSpPr/>
          <p:nvPr/>
        </p:nvCxnSpPr>
        <p:spPr>
          <a:xfrm flipV="1">
            <a:off x="660455" y="3868696"/>
            <a:ext cx="0" cy="224777"/>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D1E1C60-76C0-6046-9EDB-EE092593EF10}"/>
              </a:ext>
            </a:extLst>
          </p:cNvPr>
          <p:cNvCxnSpPr/>
          <p:nvPr/>
        </p:nvCxnSpPr>
        <p:spPr>
          <a:xfrm flipV="1">
            <a:off x="2476298" y="3896287"/>
            <a:ext cx="0" cy="224777"/>
          </a:xfrm>
          <a:prstGeom prst="line">
            <a:avLst/>
          </a:prstGeom>
          <a:ln w="19050">
            <a:solidFill>
              <a:srgbClr val="FF4C4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75D2DEF-3E1A-694C-904D-16A508A661D2}"/>
              </a:ext>
            </a:extLst>
          </p:cNvPr>
          <p:cNvCxnSpPr/>
          <p:nvPr/>
        </p:nvCxnSpPr>
        <p:spPr>
          <a:xfrm flipV="1">
            <a:off x="4150007" y="3881395"/>
            <a:ext cx="2134" cy="217281"/>
          </a:xfrm>
          <a:prstGeom prst="line">
            <a:avLst/>
          </a:prstGeom>
          <a:ln w="19050">
            <a:solidFill>
              <a:srgbClr val="00D100"/>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7FC3123F-F389-5845-A666-E7E0261BB17F}"/>
              </a:ext>
            </a:extLst>
          </p:cNvPr>
          <p:cNvSpPr/>
          <p:nvPr/>
        </p:nvSpPr>
        <p:spPr>
          <a:xfrm>
            <a:off x="701459" y="3861853"/>
            <a:ext cx="979755" cy="261610"/>
          </a:xfrm>
          <a:prstGeom prst="rect">
            <a:avLst/>
          </a:prstGeom>
        </p:spPr>
        <p:txBody>
          <a:bodyPr wrap="none">
            <a:spAutoFit/>
          </a:bodyPr>
          <a:lstStyle/>
          <a:p>
            <a:r>
              <a:rPr lang="en-US" sz="1100" dirty="0">
                <a:latin typeface="Avenir Light" charset="0"/>
                <a:ea typeface="Avenir Light" charset="0"/>
                <a:cs typeface="Avenir Light" charset="0"/>
              </a:rPr>
              <a:t>Lexical Rules</a:t>
            </a:r>
          </a:p>
        </p:txBody>
      </p:sp>
      <p:sp>
        <p:nvSpPr>
          <p:cNvPr id="74" name="Rectangle 73">
            <a:extLst>
              <a:ext uri="{FF2B5EF4-FFF2-40B4-BE49-F238E27FC236}">
                <a16:creationId xmlns:a16="http://schemas.microsoft.com/office/drawing/2014/main" id="{13CE192A-5E8A-CC4A-930F-EF85A101B0EB}"/>
              </a:ext>
            </a:extLst>
          </p:cNvPr>
          <p:cNvSpPr/>
          <p:nvPr/>
        </p:nvSpPr>
        <p:spPr>
          <a:xfrm>
            <a:off x="2513620" y="3889444"/>
            <a:ext cx="915635" cy="261610"/>
          </a:xfrm>
          <a:prstGeom prst="rect">
            <a:avLst/>
          </a:prstGeom>
        </p:spPr>
        <p:txBody>
          <a:bodyPr wrap="none">
            <a:spAutoFit/>
          </a:bodyPr>
          <a:lstStyle/>
          <a:p>
            <a:r>
              <a:rPr lang="en-US" sz="1100" dirty="0">
                <a:latin typeface="Avenir Light" charset="0"/>
                <a:ea typeface="Avenir Light" charset="0"/>
                <a:cs typeface="Avenir Light" charset="0"/>
              </a:rPr>
              <a:t>Unary Rules</a:t>
            </a:r>
          </a:p>
        </p:txBody>
      </p:sp>
      <p:sp>
        <p:nvSpPr>
          <p:cNvPr id="75" name="Rectangle 74">
            <a:extLst>
              <a:ext uri="{FF2B5EF4-FFF2-40B4-BE49-F238E27FC236}">
                <a16:creationId xmlns:a16="http://schemas.microsoft.com/office/drawing/2014/main" id="{EF729F0F-511B-774E-9A55-1D147E602D0C}"/>
              </a:ext>
            </a:extLst>
          </p:cNvPr>
          <p:cNvSpPr/>
          <p:nvPr/>
        </p:nvSpPr>
        <p:spPr>
          <a:xfrm>
            <a:off x="4185782" y="3870804"/>
            <a:ext cx="1470274" cy="261610"/>
          </a:xfrm>
          <a:prstGeom prst="rect">
            <a:avLst/>
          </a:prstGeom>
        </p:spPr>
        <p:txBody>
          <a:bodyPr wrap="none">
            <a:spAutoFit/>
          </a:bodyPr>
          <a:lstStyle/>
          <a:p>
            <a:r>
              <a:rPr lang="en-US" sz="1100" dirty="0">
                <a:latin typeface="Avenir Light" charset="0"/>
                <a:ea typeface="Avenir Light" charset="0"/>
                <a:cs typeface="Avenir Light" charset="0"/>
              </a:rPr>
              <a:t>Compositional Rules</a:t>
            </a:r>
          </a:p>
        </p:txBody>
      </p:sp>
      <p:sp>
        <p:nvSpPr>
          <p:cNvPr id="76" name="Rectangle 75">
            <a:extLst>
              <a:ext uri="{FF2B5EF4-FFF2-40B4-BE49-F238E27FC236}">
                <a16:creationId xmlns:a16="http://schemas.microsoft.com/office/drawing/2014/main" id="{2C89ABC8-8A6E-CC4C-A1E8-6BA5E1397840}"/>
              </a:ext>
            </a:extLst>
          </p:cNvPr>
          <p:cNvSpPr/>
          <p:nvPr/>
        </p:nvSpPr>
        <p:spPr>
          <a:xfrm>
            <a:off x="563925" y="4109986"/>
            <a:ext cx="788443" cy="600164"/>
          </a:xfrm>
          <a:prstGeom prst="rect">
            <a:avLst/>
          </a:prstGeom>
        </p:spPr>
        <p:txBody>
          <a:bodyPr wrap="square">
            <a:spAutoFit/>
          </a:bodyPr>
          <a:lstStyle/>
          <a:p>
            <a:r>
              <a:rPr lang="en-US" sz="1100" i="1" dirty="0">
                <a:latin typeface="Avenir Light" charset="0"/>
                <a:ea typeface="Avenir Light" charset="0"/>
                <a:cs typeface="Avenir Light" charset="0"/>
              </a:rPr>
              <a:t>&lt;START&gt;</a:t>
            </a:r>
          </a:p>
          <a:p>
            <a:r>
              <a:rPr lang="en-US" sz="1100" i="1" dirty="0">
                <a:latin typeface="Avenir Light" charset="0"/>
                <a:ea typeface="Avenir Light" charset="0"/>
                <a:cs typeface="Avenir Light" charset="0"/>
              </a:rPr>
              <a:t>label</a:t>
            </a:r>
          </a:p>
          <a:p>
            <a:r>
              <a:rPr lang="en-US" sz="1100" i="1" dirty="0">
                <a:latin typeface="Avenir Light" charset="0"/>
                <a:ea typeface="Avenir Light" charset="0"/>
                <a:cs typeface="Avenir Light" charset="0"/>
              </a:rPr>
              <a:t>false</a:t>
            </a:r>
          </a:p>
        </p:txBody>
      </p:sp>
      <p:sp>
        <p:nvSpPr>
          <p:cNvPr id="77" name="Rectangle 76">
            <a:extLst>
              <a:ext uri="{FF2B5EF4-FFF2-40B4-BE49-F238E27FC236}">
                <a16:creationId xmlns:a16="http://schemas.microsoft.com/office/drawing/2014/main" id="{B25019FA-0844-954E-B15B-B17F29333594}"/>
              </a:ext>
            </a:extLst>
          </p:cNvPr>
          <p:cNvSpPr/>
          <p:nvPr/>
        </p:nvSpPr>
        <p:spPr>
          <a:xfrm>
            <a:off x="1208267" y="4104716"/>
            <a:ext cx="981138" cy="646331"/>
          </a:xfrm>
          <a:prstGeom prst="rect">
            <a:avLst/>
          </a:prstGeom>
        </p:spPr>
        <p:txBody>
          <a:bodyPr wrap="square">
            <a:spAutoFit/>
          </a:bodyPr>
          <a:lstStyle/>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S</a:t>
            </a:r>
            <a:r>
              <a:rPr lang="en-US" sz="1100" dirty="0">
                <a:latin typeface="Avenir Light" charset="0"/>
                <a:ea typeface="Avenir Light" charset="0"/>
                <a:cs typeface="Avenir Light" charset="0"/>
              </a:rPr>
              <a:t>TART</a:t>
            </a:r>
            <a:endParaRPr lang="en-US" sz="1200" dirty="0">
              <a:latin typeface="Avenir Light" charset="0"/>
              <a:ea typeface="Avenir Light" charset="0"/>
              <a:cs typeface="Avenir Light" charset="0"/>
            </a:endParaRPr>
          </a:p>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L</a:t>
            </a:r>
            <a:r>
              <a:rPr lang="en-US" sz="1100" dirty="0">
                <a:latin typeface="Avenir Light" charset="0"/>
                <a:ea typeface="Avenir Light" charset="0"/>
                <a:cs typeface="Avenir Light" charset="0"/>
              </a:rPr>
              <a:t>ABEL</a:t>
            </a:r>
            <a:endParaRPr lang="en-US" sz="1100" dirty="0">
              <a:latin typeface="Avenir Book" charset="0"/>
              <a:ea typeface="Avenir Book" charset="0"/>
              <a:cs typeface="Avenir Book" charset="0"/>
            </a:endParaRPr>
          </a:p>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F</a:t>
            </a:r>
            <a:r>
              <a:rPr lang="en-US" sz="1100" dirty="0">
                <a:latin typeface="Avenir Light" charset="0"/>
                <a:ea typeface="Avenir Light" charset="0"/>
                <a:cs typeface="Avenir Light" charset="0"/>
              </a:rPr>
              <a:t>ALSE</a:t>
            </a:r>
            <a:endParaRPr lang="en-US" sz="1200" dirty="0">
              <a:latin typeface="Avenir Light" charset="0"/>
              <a:ea typeface="Avenir Light" charset="0"/>
              <a:cs typeface="Avenir Light" charset="0"/>
            </a:endParaRPr>
          </a:p>
        </p:txBody>
      </p:sp>
      <p:sp>
        <p:nvSpPr>
          <p:cNvPr id="78" name="Rectangle 77">
            <a:extLst>
              <a:ext uri="{FF2B5EF4-FFF2-40B4-BE49-F238E27FC236}">
                <a16:creationId xmlns:a16="http://schemas.microsoft.com/office/drawing/2014/main" id="{38D17155-0655-734E-BD6E-F80F58574238}"/>
              </a:ext>
            </a:extLst>
          </p:cNvPr>
          <p:cNvSpPr/>
          <p:nvPr/>
        </p:nvSpPr>
        <p:spPr>
          <a:xfrm>
            <a:off x="2364305" y="4139851"/>
            <a:ext cx="788443" cy="630942"/>
          </a:xfrm>
          <a:prstGeom prst="rect">
            <a:avLst/>
          </a:prstGeom>
        </p:spPr>
        <p:txBody>
          <a:bodyPr wrap="square">
            <a:spAutoFit/>
          </a:bodyPr>
          <a:lstStyle/>
          <a:p>
            <a:r>
              <a:rPr lang="en-US" sz="1200" dirty="0">
                <a:latin typeface="Avenir Light" charset="0"/>
                <a:ea typeface="Avenir Light" charset="0"/>
                <a:cs typeface="Avenir Light" charset="0"/>
              </a:rPr>
              <a:t>F</a:t>
            </a:r>
            <a:r>
              <a:rPr lang="en-US" sz="1100" dirty="0">
                <a:latin typeface="Avenir Light" charset="0"/>
                <a:ea typeface="Avenir Light" charset="0"/>
                <a:cs typeface="Avenir Light" charset="0"/>
              </a:rPr>
              <a:t>ALSE</a:t>
            </a:r>
          </a:p>
          <a:p>
            <a:r>
              <a:rPr lang="en-US" sz="1200" dirty="0">
                <a:latin typeface="Avenir Light" charset="0"/>
                <a:ea typeface="Avenir Light" charset="0"/>
                <a:cs typeface="Avenir Light" charset="0"/>
              </a:rPr>
              <a:t>T</a:t>
            </a:r>
            <a:r>
              <a:rPr lang="en-US" sz="1100" dirty="0">
                <a:latin typeface="Avenir Light" charset="0"/>
                <a:ea typeface="Avenir Light" charset="0"/>
                <a:cs typeface="Avenir Light" charset="0"/>
              </a:rPr>
              <a:t>RUE</a:t>
            </a:r>
          </a:p>
          <a:p>
            <a:r>
              <a:rPr lang="en-US" sz="1100" dirty="0">
                <a:latin typeface="Avenir Light" charset="0"/>
                <a:ea typeface="Avenir Light" charset="0"/>
                <a:cs typeface="Avenir Light" charset="0"/>
              </a:rPr>
              <a:t>I</a:t>
            </a:r>
            <a:r>
              <a:rPr lang="en-US" sz="1050" dirty="0">
                <a:latin typeface="Avenir Light" charset="0"/>
                <a:ea typeface="Avenir Light" charset="0"/>
                <a:cs typeface="Avenir Light" charset="0"/>
              </a:rPr>
              <a:t>NT</a:t>
            </a:r>
            <a:endParaRPr lang="en-US" sz="1100" dirty="0">
              <a:latin typeface="Avenir Light" charset="0"/>
              <a:ea typeface="Avenir Light" charset="0"/>
              <a:cs typeface="Avenir Light" charset="0"/>
            </a:endParaRPr>
          </a:p>
        </p:txBody>
      </p:sp>
      <p:sp>
        <p:nvSpPr>
          <p:cNvPr id="79" name="Rectangle 78">
            <a:extLst>
              <a:ext uri="{FF2B5EF4-FFF2-40B4-BE49-F238E27FC236}">
                <a16:creationId xmlns:a16="http://schemas.microsoft.com/office/drawing/2014/main" id="{0BF12016-6FF7-9F47-AB98-9CCECC9B86B5}"/>
              </a:ext>
            </a:extLst>
          </p:cNvPr>
          <p:cNvSpPr/>
          <p:nvPr/>
        </p:nvSpPr>
        <p:spPr>
          <a:xfrm>
            <a:off x="2800302" y="4134581"/>
            <a:ext cx="895363" cy="646331"/>
          </a:xfrm>
          <a:prstGeom prst="rect">
            <a:avLst/>
          </a:prstGeom>
        </p:spPr>
        <p:txBody>
          <a:bodyPr wrap="square">
            <a:spAutoFit/>
          </a:bodyPr>
          <a:lstStyle/>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B</a:t>
            </a:r>
            <a:r>
              <a:rPr lang="en-US" sz="1100" dirty="0">
                <a:latin typeface="Avenir Light" charset="0"/>
                <a:ea typeface="Avenir Light" charset="0"/>
                <a:cs typeface="Avenir Light" charset="0"/>
              </a:rPr>
              <a:t>OOL</a:t>
            </a:r>
            <a:endParaRPr lang="is-IS" sz="1100" dirty="0">
              <a:latin typeface="Avenir Book" charset="0"/>
              <a:ea typeface="Avenir Book" charset="0"/>
              <a:cs typeface="Avenir Book" charset="0"/>
            </a:endParaRPr>
          </a:p>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B</a:t>
            </a:r>
            <a:r>
              <a:rPr lang="en-US" sz="1100" dirty="0">
                <a:latin typeface="Avenir Light" charset="0"/>
                <a:ea typeface="Avenir Light" charset="0"/>
                <a:cs typeface="Avenir Light" charset="0"/>
              </a:rPr>
              <a:t>OOL</a:t>
            </a:r>
            <a:endParaRPr lang="is-IS" sz="1100" dirty="0">
              <a:latin typeface="Avenir Book" charset="0"/>
              <a:ea typeface="Avenir Book" charset="0"/>
              <a:cs typeface="Avenir Book" charset="0"/>
            </a:endParaRPr>
          </a:p>
          <a:p>
            <a:r>
              <a:rPr lang="is-IS" sz="1200" dirty="0">
                <a:latin typeface="Avenir Book" charset="0"/>
                <a:ea typeface="Avenir Book" charset="0"/>
                <a:cs typeface="Avenir Book" charset="0"/>
              </a:rPr>
              <a:t>→ N</a:t>
            </a:r>
            <a:r>
              <a:rPr lang="is-IS" sz="1100" dirty="0">
                <a:latin typeface="Avenir Book" charset="0"/>
                <a:ea typeface="Avenir Book" charset="0"/>
                <a:cs typeface="Avenir Book" charset="0"/>
              </a:rPr>
              <a:t>UM</a:t>
            </a:r>
          </a:p>
        </p:txBody>
      </p:sp>
      <p:sp>
        <p:nvSpPr>
          <p:cNvPr id="80" name="Rectangle 79">
            <a:extLst>
              <a:ext uri="{FF2B5EF4-FFF2-40B4-BE49-F238E27FC236}">
                <a16:creationId xmlns:a16="http://schemas.microsoft.com/office/drawing/2014/main" id="{A03F54A7-ADEA-5E4F-AB72-57CFE8054E59}"/>
              </a:ext>
            </a:extLst>
          </p:cNvPr>
          <p:cNvSpPr/>
          <p:nvPr/>
        </p:nvSpPr>
        <p:spPr>
          <a:xfrm>
            <a:off x="7345699" y="3934282"/>
            <a:ext cx="1204997" cy="815608"/>
          </a:xfrm>
          <a:prstGeom prst="rect">
            <a:avLst/>
          </a:prstGeom>
        </p:spPr>
        <p:txBody>
          <a:bodyPr wrap="square">
            <a:spAutoFit/>
          </a:bodyPr>
          <a:lstStyle/>
          <a:p>
            <a:endParaRPr lang="en-US" sz="1100" dirty="0">
              <a:latin typeface="Avenir Light" charset="0"/>
              <a:ea typeface="Avenir Light" charset="0"/>
              <a:cs typeface="Avenir Light" charset="0"/>
            </a:endParaRPr>
          </a:p>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L</a:t>
            </a:r>
            <a:r>
              <a:rPr lang="en-US" sz="1100" dirty="0">
                <a:latin typeface="Avenir Light" charset="0"/>
                <a:ea typeface="Avenir Light" charset="0"/>
                <a:cs typeface="Avenir Light" charset="0"/>
              </a:rPr>
              <a:t>F</a:t>
            </a:r>
          </a:p>
          <a:p>
            <a:r>
              <a:rPr lang="is-IS" sz="1100" dirty="0">
                <a:latin typeface="Avenir Book" charset="0"/>
                <a:ea typeface="Avenir Book" charset="0"/>
                <a:cs typeface="Avenir Book" charset="0"/>
              </a:rPr>
              <a:t>→ </a:t>
            </a:r>
            <a:r>
              <a:rPr lang="en-US" sz="1200" dirty="0">
                <a:latin typeface="Avenir Light" charset="0"/>
                <a:ea typeface="Avenir Light" charset="0"/>
                <a:cs typeface="Avenir Light" charset="0"/>
              </a:rPr>
              <a:t>C</a:t>
            </a:r>
            <a:r>
              <a:rPr lang="en-US" sz="1100" dirty="0">
                <a:latin typeface="Avenir Light" charset="0"/>
                <a:ea typeface="Avenir Light" charset="0"/>
                <a:cs typeface="Avenir Light" charset="0"/>
              </a:rPr>
              <a:t>ONDITION</a:t>
            </a:r>
          </a:p>
          <a:p>
            <a:r>
              <a:rPr lang="is-IS" sz="1100" dirty="0">
                <a:latin typeface="Avenir Book" charset="0"/>
                <a:ea typeface="Avenir Book" charset="0"/>
                <a:cs typeface="Avenir Book" charset="0"/>
              </a:rPr>
              <a:t>→ </a:t>
            </a:r>
            <a:r>
              <a:rPr lang="en-US" sz="1200" dirty="0">
                <a:latin typeface="Avenir Light" charset="0"/>
                <a:ea typeface="Avenir Book" charset="0"/>
                <a:cs typeface="Avenir Book" charset="0"/>
              </a:rPr>
              <a:t>A</a:t>
            </a:r>
            <a:r>
              <a:rPr lang="en-US" sz="1100" dirty="0">
                <a:latin typeface="Avenir Light" charset="0"/>
                <a:ea typeface="Avenir Light" charset="0"/>
                <a:cs typeface="Avenir Light" charset="0"/>
              </a:rPr>
              <a:t>RG</a:t>
            </a:r>
            <a:r>
              <a:rPr lang="en-US" sz="1200" dirty="0">
                <a:latin typeface="Avenir Light" charset="0"/>
                <a:ea typeface="Avenir Light" charset="0"/>
                <a:cs typeface="Avenir Light" charset="0"/>
              </a:rPr>
              <a:t>L</a:t>
            </a:r>
            <a:r>
              <a:rPr lang="en-US" sz="1100" dirty="0">
                <a:latin typeface="Avenir Light" charset="0"/>
                <a:ea typeface="Avenir Light" charset="0"/>
                <a:cs typeface="Avenir Light" charset="0"/>
              </a:rPr>
              <a:t>IST</a:t>
            </a:r>
          </a:p>
        </p:txBody>
      </p:sp>
      <p:sp>
        <p:nvSpPr>
          <p:cNvPr id="81" name="Rectangle 80">
            <a:extLst>
              <a:ext uri="{FF2B5EF4-FFF2-40B4-BE49-F238E27FC236}">
                <a16:creationId xmlns:a16="http://schemas.microsoft.com/office/drawing/2014/main" id="{06260978-4C48-6C44-BCE6-20E528F34F49}"/>
              </a:ext>
            </a:extLst>
          </p:cNvPr>
          <p:cNvSpPr/>
          <p:nvPr/>
        </p:nvSpPr>
        <p:spPr>
          <a:xfrm>
            <a:off x="4037796" y="4114775"/>
            <a:ext cx="3506580" cy="646331"/>
          </a:xfrm>
          <a:prstGeom prst="rect">
            <a:avLst/>
          </a:prstGeom>
        </p:spPr>
        <p:txBody>
          <a:bodyPr wrap="square">
            <a:spAutoFit/>
          </a:bodyPr>
          <a:lstStyle/>
          <a:p>
            <a:r>
              <a:rPr lang="is-IS" sz="1200" dirty="0">
                <a:latin typeface="Avenir Book" charset="0"/>
                <a:ea typeface="Avenir Book" charset="0"/>
                <a:cs typeface="Avenir Book" charset="0"/>
              </a:rPr>
              <a:t>S</a:t>
            </a:r>
            <a:r>
              <a:rPr lang="is-IS" sz="1100" dirty="0">
                <a:latin typeface="Avenir Book" charset="0"/>
                <a:ea typeface="Avenir Book" charset="0"/>
                <a:cs typeface="Avenir Book" charset="0"/>
              </a:rPr>
              <a:t>TART </a:t>
            </a:r>
            <a:r>
              <a:rPr lang="is-IS" sz="1200" dirty="0">
                <a:latin typeface="Avenir Book" charset="0"/>
                <a:ea typeface="Avenir Book" charset="0"/>
                <a:cs typeface="Avenir Book" charset="0"/>
              </a:rPr>
              <a:t>L</a:t>
            </a:r>
            <a:r>
              <a:rPr lang="is-IS" sz="1100" dirty="0">
                <a:latin typeface="Avenir Book" charset="0"/>
                <a:ea typeface="Avenir Book" charset="0"/>
                <a:cs typeface="Avenir Book" charset="0"/>
              </a:rPr>
              <a:t>ABEL </a:t>
            </a:r>
            <a:r>
              <a:rPr lang="is-IS" sz="1200" dirty="0">
                <a:latin typeface="Avenir Book" charset="0"/>
                <a:ea typeface="Avenir Book" charset="0"/>
                <a:cs typeface="Avenir Book" charset="0"/>
              </a:rPr>
              <a:t>B</a:t>
            </a:r>
            <a:r>
              <a:rPr lang="is-IS" sz="1100" dirty="0">
                <a:latin typeface="Avenir Book" charset="0"/>
                <a:ea typeface="Avenir Book" charset="0"/>
                <a:cs typeface="Avenir Book" charset="0"/>
              </a:rPr>
              <a:t>OOL </a:t>
            </a:r>
            <a:r>
              <a:rPr lang="is-IS" sz="1200" dirty="0">
                <a:latin typeface="Avenir Book" charset="0"/>
                <a:ea typeface="Avenir Book" charset="0"/>
                <a:cs typeface="Avenir Book" charset="0"/>
              </a:rPr>
              <a:t>B</a:t>
            </a:r>
            <a:r>
              <a:rPr lang="is-IS" sz="1100" dirty="0">
                <a:latin typeface="Avenir Book" charset="0"/>
                <a:ea typeface="Avenir Book" charset="0"/>
                <a:cs typeface="Avenir Book" charset="0"/>
              </a:rPr>
              <a:t>ECAUSE </a:t>
            </a:r>
            <a:r>
              <a:rPr lang="is-IS" sz="1200" dirty="0">
                <a:latin typeface="Avenir Book" charset="0"/>
                <a:ea typeface="Avenir Book" charset="0"/>
                <a:cs typeface="Avenir Book" charset="0"/>
              </a:rPr>
              <a:t>C</a:t>
            </a:r>
            <a:r>
              <a:rPr lang="is-IS" sz="1100" dirty="0">
                <a:latin typeface="Avenir Book" charset="0"/>
                <a:ea typeface="Avenir Book" charset="0"/>
                <a:cs typeface="Avenir Book" charset="0"/>
              </a:rPr>
              <a:t>ONDITION </a:t>
            </a:r>
            <a:r>
              <a:rPr lang="is-IS" sz="1200" dirty="0">
                <a:latin typeface="Avenir Book" charset="0"/>
                <a:ea typeface="Avenir Book" charset="0"/>
                <a:cs typeface="Avenir Book" charset="0"/>
              </a:rPr>
              <a:t>S</a:t>
            </a:r>
            <a:r>
              <a:rPr lang="is-IS" sz="1100" dirty="0">
                <a:latin typeface="Avenir Book" charset="0"/>
                <a:ea typeface="Avenir Book" charset="0"/>
                <a:cs typeface="Avenir Book" charset="0"/>
              </a:rPr>
              <a:t>TOP</a:t>
            </a:r>
          </a:p>
          <a:p>
            <a:r>
              <a:rPr lang="is-IS" sz="1200" dirty="0">
                <a:latin typeface="Avenir Book" charset="0"/>
                <a:ea typeface="Avenir Book" charset="0"/>
                <a:cs typeface="Avenir Book" charset="0"/>
              </a:rPr>
              <a:t>A</a:t>
            </a:r>
            <a:r>
              <a:rPr lang="is-IS" sz="1100" dirty="0">
                <a:latin typeface="Avenir Book" charset="0"/>
                <a:ea typeface="Avenir Book" charset="0"/>
                <a:cs typeface="Avenir Book" charset="0"/>
              </a:rPr>
              <a:t>RG</a:t>
            </a:r>
            <a:r>
              <a:rPr lang="is-IS" sz="1200" dirty="0">
                <a:latin typeface="Avenir Book" charset="0"/>
                <a:ea typeface="Avenir Book" charset="0"/>
                <a:cs typeface="Avenir Book" charset="0"/>
              </a:rPr>
              <a:t>L</a:t>
            </a:r>
            <a:r>
              <a:rPr lang="is-IS" sz="1100" dirty="0">
                <a:latin typeface="Avenir Book" charset="0"/>
                <a:ea typeface="Avenir Book" charset="0"/>
                <a:cs typeface="Avenir Book" charset="0"/>
              </a:rPr>
              <a:t>IST </a:t>
            </a:r>
            <a:r>
              <a:rPr lang="is-IS" sz="1200" dirty="0">
                <a:latin typeface="Avenir Book" charset="0"/>
                <a:ea typeface="Avenir Book" charset="0"/>
                <a:cs typeface="Avenir Book" charset="0"/>
              </a:rPr>
              <a:t>I</a:t>
            </a:r>
            <a:r>
              <a:rPr lang="is-IS" sz="1100" dirty="0">
                <a:latin typeface="Avenir Book" charset="0"/>
                <a:ea typeface="Avenir Book" charset="0"/>
                <a:cs typeface="Avenir Book" charset="0"/>
              </a:rPr>
              <a:t>S</a:t>
            </a:r>
            <a:r>
              <a:rPr lang="is-IS" sz="1200" dirty="0">
                <a:latin typeface="Avenir Book" charset="0"/>
                <a:ea typeface="Avenir Book" charset="0"/>
                <a:cs typeface="Avenir Book" charset="0"/>
              </a:rPr>
              <a:t>E</a:t>
            </a:r>
            <a:r>
              <a:rPr lang="is-IS" sz="1100" dirty="0">
                <a:latin typeface="Avenir Book" charset="0"/>
                <a:ea typeface="Avenir Book" charset="0"/>
                <a:cs typeface="Avenir Book" charset="0"/>
              </a:rPr>
              <a:t>QUAL</a:t>
            </a:r>
          </a:p>
          <a:p>
            <a:r>
              <a:rPr lang="is-IS" sz="1200" dirty="0">
                <a:latin typeface="Avenir Book" charset="0"/>
                <a:ea typeface="Avenir Book" charset="0"/>
                <a:cs typeface="Avenir Book" charset="0"/>
              </a:rPr>
              <a:t>A</a:t>
            </a:r>
            <a:r>
              <a:rPr lang="is-IS" sz="1100" dirty="0">
                <a:latin typeface="Avenir Book" charset="0"/>
                <a:ea typeface="Avenir Book" charset="0"/>
                <a:cs typeface="Avenir Book" charset="0"/>
              </a:rPr>
              <a:t>RG </a:t>
            </a:r>
            <a:r>
              <a:rPr lang="is-IS" sz="1200" dirty="0">
                <a:latin typeface="Avenir Book" charset="0"/>
                <a:ea typeface="Avenir Book" charset="0"/>
                <a:cs typeface="Avenir Book" charset="0"/>
              </a:rPr>
              <a:t>A</a:t>
            </a:r>
            <a:r>
              <a:rPr lang="is-IS" sz="1100" dirty="0">
                <a:latin typeface="Avenir Book" charset="0"/>
                <a:ea typeface="Avenir Book" charset="0"/>
                <a:cs typeface="Avenir Book" charset="0"/>
              </a:rPr>
              <a:t>ND </a:t>
            </a:r>
            <a:r>
              <a:rPr lang="is-IS" sz="1200" dirty="0">
                <a:latin typeface="Avenir Book" charset="0"/>
                <a:ea typeface="Avenir Book" charset="0"/>
                <a:cs typeface="Avenir Book" charset="0"/>
              </a:rPr>
              <a:t>A</a:t>
            </a:r>
            <a:r>
              <a:rPr lang="is-IS" sz="1100" dirty="0">
                <a:latin typeface="Avenir Book" charset="0"/>
                <a:ea typeface="Avenir Book" charset="0"/>
                <a:cs typeface="Avenir Book" charset="0"/>
              </a:rPr>
              <a:t>RG</a:t>
            </a:r>
            <a:endParaRPr lang="en-US" sz="1100" dirty="0">
              <a:latin typeface="Avenir Book" charset="0"/>
              <a:ea typeface="Avenir Book" charset="0"/>
              <a:cs typeface="Avenir Book" charset="0"/>
            </a:endParaRPr>
          </a:p>
        </p:txBody>
      </p:sp>
      <p:cxnSp>
        <p:nvCxnSpPr>
          <p:cNvPr id="82" name="Straight Connector 81">
            <a:extLst>
              <a:ext uri="{FF2B5EF4-FFF2-40B4-BE49-F238E27FC236}">
                <a16:creationId xmlns:a16="http://schemas.microsoft.com/office/drawing/2014/main" id="{A21822F4-F663-004D-9D3B-8CA4BB58BBA8}"/>
              </a:ext>
            </a:extLst>
          </p:cNvPr>
          <p:cNvCxnSpPr/>
          <p:nvPr/>
        </p:nvCxnSpPr>
        <p:spPr>
          <a:xfrm flipV="1">
            <a:off x="6372832" y="3871327"/>
            <a:ext cx="2134" cy="217281"/>
          </a:xfrm>
          <a:prstGeom prst="line">
            <a:avLst/>
          </a:prstGeom>
          <a:ln w="19050">
            <a:solidFill>
              <a:srgbClr val="00D100"/>
            </a:solidFill>
            <a:prstDash val="dash"/>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3D9284E-5FF4-AA42-9B03-DC0C524BFAE9}"/>
              </a:ext>
            </a:extLst>
          </p:cNvPr>
          <p:cNvSpPr/>
          <p:nvPr/>
        </p:nvSpPr>
        <p:spPr>
          <a:xfrm>
            <a:off x="6485817" y="3864454"/>
            <a:ext cx="1072730" cy="261610"/>
          </a:xfrm>
          <a:prstGeom prst="rect">
            <a:avLst/>
          </a:prstGeom>
        </p:spPr>
        <p:txBody>
          <a:bodyPr wrap="none">
            <a:spAutoFit/>
          </a:bodyPr>
          <a:lstStyle/>
          <a:p>
            <a:r>
              <a:rPr lang="en-US" sz="1100" dirty="0">
                <a:latin typeface="Avenir Light" charset="0"/>
                <a:ea typeface="Avenir Light" charset="0"/>
                <a:cs typeface="Avenir Light" charset="0"/>
              </a:rPr>
              <a:t>Ignored token</a:t>
            </a:r>
          </a:p>
        </p:txBody>
      </p:sp>
    </p:spTree>
    <p:extLst>
      <p:ext uri="{BB962C8B-B14F-4D97-AF65-F5344CB8AC3E}">
        <p14:creationId xmlns:p14="http://schemas.microsoft.com/office/powerpoint/2010/main" val="395626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par>
                                <p:cTn id="67" presetID="22" presetClass="entr" presetSubtype="4"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down)">
                                      <p:cBhvr>
                                        <p:cTn id="69" dur="500"/>
                                        <p:tgtEl>
                                          <p:spTgt spid="22"/>
                                        </p:tgtEl>
                                      </p:cBhvr>
                                    </p:animEffect>
                                  </p:childTnLst>
                                </p:cTn>
                              </p:par>
                              <p:par>
                                <p:cTn id="70" presetID="22" presetClass="entr" presetSubtype="4"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down)">
                                      <p:cBhvr>
                                        <p:cTn id="72" dur="500"/>
                                        <p:tgtEl>
                                          <p:spTgt spid="23"/>
                                        </p:tgtEl>
                                      </p:cBhvr>
                                    </p:animEffect>
                                  </p:childTnLst>
                                </p:cTn>
                              </p:par>
                              <p:par>
                                <p:cTn id="73" presetID="22" presetClass="entr" presetSubtype="4"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500"/>
                                        <p:tgtEl>
                                          <p:spTgt spid="24"/>
                                        </p:tgtEl>
                                      </p:cBhvr>
                                    </p:animEffect>
                                  </p:childTnLst>
                                </p:cTn>
                              </p:par>
                              <p:par>
                                <p:cTn id="76" presetID="22" presetClass="entr" presetSubtype="4" fill="hold" nodeType="with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down)">
                                      <p:cBhvr>
                                        <p:cTn id="78" dur="500"/>
                                        <p:tgtEl>
                                          <p:spTgt spid="25"/>
                                        </p:tgtEl>
                                      </p:cBhvr>
                                    </p:animEffect>
                                  </p:childTnLst>
                                </p:cTn>
                              </p:par>
                              <p:par>
                                <p:cTn id="79" presetID="22" presetClass="entr" presetSubtype="4"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down)">
                                      <p:cBhvr>
                                        <p:cTn id="81" dur="500"/>
                                        <p:tgtEl>
                                          <p:spTgt spid="26"/>
                                        </p:tgtEl>
                                      </p:cBhvr>
                                    </p:animEffect>
                                  </p:childTnLst>
                                </p:cTn>
                              </p:par>
                              <p:par>
                                <p:cTn id="82" presetID="22" presetClass="entr" presetSubtype="4"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500"/>
                                        <p:tgtEl>
                                          <p:spTgt spid="27"/>
                                        </p:tgtEl>
                                      </p:cBhvr>
                                    </p:animEffect>
                                  </p:childTnLst>
                                </p:cTn>
                              </p:par>
                              <p:par>
                                <p:cTn id="85" presetID="22" presetClass="entr" presetSubtype="4"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par>
                                <p:cTn id="88" presetID="22" presetClass="entr" presetSubtype="4" fill="hold" nodeType="withEffect">
                                  <p:stCondLst>
                                    <p:cond delay="0"/>
                                  </p:stCondLst>
                                  <p:childTnLst>
                                    <p:set>
                                      <p:cBhvr>
                                        <p:cTn id="89" dur="1" fill="hold">
                                          <p:stCondLst>
                                            <p:cond delay="0"/>
                                          </p:stCondLst>
                                        </p:cTn>
                                        <p:tgtEl>
                                          <p:spTgt spid="29"/>
                                        </p:tgtEl>
                                        <p:attrNameLst>
                                          <p:attrName>style.visibility</p:attrName>
                                        </p:attrNameLst>
                                      </p:cBhvr>
                                      <p:to>
                                        <p:strVal val="visible"/>
                                      </p:to>
                                    </p:set>
                                    <p:animEffect transition="in" filter="wipe(down)">
                                      <p:cBhvr>
                                        <p:cTn id="90" dur="500"/>
                                        <p:tgtEl>
                                          <p:spTgt spid="29"/>
                                        </p:tgtEl>
                                      </p:cBhvr>
                                    </p:animEffect>
                                  </p:childTnLst>
                                </p:cTn>
                              </p:par>
                              <p:par>
                                <p:cTn id="91" presetID="22" presetClass="entr" presetSubtype="4" fill="hold"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wipe(down)">
                                      <p:cBhvr>
                                        <p:cTn id="93" dur="500"/>
                                        <p:tgtEl>
                                          <p:spTgt spid="30"/>
                                        </p:tgtEl>
                                      </p:cBhvr>
                                    </p:animEffect>
                                  </p:childTnLst>
                                </p:cTn>
                              </p:par>
                              <p:par>
                                <p:cTn id="94" presetID="22" presetClass="entr" presetSubtype="4" fill="hold"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ipe(down)">
                                      <p:cBhvr>
                                        <p:cTn id="96" dur="500"/>
                                        <p:tgtEl>
                                          <p:spTgt spid="31"/>
                                        </p:tgtEl>
                                      </p:cBhvr>
                                    </p:animEffect>
                                  </p:childTnLst>
                                </p:cTn>
                              </p:par>
                            </p:childTnLst>
                          </p:cTn>
                        </p:par>
                        <p:par>
                          <p:cTn id="97" fill="hold">
                            <p:stCondLst>
                              <p:cond delay="500"/>
                            </p:stCondLst>
                            <p:childTnLst>
                              <p:par>
                                <p:cTn id="98" presetID="22" presetClass="entr" presetSubtype="4"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00"/>
                                        <p:tgtEl>
                                          <p:spTgt spid="17"/>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down)">
                                      <p:cBhvr>
                                        <p:cTn id="103" dur="500"/>
                                        <p:tgtEl>
                                          <p:spTgt spid="18"/>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down)">
                                      <p:cBhvr>
                                        <p:cTn id="106" dur="500"/>
                                        <p:tgtEl>
                                          <p:spTgt spid="19"/>
                                        </p:tgtEl>
                                      </p:cBhvr>
                                    </p:animEffect>
                                  </p:childTnLst>
                                </p:cTn>
                              </p:par>
                              <p:par>
                                <p:cTn id="107" presetID="22" presetClass="entr" presetSubtype="4"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par>
                                <p:cTn id="110" presetID="22" presetClass="entr" presetSubtype="4"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00"/>
                                        <p:tgtEl>
                                          <p:spTgt spid="33"/>
                                        </p:tgtEl>
                                      </p:cBhvr>
                                    </p:animEffect>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
                                        <p:tgtEl>
                                          <p:spTgt spid="34"/>
                                        </p:tgtEl>
                                      </p:cBhvr>
                                    </p:animEffect>
                                  </p:childTnLst>
                                </p:cTn>
                              </p:par>
                              <p:par>
                                <p:cTn id="116" presetID="22" presetClass="entr" presetSubtype="4"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wipe(down)">
                                      <p:cBhvr>
                                        <p:cTn id="118" dur="500"/>
                                        <p:tgtEl>
                                          <p:spTgt spid="35"/>
                                        </p:tgtEl>
                                      </p:cBhvr>
                                    </p:animEffect>
                                  </p:childTnLst>
                                </p:cTn>
                              </p:par>
                              <p:par>
                                <p:cTn id="119" presetID="22" presetClass="entr" presetSubtype="4" fill="hold" nodeType="with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wipe(down)">
                                      <p:cBhvr>
                                        <p:cTn id="121" dur="500"/>
                                        <p:tgtEl>
                                          <p:spTgt spid="36"/>
                                        </p:tgtEl>
                                      </p:cBhvr>
                                    </p:animEffect>
                                  </p:childTnLst>
                                </p:cTn>
                              </p:par>
                              <p:par>
                                <p:cTn id="122" presetID="22" presetClass="entr" presetSubtype="4" fill="hold" nodeType="with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par>
                                <p:cTn id="125" presetID="22" presetClass="entr" presetSubtype="4" fill="hold"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wipe(down)">
                                      <p:cBhvr>
                                        <p:cTn id="127" dur="500"/>
                                        <p:tgtEl>
                                          <p:spTgt spid="47"/>
                                        </p:tgtEl>
                                      </p:cBhvr>
                                    </p:animEffect>
                                  </p:childTnLst>
                                </p:cTn>
                              </p:par>
                            </p:childTnLst>
                          </p:cTn>
                        </p:par>
                        <p:par>
                          <p:cTn id="128" fill="hold">
                            <p:stCondLst>
                              <p:cond delay="1000"/>
                            </p:stCondLst>
                            <p:childTnLst>
                              <p:par>
                                <p:cTn id="129" presetID="22" presetClass="entr" presetSubtype="4" fill="hold" nodeType="afterEffect">
                                  <p:stCondLst>
                                    <p:cond delay="0"/>
                                  </p:stCondLst>
                                  <p:childTnLst>
                                    <p:set>
                                      <p:cBhvr>
                                        <p:cTn id="130" dur="1" fill="hold">
                                          <p:stCondLst>
                                            <p:cond delay="0"/>
                                          </p:stCondLst>
                                        </p:cTn>
                                        <p:tgtEl>
                                          <p:spTgt spid="37"/>
                                        </p:tgtEl>
                                        <p:attrNameLst>
                                          <p:attrName>style.visibility</p:attrName>
                                        </p:attrNameLst>
                                      </p:cBhvr>
                                      <p:to>
                                        <p:strVal val="visible"/>
                                      </p:to>
                                    </p:set>
                                    <p:animEffect transition="in" filter="wipe(down)">
                                      <p:cBhvr>
                                        <p:cTn id="131" dur="500"/>
                                        <p:tgtEl>
                                          <p:spTgt spid="37"/>
                                        </p:tgtEl>
                                      </p:cBhvr>
                                    </p:animEffect>
                                  </p:childTnLst>
                                </p:cTn>
                              </p:par>
                              <p:par>
                                <p:cTn id="132" presetID="22" presetClass="entr" presetSubtype="4" fill="hold" nodeType="with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wipe(down)">
                                      <p:cBhvr>
                                        <p:cTn id="134" dur="500"/>
                                        <p:tgtEl>
                                          <p:spTgt spid="3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0"/>
                                        </p:tgtEl>
                                        <p:attrNameLst>
                                          <p:attrName>style.visibility</p:attrName>
                                        </p:attrNameLst>
                                      </p:cBhvr>
                                      <p:to>
                                        <p:strVal val="visible"/>
                                      </p:to>
                                    </p:set>
                                    <p:animEffect transition="in" filter="wipe(down)">
                                      <p:cBhvr>
                                        <p:cTn id="137" dur="500"/>
                                        <p:tgtEl>
                                          <p:spTgt spid="20"/>
                                        </p:tgtEl>
                                      </p:cBhvr>
                                    </p:animEffect>
                                  </p:childTnLst>
                                </p:cTn>
                              </p:par>
                            </p:childTnLst>
                          </p:cTn>
                        </p:par>
                        <p:par>
                          <p:cTn id="138" fill="hold">
                            <p:stCondLst>
                              <p:cond delay="1500"/>
                            </p:stCondLst>
                            <p:childTnLst>
                              <p:par>
                                <p:cTn id="139" presetID="22" presetClass="entr" presetSubtype="4" fill="hold" nodeType="after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par>
                                <p:cTn id="142" presetID="22" presetClass="entr" presetSubtype="4" fill="hold" nodeType="withEffect">
                                  <p:stCondLst>
                                    <p:cond delay="0"/>
                                  </p:stCondLst>
                                  <p:childTnLst>
                                    <p:set>
                                      <p:cBhvr>
                                        <p:cTn id="143" dur="1" fill="hold">
                                          <p:stCondLst>
                                            <p:cond delay="0"/>
                                          </p:stCondLst>
                                        </p:cTn>
                                        <p:tgtEl>
                                          <p:spTgt spid="48"/>
                                        </p:tgtEl>
                                        <p:attrNameLst>
                                          <p:attrName>style.visibility</p:attrName>
                                        </p:attrNameLst>
                                      </p:cBhvr>
                                      <p:to>
                                        <p:strVal val="visible"/>
                                      </p:to>
                                    </p:set>
                                    <p:animEffect transition="in" filter="wipe(down)">
                                      <p:cBhvr>
                                        <p:cTn id="144" dur="500"/>
                                        <p:tgtEl>
                                          <p:spTgt spid="48"/>
                                        </p:tgtEl>
                                      </p:cBhvr>
                                    </p:animEffect>
                                  </p:childTnLst>
                                </p:cTn>
                              </p:par>
                              <p:par>
                                <p:cTn id="145" presetID="22" presetClass="entr" presetSubtype="4" fill="hold" nodeType="withEffect">
                                  <p:stCondLst>
                                    <p:cond delay="0"/>
                                  </p:stCondLst>
                                  <p:childTnLst>
                                    <p:set>
                                      <p:cBhvr>
                                        <p:cTn id="146" dur="1" fill="hold">
                                          <p:stCondLst>
                                            <p:cond delay="0"/>
                                          </p:stCondLst>
                                        </p:cTn>
                                        <p:tgtEl>
                                          <p:spTgt spid="42"/>
                                        </p:tgtEl>
                                        <p:attrNameLst>
                                          <p:attrName>style.visibility</p:attrName>
                                        </p:attrNameLst>
                                      </p:cBhvr>
                                      <p:to>
                                        <p:strVal val="visible"/>
                                      </p:to>
                                    </p:set>
                                    <p:animEffect transition="in" filter="wipe(down)">
                                      <p:cBhvr>
                                        <p:cTn id="147" dur="500"/>
                                        <p:tgtEl>
                                          <p:spTgt spid="42"/>
                                        </p:tgtEl>
                                      </p:cBhvr>
                                    </p:animEffect>
                                  </p:childTnLst>
                                </p:cTn>
                              </p:par>
                              <p:par>
                                <p:cTn id="148" presetID="22" presetClass="entr" presetSubtype="4" fill="hold" nodeType="withEffect">
                                  <p:stCondLst>
                                    <p:cond delay="0"/>
                                  </p:stCondLst>
                                  <p:childTnLst>
                                    <p:set>
                                      <p:cBhvr>
                                        <p:cTn id="149" dur="1" fill="hold">
                                          <p:stCondLst>
                                            <p:cond delay="0"/>
                                          </p:stCondLst>
                                        </p:cTn>
                                        <p:tgtEl>
                                          <p:spTgt spid="45"/>
                                        </p:tgtEl>
                                        <p:attrNameLst>
                                          <p:attrName>style.visibility</p:attrName>
                                        </p:attrNameLst>
                                      </p:cBhvr>
                                      <p:to>
                                        <p:strVal val="visible"/>
                                      </p:to>
                                    </p:set>
                                    <p:animEffect transition="in" filter="wipe(down)">
                                      <p:cBhvr>
                                        <p:cTn id="150" dur="500"/>
                                        <p:tgtEl>
                                          <p:spTgt spid="45"/>
                                        </p:tgtEl>
                                      </p:cBhvr>
                                    </p:animEffect>
                                  </p:childTnLst>
                                </p:cTn>
                              </p:par>
                              <p:par>
                                <p:cTn id="151" presetID="22" presetClass="entr" presetSubtype="4" fill="hold" nodeType="withEffect">
                                  <p:stCondLst>
                                    <p:cond delay="0"/>
                                  </p:stCondLst>
                                  <p:childTnLst>
                                    <p:set>
                                      <p:cBhvr>
                                        <p:cTn id="152" dur="1" fill="hold">
                                          <p:stCondLst>
                                            <p:cond delay="0"/>
                                          </p:stCondLst>
                                        </p:cTn>
                                        <p:tgtEl>
                                          <p:spTgt spid="39"/>
                                        </p:tgtEl>
                                        <p:attrNameLst>
                                          <p:attrName>style.visibility</p:attrName>
                                        </p:attrNameLst>
                                      </p:cBhvr>
                                      <p:to>
                                        <p:strVal val="visible"/>
                                      </p:to>
                                    </p:set>
                                    <p:animEffect transition="in" filter="wipe(down)">
                                      <p:cBhvr>
                                        <p:cTn id="153" dur="500"/>
                                        <p:tgtEl>
                                          <p:spTgt spid="39"/>
                                        </p:tgtEl>
                                      </p:cBhvr>
                                    </p:animEffect>
                                  </p:childTnLst>
                                </p:cTn>
                              </p:par>
                              <p:par>
                                <p:cTn id="154" presetID="22" presetClass="entr" presetSubtype="4" fill="hold" nodeType="withEffect">
                                  <p:stCondLst>
                                    <p:cond delay="0"/>
                                  </p:stCondLst>
                                  <p:childTnLst>
                                    <p:set>
                                      <p:cBhvr>
                                        <p:cTn id="155" dur="1" fill="hold">
                                          <p:stCondLst>
                                            <p:cond delay="0"/>
                                          </p:stCondLst>
                                        </p:cTn>
                                        <p:tgtEl>
                                          <p:spTgt spid="49"/>
                                        </p:tgtEl>
                                        <p:attrNameLst>
                                          <p:attrName>style.visibility</p:attrName>
                                        </p:attrNameLst>
                                      </p:cBhvr>
                                      <p:to>
                                        <p:strVal val="visible"/>
                                      </p:to>
                                    </p:set>
                                    <p:animEffect transition="in" filter="wipe(down)">
                                      <p:cBhvr>
                                        <p:cTn id="156" dur="500"/>
                                        <p:tgtEl>
                                          <p:spTgt spid="49"/>
                                        </p:tgtEl>
                                      </p:cBhvr>
                                    </p:animEffect>
                                  </p:childTnLst>
                                </p:cTn>
                              </p:par>
                              <p:par>
                                <p:cTn id="157" presetID="22" presetClass="entr" presetSubtype="4" fill="hold" nodeType="withEffect">
                                  <p:stCondLst>
                                    <p:cond delay="0"/>
                                  </p:stCondLst>
                                  <p:childTnLst>
                                    <p:set>
                                      <p:cBhvr>
                                        <p:cTn id="158" dur="1" fill="hold">
                                          <p:stCondLst>
                                            <p:cond delay="0"/>
                                          </p:stCondLst>
                                        </p:cTn>
                                        <p:tgtEl>
                                          <p:spTgt spid="44"/>
                                        </p:tgtEl>
                                        <p:attrNameLst>
                                          <p:attrName>style.visibility</p:attrName>
                                        </p:attrNameLst>
                                      </p:cBhvr>
                                      <p:to>
                                        <p:strVal val="visible"/>
                                      </p:to>
                                    </p:set>
                                    <p:animEffect transition="in" filter="wipe(down)">
                                      <p:cBhvr>
                                        <p:cTn id="159" dur="500"/>
                                        <p:tgtEl>
                                          <p:spTgt spid="44"/>
                                        </p:tgtEl>
                                      </p:cBhvr>
                                    </p:animEffect>
                                  </p:childTnLst>
                                </p:cTn>
                              </p:par>
                              <p:par>
                                <p:cTn id="160" presetID="22" presetClass="entr" presetSubtype="4" fill="hold" nodeType="withEffect">
                                  <p:stCondLst>
                                    <p:cond delay="0"/>
                                  </p:stCondLst>
                                  <p:childTnLst>
                                    <p:set>
                                      <p:cBhvr>
                                        <p:cTn id="161" dur="1" fill="hold">
                                          <p:stCondLst>
                                            <p:cond delay="0"/>
                                          </p:stCondLst>
                                        </p:cTn>
                                        <p:tgtEl>
                                          <p:spTgt spid="41"/>
                                        </p:tgtEl>
                                        <p:attrNameLst>
                                          <p:attrName>style.visibility</p:attrName>
                                        </p:attrNameLst>
                                      </p:cBhvr>
                                      <p:to>
                                        <p:strVal val="visible"/>
                                      </p:to>
                                    </p:set>
                                    <p:animEffect transition="in" filter="wipe(down)">
                                      <p:cBhvr>
                                        <p:cTn id="162" dur="500"/>
                                        <p:tgtEl>
                                          <p:spTgt spid="41"/>
                                        </p:tgtEl>
                                      </p:cBhvr>
                                    </p:animEffect>
                                  </p:childTnLst>
                                </p:cTn>
                              </p:par>
                              <p:par>
                                <p:cTn id="163" presetID="22" presetClass="entr" presetSubtype="4" fill="hold" nodeType="withEffect">
                                  <p:stCondLst>
                                    <p:cond delay="0"/>
                                  </p:stCondLst>
                                  <p:childTnLst>
                                    <p:set>
                                      <p:cBhvr>
                                        <p:cTn id="164" dur="1" fill="hold">
                                          <p:stCondLst>
                                            <p:cond delay="0"/>
                                          </p:stCondLst>
                                        </p:cTn>
                                        <p:tgtEl>
                                          <p:spTgt spid="40"/>
                                        </p:tgtEl>
                                        <p:attrNameLst>
                                          <p:attrName>style.visibility</p:attrName>
                                        </p:attrNameLst>
                                      </p:cBhvr>
                                      <p:to>
                                        <p:strVal val="visible"/>
                                      </p:to>
                                    </p:set>
                                    <p:animEffect transition="in" filter="wipe(down)">
                                      <p:cBhvr>
                                        <p:cTn id="165" dur="500"/>
                                        <p:tgtEl>
                                          <p:spTgt spid="40"/>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21"/>
                                        </p:tgtEl>
                                        <p:attrNameLst>
                                          <p:attrName>style.visibility</p:attrName>
                                        </p:attrNameLst>
                                      </p:cBhvr>
                                      <p:to>
                                        <p:strVal val="visible"/>
                                      </p:to>
                                    </p:set>
                                    <p:animEffect transition="in" filter="wipe(down)">
                                      <p:cBhvr>
                                        <p:cTn id="168" dur="500"/>
                                        <p:tgtEl>
                                          <p:spTgt spid="21"/>
                                        </p:tgtEl>
                                      </p:cBhvr>
                                    </p:animEffec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66"/>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66" grpId="0"/>
      <p:bldP spid="67" grpId="0"/>
      <p:bldP spid="68" grpId="0" animBg="1"/>
      <p:bldP spid="73" grpId="0"/>
      <p:bldP spid="74" grpId="0"/>
      <p:bldP spid="75" grpId="0"/>
      <p:bldP spid="76" grpId="0"/>
      <p:bldP spid="77" grpId="0"/>
      <p:bldP spid="78" grpId="0"/>
      <p:bldP spid="79" grpId="0"/>
      <p:bldP spid="80" grpId="0"/>
      <p:bldP spid="81" grpId="0"/>
      <p:bldP spid="8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11421</TotalTime>
  <Words>5485</Words>
  <Application>Microsoft Macintosh PowerPoint</Application>
  <PresentationFormat>On-screen Show (4:3)</PresentationFormat>
  <Paragraphs>883</Paragraphs>
  <Slides>36</Slides>
  <Notes>34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Arial</vt:lpstr>
      <vt:lpstr>Arial Rounded MT Bold</vt:lpstr>
      <vt:lpstr>Avenir Black</vt:lpstr>
      <vt:lpstr>Avenir Book</vt:lpstr>
      <vt:lpstr>Avenir Light</vt:lpstr>
      <vt:lpstr>Avenir Next</vt:lpstr>
      <vt:lpstr>Avenir Roman</vt:lpstr>
      <vt:lpstr>Beirut</vt:lpstr>
      <vt:lpstr>Calibri</vt:lpstr>
      <vt:lpstr>Calibri Light</vt:lpstr>
      <vt:lpstr>DIN Condensed</vt:lpstr>
      <vt:lpstr>Helvetica</vt:lpstr>
      <vt:lpstr>Helvetica Light</vt:lpstr>
      <vt:lpstr>Mangal</vt:lpstr>
      <vt:lpstr>Menlo</vt:lpstr>
      <vt:lpstr>Office Theme</vt:lpstr>
      <vt:lpstr>Babble Labble: Training Classifiers with Natural Language Explanations</vt:lpstr>
      <vt:lpstr>Machine learning can help you!***</vt:lpstr>
      <vt:lpstr>Traditional Labeling</vt:lpstr>
      <vt:lpstr>Higher Bandwidth Supervision</vt:lpstr>
      <vt:lpstr>Explanations Encode Labeling Heuristics</vt:lpstr>
      <vt:lpstr>PowerPoint Presentation</vt:lpstr>
      <vt:lpstr>Babble Labble Framework</vt:lpstr>
      <vt:lpstr>Explanations Encode Heuristics</vt:lpstr>
      <vt:lpstr>Semantic Parser</vt:lpstr>
      <vt:lpstr>Predicates</vt:lpstr>
      <vt:lpstr>Semantic Parser I/O</vt:lpstr>
      <vt:lpstr>Babble Labble Framework</vt:lpstr>
      <vt:lpstr>Filter Bank</vt:lpstr>
      <vt:lpstr>Semantic Filter</vt:lpstr>
      <vt:lpstr>Pragmatic Filters</vt:lpstr>
      <vt:lpstr>Babble Labble Framework</vt:lpstr>
      <vt:lpstr>Label Aggregator</vt:lpstr>
      <vt:lpstr>Label Aggregator</vt:lpstr>
      <vt:lpstr>Babble Labble Framework</vt:lpstr>
      <vt:lpstr>Discriminative Classifier</vt:lpstr>
      <vt:lpstr>Generalization</vt:lpstr>
      <vt:lpstr>Datasets</vt:lpstr>
      <vt:lpstr>Results</vt:lpstr>
      <vt:lpstr>Utilizing Unlabeled Data</vt:lpstr>
      <vt:lpstr>Filter Bank Effectiveness</vt:lpstr>
      <vt:lpstr>Perfect Parsers Need Not Apply</vt:lpstr>
      <vt:lpstr>Limitations</vt:lpstr>
      <vt:lpstr>Related Work: Data Programming</vt:lpstr>
      <vt:lpstr>Related Work: Explanations as Features</vt:lpstr>
      <vt:lpstr>Related Work: Highlighting</vt:lpstr>
      <vt:lpstr>Summary</vt:lpstr>
      <vt:lpstr>PowerPoint Presentation</vt:lpstr>
      <vt:lpstr>Dataset Statistics</vt:lpstr>
      <vt:lpstr>Babble Labble Framework</vt:lpstr>
      <vt:lpstr>Babble Labble Framework</vt:lpstr>
      <vt:lpstr>Babble Labble</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Braden Jay Hancock</dc:creator>
  <cp:lastModifiedBy>Braden Jay Hancock</cp:lastModifiedBy>
  <cp:revision>363</cp:revision>
  <dcterms:created xsi:type="dcterms:W3CDTF">2018-06-29T18:27:24Z</dcterms:created>
  <dcterms:modified xsi:type="dcterms:W3CDTF">2018-07-23T22:58:03Z</dcterms:modified>
</cp:coreProperties>
</file>